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8" r:id="rId2"/>
    <p:sldId id="258" r:id="rId3"/>
    <p:sldId id="259" r:id="rId4"/>
    <p:sldId id="260" r:id="rId5"/>
    <p:sldId id="283" r:id="rId6"/>
    <p:sldId id="282" r:id="rId7"/>
    <p:sldId id="284" r:id="rId8"/>
    <p:sldId id="285" r:id="rId9"/>
    <p:sldId id="279" r:id="rId10"/>
    <p:sldId id="280" r:id="rId11"/>
    <p:sldId id="281" r:id="rId12"/>
    <p:sldId id="287" r:id="rId13"/>
    <p:sldId id="288" r:id="rId14"/>
    <p:sldId id="289" r:id="rId15"/>
    <p:sldId id="290" r:id="rId16"/>
    <p:sldId id="291"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EE34-2AA5-49D3-90D9-4902EBC3C9F1}" type="datetimeFigureOut">
              <a:rPr lang="ru-RU" smtClean="0"/>
              <a:t>25.06.2022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046FF-356E-4890-9DDF-6B70235A8CAE}" type="slidenum">
              <a:rPr lang="ru-RU" smtClean="0"/>
              <a:t>‹#›</a:t>
            </a:fld>
            <a:endParaRPr lang="ru-RU"/>
          </a:p>
        </p:txBody>
      </p:sp>
    </p:spTree>
    <p:extLst>
      <p:ext uri="{BB962C8B-B14F-4D97-AF65-F5344CB8AC3E}">
        <p14:creationId xmlns:p14="http://schemas.microsoft.com/office/powerpoint/2010/main" val="149419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BBE046FF-356E-4890-9DDF-6B70235A8CAE}" type="slidenum">
              <a:rPr lang="ru-RU" smtClean="0"/>
              <a:t>18</a:t>
            </a:fld>
            <a:endParaRPr lang="ru-RU"/>
          </a:p>
        </p:txBody>
      </p:sp>
    </p:spTree>
    <p:extLst>
      <p:ext uri="{BB962C8B-B14F-4D97-AF65-F5344CB8AC3E}">
        <p14:creationId xmlns:p14="http://schemas.microsoft.com/office/powerpoint/2010/main" val="81677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BBE046FF-356E-4890-9DDF-6B70235A8CAE}" type="slidenum">
              <a:rPr lang="ru-RU" smtClean="0"/>
              <a:t>20</a:t>
            </a:fld>
            <a:endParaRPr lang="ru-RU"/>
          </a:p>
        </p:txBody>
      </p:sp>
    </p:spTree>
    <p:extLst>
      <p:ext uri="{BB962C8B-B14F-4D97-AF65-F5344CB8AC3E}">
        <p14:creationId xmlns:p14="http://schemas.microsoft.com/office/powerpoint/2010/main" val="1768883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EAE02BE-9F14-41B0-819C-FD24D568A75F}" type="datetime1">
              <a:rPr lang="ru-RU" smtClean="0"/>
              <a:t>25.06.2022</a:t>
            </a:fld>
            <a:endParaRPr lang="ru-RU"/>
          </a:p>
        </p:txBody>
      </p:sp>
      <p:sp>
        <p:nvSpPr>
          <p:cNvPr id="5" name="Footer Placeholder 4"/>
          <p:cNvSpPr>
            <a:spLocks noGrp="1"/>
          </p:cNvSpPr>
          <p:nvPr>
            <p:ph type="ftr" sz="quarter" idx="11"/>
          </p:nvPr>
        </p:nvSpPr>
        <p:spPr>
          <a:xfrm>
            <a:off x="1371600" y="4323845"/>
            <a:ext cx="6400800" cy="365125"/>
          </a:xfrm>
        </p:spPr>
        <p:txBody>
          <a:bodyPr/>
          <a:lstStyle/>
          <a:p>
            <a:endParaRPr lang="ru-RU"/>
          </a:p>
        </p:txBody>
      </p:sp>
      <p:sp>
        <p:nvSpPr>
          <p:cNvPr id="6" name="Slide Number Placeholder 5"/>
          <p:cNvSpPr>
            <a:spLocks noGrp="1"/>
          </p:cNvSpPr>
          <p:nvPr>
            <p:ph type="sldNum" sz="quarter" idx="12"/>
          </p:nvPr>
        </p:nvSpPr>
        <p:spPr>
          <a:xfrm>
            <a:off x="8077200" y="1430866"/>
            <a:ext cx="2743200" cy="365125"/>
          </a:xfrm>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275753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4489EAD-25EC-4475-9508-37E3CE395A08}" type="datetime1">
              <a:rPr lang="ru-RU" smtClean="0"/>
              <a:t>25.06.2022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6974850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4489EAD-25EC-4475-9508-37E3CE395A08}" type="datetime1">
              <a:rPr lang="ru-RU" smtClean="0"/>
              <a:t>25.06.2022</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12410596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4489EAD-25EC-4475-9508-37E3CE395A08}" type="datetime1">
              <a:rPr lang="ru-RU" smtClean="0"/>
              <a:t>25.06.2022</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3EAEE0A7-29F1-4EFD-B0AF-5CBF6F646BBD}" type="slidenum">
              <a:rPr lang="ru-RU" smtClean="0"/>
              <a:t>‹#›</a:t>
            </a:fld>
            <a:endParaRPr lang="ru-R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70952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4489EAD-25EC-4475-9508-37E3CE395A08}" type="datetime1">
              <a:rPr lang="ru-RU" smtClean="0"/>
              <a:t>25.06.2022</a:t>
            </a:fld>
            <a:endParaRPr lang="ru-RU"/>
          </a:p>
        </p:txBody>
      </p:sp>
      <p:sp>
        <p:nvSpPr>
          <p:cNvPr id="6" name="Footer Placeholder 5"/>
          <p:cNvSpPr>
            <a:spLocks noGrp="1"/>
          </p:cNvSpPr>
          <p:nvPr>
            <p:ph type="ftr" sz="quarter" idx="11"/>
          </p:nvPr>
        </p:nvSpPr>
        <p:spPr>
          <a:xfrm>
            <a:off x="685800" y="378883"/>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16382795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64489EAD-25EC-4475-9508-37E3CE395A08}" type="datetime1">
              <a:rPr lang="ru-RU" smtClean="0"/>
              <a:t>25.06.2022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34028473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64489EAD-25EC-4475-9508-37E3CE395A08}" type="datetime1">
              <a:rPr lang="ru-RU" smtClean="0"/>
              <a:t>25.06.2022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351921879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E8CBBFC-FBF6-4DDC-94E2-1BE27397BED6}" type="datetime1">
              <a:rPr lang="ru-RU" smtClean="0"/>
              <a:t>25.06.2022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2191751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CC72545-FA92-402C-8AAD-E37A6C3E5FB8}" type="datetime1">
              <a:rPr lang="ru-RU" smtClean="0"/>
              <a:t>25.06.2022</a:t>
            </a:fld>
            <a:endParaRPr lang="ru-RU"/>
          </a:p>
        </p:txBody>
      </p:sp>
      <p:sp>
        <p:nvSpPr>
          <p:cNvPr id="5" name="Footer Placeholder 4"/>
          <p:cNvSpPr>
            <a:spLocks noGrp="1"/>
          </p:cNvSpPr>
          <p:nvPr>
            <p:ph type="ftr" sz="quarter" idx="11"/>
          </p:nvPr>
        </p:nvSpPr>
        <p:spPr>
          <a:xfrm>
            <a:off x="685800" y="381000"/>
            <a:ext cx="6991492" cy="36512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306922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D8CF2A4-3263-4872-8CE2-2B9B077C2265}" type="datetime1">
              <a:rPr lang="ru-RU" smtClean="0"/>
              <a:t>25.06.2022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EAEE0A7-29F1-4EFD-B0AF-5CBF6F646BBD}" type="slidenum">
              <a:rPr lang="ru-RU" smtClean="0"/>
              <a:pPr/>
              <a:t>‹#›</a:t>
            </a:fld>
            <a:endParaRPr lang="ru-RU" dirty="0"/>
          </a:p>
        </p:txBody>
      </p:sp>
    </p:spTree>
    <p:extLst>
      <p:ext uri="{BB962C8B-B14F-4D97-AF65-F5344CB8AC3E}">
        <p14:creationId xmlns:p14="http://schemas.microsoft.com/office/powerpoint/2010/main" val="21381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D28150-DB58-4368-95B5-CF95CB566FCA}" type="datetime1">
              <a:rPr lang="ru-RU" smtClean="0"/>
              <a:t>25.06.2022</a:t>
            </a:fld>
            <a:endParaRPr lang="ru-RU"/>
          </a:p>
        </p:txBody>
      </p:sp>
      <p:sp>
        <p:nvSpPr>
          <p:cNvPr id="5" name="Footer Placeholder 4"/>
          <p:cNvSpPr>
            <a:spLocks noGrp="1"/>
          </p:cNvSpPr>
          <p:nvPr>
            <p:ph type="ftr" sz="quarter" idx="11"/>
          </p:nvPr>
        </p:nvSpPr>
        <p:spPr>
          <a:xfrm>
            <a:off x="685800" y="381001"/>
            <a:ext cx="6991492" cy="36406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384405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8D97BA1-5124-490F-840B-7D1B5E08F2C3}" type="datetime1">
              <a:rPr lang="ru-RU" smtClean="0"/>
              <a:t>25.06.2022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73878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B1FB3ED-C9D8-4BF3-B9E8-71480AC2CE68}" type="datetime1">
              <a:rPr lang="ru-RU" smtClean="0"/>
              <a:t>25.06.2022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89225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63B64AA-E67E-4711-9871-D2F4BF965CD4}" type="datetime1">
              <a:rPr lang="ru-RU" smtClean="0"/>
              <a:t>25.06.2022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330541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17F05-33BC-44A8-B5AF-DE923161DE9B}" type="datetime1">
              <a:rPr lang="ru-RU" smtClean="0"/>
              <a:t>25.06.2022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256892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99297CA-2F74-4FD4-9AF1-723D2E3EF8FA}" type="datetime1">
              <a:rPr lang="ru-RU" smtClean="0"/>
              <a:t>25.06.2022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45273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A7FC696-C509-4192-9DD2-7B00AAC4FEFE}" type="datetime1">
              <a:rPr lang="ru-RU" smtClean="0"/>
              <a:t>25.06.2022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EAEE0A7-29F1-4EFD-B0AF-5CBF6F646BBD}" type="slidenum">
              <a:rPr lang="ru-RU" smtClean="0"/>
              <a:t>‹#›</a:t>
            </a:fld>
            <a:endParaRPr lang="ru-RU"/>
          </a:p>
        </p:txBody>
      </p:sp>
    </p:spTree>
    <p:extLst>
      <p:ext uri="{BB962C8B-B14F-4D97-AF65-F5344CB8AC3E}">
        <p14:creationId xmlns:p14="http://schemas.microsoft.com/office/powerpoint/2010/main" val="152587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489EAD-25EC-4475-9508-37E3CE395A08}" type="datetime1">
              <a:rPr lang="ru-RU" smtClean="0"/>
              <a:t>25.06.2022</a:t>
            </a:fld>
            <a:endParaRPr lang="ru-R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AEE0A7-29F1-4EFD-B0AF-5CBF6F646BBD}" type="slidenum">
              <a:rPr lang="ru-RU" smtClean="0"/>
              <a:t>‹#›</a:t>
            </a:fld>
            <a:endParaRPr lang="ru-RU"/>
          </a:p>
        </p:txBody>
      </p:sp>
    </p:spTree>
    <p:extLst>
      <p:ext uri="{BB962C8B-B14F-4D97-AF65-F5344CB8AC3E}">
        <p14:creationId xmlns:p14="http://schemas.microsoft.com/office/powerpoint/2010/main" val="154924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oleglegajlo@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sz="4800" b="1" dirty="0">
                <a:effectLst/>
                <a:latin typeface="Times New Roman" panose="02020603050405020304" pitchFamily="18" charset="0"/>
                <a:ea typeface="Times New Roman" panose="02020603050405020304" pitchFamily="18" charset="0"/>
              </a:rPr>
              <a:t>РАЗРАБОТКА ТЕЛЕГРАМ БОТА «АНАТОЛИЙ»</a:t>
            </a:r>
            <a:endParaRPr lang="ru-RU" sz="16600" dirty="0"/>
          </a:p>
        </p:txBody>
      </p:sp>
      <p:sp>
        <p:nvSpPr>
          <p:cNvPr id="3" name="Подзаголовок 2"/>
          <p:cNvSpPr>
            <a:spLocks noGrp="1"/>
          </p:cNvSpPr>
          <p:nvPr>
            <p:ph type="subTitle" idx="1"/>
          </p:nvPr>
        </p:nvSpPr>
        <p:spPr/>
        <p:txBody>
          <a:bodyPr>
            <a:normAutofit fontScale="92500" lnSpcReduction="10000"/>
          </a:bodyPr>
          <a:lstStyle/>
          <a:p>
            <a:r>
              <a:rPr lang="ru-RU" dirty="0"/>
              <a:t>Выполнил</a:t>
            </a:r>
            <a:r>
              <a:rPr lang="en-US" dirty="0"/>
              <a:t>: </a:t>
            </a:r>
            <a:r>
              <a:rPr lang="ru-RU" dirty="0"/>
              <a:t>студент группы П3-19 3 курса </a:t>
            </a:r>
          </a:p>
          <a:p>
            <a:r>
              <a:rPr lang="ru-RU" dirty="0" err="1"/>
              <a:t>Легайло</a:t>
            </a:r>
            <a:r>
              <a:rPr lang="ru-RU" dirty="0"/>
              <a:t> Олег Борисович</a:t>
            </a:r>
          </a:p>
        </p:txBody>
      </p:sp>
      <p:sp>
        <p:nvSpPr>
          <p:cNvPr id="4" name="Номер слайда 3"/>
          <p:cNvSpPr>
            <a:spLocks noGrp="1"/>
          </p:cNvSpPr>
          <p:nvPr>
            <p:ph type="sldNum" sz="quarter" idx="12"/>
          </p:nvPr>
        </p:nvSpPr>
        <p:spPr/>
        <p:txBody>
          <a:bodyPr/>
          <a:lstStyle/>
          <a:p>
            <a:fld id="{3EAEE0A7-29F1-4EFD-B0AF-5CBF6F646BBD}" type="slidenum">
              <a:rPr lang="ru-RU" smtClean="0"/>
              <a:t>1</a:t>
            </a:fld>
            <a:endParaRPr lang="ru-RU"/>
          </a:p>
        </p:txBody>
      </p:sp>
    </p:spTree>
    <p:extLst>
      <p:ext uri="{BB962C8B-B14F-4D97-AF65-F5344CB8AC3E}">
        <p14:creationId xmlns:p14="http://schemas.microsoft.com/office/powerpoint/2010/main" val="24666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752A18-DCA4-F997-BB6F-9D53FD793FBA}"/>
              </a:ext>
            </a:extLst>
          </p:cNvPr>
          <p:cNvSpPr>
            <a:spLocks noGrp="1"/>
          </p:cNvSpPr>
          <p:nvPr>
            <p:ph type="title"/>
          </p:nvPr>
        </p:nvSpPr>
        <p:spPr>
          <a:xfrm>
            <a:off x="1993075" y="732229"/>
            <a:ext cx="8610600" cy="1293028"/>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2. </a:t>
            </a:r>
            <a:r>
              <a:rPr lang="ru-RU" sz="4000" dirty="0">
                <a:latin typeface="Times New Roman" panose="02020603050405020304" pitchFamily="18" charset="0"/>
                <a:cs typeface="Times New Roman" panose="02020603050405020304" pitchFamily="18" charset="0"/>
              </a:rPr>
              <a:t>Проектирование и разработка </a:t>
            </a:r>
            <a:r>
              <a:rPr lang="ru-RU" sz="4000" dirty="0" err="1">
                <a:latin typeface="Times New Roman" panose="02020603050405020304" pitchFamily="18" charset="0"/>
                <a:cs typeface="Times New Roman" panose="02020603050405020304" pitchFamily="18" charset="0"/>
              </a:rPr>
              <a:t>телеграм</a:t>
            </a:r>
            <a:r>
              <a:rPr lang="ru-RU" sz="4000" dirty="0">
                <a:latin typeface="Times New Roman" panose="02020603050405020304" pitchFamily="18" charset="0"/>
                <a:cs typeface="Times New Roman" panose="02020603050405020304" pitchFamily="18" charset="0"/>
              </a:rPr>
              <a:t> бота «Анатолий»</a:t>
            </a:r>
            <a:endParaRPr lang="ru-RU" dirty="0"/>
          </a:p>
        </p:txBody>
      </p:sp>
      <p:sp>
        <p:nvSpPr>
          <p:cNvPr id="3" name="Объект 2">
            <a:extLst>
              <a:ext uri="{FF2B5EF4-FFF2-40B4-BE49-F238E27FC236}">
                <a16:creationId xmlns:a16="http://schemas.microsoft.com/office/drawing/2014/main" id="{9D0F1485-C9B6-01C8-1A56-D0BA45B43DD2}"/>
              </a:ext>
            </a:extLst>
          </p:cNvPr>
          <p:cNvSpPr>
            <a:spLocks noGrp="1"/>
          </p:cNvSpPr>
          <p:nvPr>
            <p:ph idx="1"/>
          </p:nvPr>
        </p:nvSpPr>
        <p:spPr/>
        <p:txBody>
          <a:bodyPr/>
          <a:lstStyle/>
          <a:p>
            <a:pPr marL="0" indent="0">
              <a:buNone/>
            </a:pPr>
            <a:r>
              <a:rPr lang="en-US" b="0" i="0" dirty="0">
                <a:effectLst/>
                <a:latin typeface="-apple-system"/>
              </a:rPr>
              <a:t>2.3 </a:t>
            </a:r>
            <a:r>
              <a:rPr lang="ru-RU" b="0" i="0" dirty="0">
                <a:effectLst/>
                <a:latin typeface="-apple-system"/>
              </a:rPr>
              <a:t>Разработка ботов</a:t>
            </a:r>
            <a:r>
              <a:rPr lang="en-US" b="0" i="0" dirty="0">
                <a:effectLst/>
                <a:latin typeface="-apple-system"/>
              </a:rPr>
              <a:t>.</a:t>
            </a:r>
          </a:p>
          <a:p>
            <a:pPr marL="0" indent="0">
              <a:buNone/>
            </a:pPr>
            <a:br>
              <a:rPr lang="ru-RU" dirty="0"/>
            </a:br>
            <a:r>
              <a:rPr lang="ru-RU" b="0" i="0" dirty="0">
                <a:effectLst/>
                <a:latin typeface="-apple-system"/>
              </a:rPr>
              <a:t>Какие апдейты можно получать</a:t>
            </a:r>
            <a:br>
              <a:rPr lang="ru-RU" dirty="0"/>
            </a:br>
            <a:r>
              <a:rPr lang="ru-RU" b="0" i="0" dirty="0">
                <a:effectLst/>
                <a:latin typeface="-apple-system"/>
              </a:rPr>
              <a:t>Бот не может получить старые сообщения из чата. Бот не может получить список всех своих пользователей. Все, что может получать бот — это информацию об обновлениях. В этом заключается главная сложность разработки ботов.</a:t>
            </a:r>
            <a:br>
              <a:rPr lang="ru-RU" dirty="0"/>
            </a:br>
            <a:r>
              <a:rPr lang="ru-RU" b="0" i="0" dirty="0">
                <a:effectLst/>
                <a:latin typeface="-apple-system"/>
              </a:rPr>
              <a:t>Вы можете получать информацию о новых сообщениях в боте и других событиях, но только один раз. Вам придётся самим хранить список чатов, старых сообщений (если это зачем-то нужно) и так далее. Если вы случайно сотрёте/потеряете эту информацию, вы её больше никак не получите.</a:t>
            </a:r>
            <a:br>
              <a:rPr lang="ru-RU" dirty="0"/>
            </a:br>
            <a:r>
              <a:rPr lang="ru-RU" b="0" i="0" dirty="0">
                <a:effectLst/>
                <a:latin typeface="-apple-system"/>
              </a:rPr>
              <a:t>В Telegram API бот может чуточку больше: он может получать сообщения по </a:t>
            </a:r>
            <a:r>
              <a:rPr lang="ru-RU" b="0" i="0" dirty="0" err="1">
                <a:effectLst/>
                <a:latin typeface="-apple-system"/>
              </a:rPr>
              <a:t>id</a:t>
            </a:r>
            <a:r>
              <a:rPr lang="ru-RU" b="0" i="0" dirty="0">
                <a:effectLst/>
                <a:latin typeface="-apple-system"/>
              </a:rPr>
              <a:t>, получать список участников группы и прочее.</a:t>
            </a:r>
            <a:endParaRPr lang="ru-RU" dirty="0"/>
          </a:p>
        </p:txBody>
      </p:sp>
      <p:sp>
        <p:nvSpPr>
          <p:cNvPr id="4" name="Номер слайда 3">
            <a:extLst>
              <a:ext uri="{FF2B5EF4-FFF2-40B4-BE49-F238E27FC236}">
                <a16:creationId xmlns:a16="http://schemas.microsoft.com/office/drawing/2014/main" id="{17F772CC-1109-FB76-FF14-F045F4701E50}"/>
              </a:ext>
            </a:extLst>
          </p:cNvPr>
          <p:cNvSpPr>
            <a:spLocks noGrp="1"/>
          </p:cNvSpPr>
          <p:nvPr>
            <p:ph type="sldNum" sz="quarter" idx="12"/>
          </p:nvPr>
        </p:nvSpPr>
        <p:spPr/>
        <p:txBody>
          <a:bodyPr/>
          <a:lstStyle/>
          <a:p>
            <a:fld id="{3EAEE0A7-29F1-4EFD-B0AF-5CBF6F646BBD}" type="slidenum">
              <a:rPr lang="ru-RU" smtClean="0"/>
              <a:pPr/>
              <a:t>10</a:t>
            </a:fld>
            <a:endParaRPr lang="ru-RU" dirty="0"/>
          </a:p>
        </p:txBody>
      </p:sp>
    </p:spTree>
    <p:extLst>
      <p:ext uri="{BB962C8B-B14F-4D97-AF65-F5344CB8AC3E}">
        <p14:creationId xmlns:p14="http://schemas.microsoft.com/office/powerpoint/2010/main" val="394141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FCC2B8-179D-9939-529E-5B195BF96872}"/>
              </a:ext>
            </a:extLst>
          </p:cNvPr>
          <p:cNvSpPr>
            <a:spLocks noGrp="1"/>
          </p:cNvSpPr>
          <p:nvPr>
            <p:ph type="title"/>
          </p:nvPr>
        </p:nvSpPr>
        <p:spPr>
          <a:xfrm>
            <a:off x="1750621" y="744105"/>
            <a:ext cx="8610600" cy="1293028"/>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2. </a:t>
            </a:r>
            <a:r>
              <a:rPr lang="ru-RU" sz="4000" dirty="0">
                <a:latin typeface="Times New Roman" panose="02020603050405020304" pitchFamily="18" charset="0"/>
                <a:cs typeface="Times New Roman" panose="02020603050405020304" pitchFamily="18" charset="0"/>
              </a:rPr>
              <a:t>Проектирование и разработка </a:t>
            </a:r>
            <a:r>
              <a:rPr lang="ru-RU" sz="4000" dirty="0" err="1">
                <a:latin typeface="Times New Roman" panose="02020603050405020304" pitchFamily="18" charset="0"/>
                <a:cs typeface="Times New Roman" panose="02020603050405020304" pitchFamily="18" charset="0"/>
              </a:rPr>
              <a:t>телеграм</a:t>
            </a:r>
            <a:r>
              <a:rPr lang="ru-RU" sz="4000" dirty="0">
                <a:latin typeface="Times New Roman" panose="02020603050405020304" pitchFamily="18" charset="0"/>
                <a:cs typeface="Times New Roman" panose="02020603050405020304" pitchFamily="18" charset="0"/>
              </a:rPr>
              <a:t> бота «Анатолий»</a:t>
            </a:r>
            <a:endParaRPr lang="ru-RU" dirty="0"/>
          </a:p>
        </p:txBody>
      </p:sp>
      <p:sp>
        <p:nvSpPr>
          <p:cNvPr id="4" name="Номер слайда 3">
            <a:extLst>
              <a:ext uri="{FF2B5EF4-FFF2-40B4-BE49-F238E27FC236}">
                <a16:creationId xmlns:a16="http://schemas.microsoft.com/office/drawing/2014/main" id="{9D493327-3F73-49FD-E376-289688D0F144}"/>
              </a:ext>
            </a:extLst>
          </p:cNvPr>
          <p:cNvSpPr>
            <a:spLocks noGrp="1"/>
          </p:cNvSpPr>
          <p:nvPr>
            <p:ph type="sldNum" sz="quarter" idx="12"/>
          </p:nvPr>
        </p:nvSpPr>
        <p:spPr/>
        <p:txBody>
          <a:bodyPr/>
          <a:lstStyle/>
          <a:p>
            <a:fld id="{3EAEE0A7-29F1-4EFD-B0AF-5CBF6F646BBD}" type="slidenum">
              <a:rPr lang="ru-RU" smtClean="0"/>
              <a:pPr/>
              <a:t>11</a:t>
            </a:fld>
            <a:endParaRPr lang="ru-RU" dirty="0"/>
          </a:p>
        </p:txBody>
      </p:sp>
      <p:sp>
        <p:nvSpPr>
          <p:cNvPr id="5" name="Rectangle 1">
            <a:extLst>
              <a:ext uri="{FF2B5EF4-FFF2-40B4-BE49-F238E27FC236}">
                <a16:creationId xmlns:a16="http://schemas.microsoft.com/office/drawing/2014/main" id="{D08C5FED-ED4F-F8B6-8443-C79E401D8928}"/>
              </a:ext>
            </a:extLst>
          </p:cNvPr>
          <p:cNvSpPr>
            <a:spLocks noGrp="1" noChangeArrowheads="1"/>
          </p:cNvSpPr>
          <p:nvPr>
            <p:ph idx="1"/>
          </p:nvPr>
        </p:nvSpPr>
        <p:spPr bwMode="auto">
          <a:xfrm>
            <a:off x="605642" y="2198378"/>
            <a:ext cx="10900558"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ru-RU" sz="1800" b="0" i="0" u="none" strike="noStrike" cap="none" normalizeH="0" baseline="0" dirty="0">
                <a:ln>
                  <a:noFill/>
                </a:ln>
                <a:solidFill>
                  <a:schemeClr val="tx1"/>
                </a:solidFill>
                <a:effectLst/>
                <a:latin typeface="Arial" panose="020B0604020202020204" pitchFamily="34" charset="0"/>
              </a:rPr>
              <a:t>2.4 </a:t>
            </a:r>
            <a:r>
              <a:rPr kumimoji="0" lang="ru-RU" altLang="ru-RU" sz="1800" b="0" i="0" u="none" strike="noStrike" cap="none" normalizeH="0" baseline="0" dirty="0">
                <a:ln>
                  <a:noFill/>
                </a:ln>
                <a:solidFill>
                  <a:schemeClr val="tx1"/>
                </a:solidFill>
                <a:effectLst/>
                <a:latin typeface="Arial" panose="020B0604020202020204" pitchFamily="34" charset="0"/>
              </a:rPr>
              <a:t>Локальный сервер </a:t>
            </a:r>
            <a:r>
              <a:rPr kumimoji="0" lang="ru-RU" altLang="ru-RU" sz="1800" b="0" i="0" u="none" strike="noStrike" cap="none" normalizeH="0" baseline="0" dirty="0" err="1">
                <a:ln>
                  <a:noFill/>
                </a:ln>
                <a:solidFill>
                  <a:schemeClr val="tx1"/>
                </a:solidFill>
                <a:effectLst/>
                <a:latin typeface="Arial" panose="020B0604020202020204" pitchFamily="34" charset="0"/>
              </a:rPr>
              <a:t>Bot</a:t>
            </a:r>
            <a:r>
              <a:rPr kumimoji="0" lang="ru-RU" altLang="ru-RU" sz="1800" b="0" i="0" u="none" strike="noStrike" cap="none" normalizeH="0" baseline="0" dirty="0">
                <a:ln>
                  <a:noFill/>
                </a:ln>
                <a:solidFill>
                  <a:schemeClr val="tx1"/>
                </a:solidFill>
                <a:effectLst/>
                <a:latin typeface="Arial" panose="020B0604020202020204" pitchFamily="34" charset="0"/>
              </a:rPr>
              <a:t> API</a:t>
            </a:r>
            <a:r>
              <a:rPr kumimoji="0" lang="en-US" altLang="ru-RU"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ru-RU" altLang="ru-RU" sz="1800" b="0" i="0" u="none" strike="noStrike" cap="none" normalizeH="0" baseline="0" dirty="0">
                <a:ln>
                  <a:noFill/>
                </a:ln>
                <a:solidFill>
                  <a:schemeClr val="tx1"/>
                </a:solidFill>
                <a:effectLst/>
                <a:latin typeface="Arial" panose="020B0604020202020204" pitchFamily="34" charset="0"/>
              </a:rPr>
            </a:br>
            <a:r>
              <a:rPr kumimoji="0" lang="ru-RU" altLang="ru-RU" sz="1800" b="0" i="0" u="none" strike="noStrike" cap="none" normalizeH="0" baseline="0" dirty="0">
                <a:ln>
                  <a:noFill/>
                </a:ln>
                <a:solidFill>
                  <a:schemeClr val="tx1"/>
                </a:solidFill>
                <a:effectLst/>
                <a:latin typeface="Arial" panose="020B0604020202020204" pitchFamily="34" charset="0"/>
              </a:rPr>
              <a:t>Также осенью 2020 года исходники </a:t>
            </a:r>
            <a:r>
              <a:rPr kumimoji="0" lang="ru-RU" altLang="ru-RU" sz="1800" b="0" i="0" u="none" strike="noStrike" cap="none" normalizeH="0" baseline="0" dirty="0" err="1">
                <a:ln>
                  <a:noFill/>
                </a:ln>
                <a:solidFill>
                  <a:schemeClr val="tx1"/>
                </a:solidFill>
                <a:effectLst/>
                <a:latin typeface="Arial" panose="020B0604020202020204" pitchFamily="34" charset="0"/>
              </a:rPr>
              <a:t>Bot</a:t>
            </a:r>
            <a:r>
              <a:rPr kumimoji="0" lang="ru-RU" altLang="ru-RU" sz="1800" b="0" i="0" u="none" strike="noStrike" cap="none" normalizeH="0" baseline="0" dirty="0">
                <a:ln>
                  <a:noFill/>
                </a:ln>
                <a:solidFill>
                  <a:schemeClr val="tx1"/>
                </a:solidFill>
                <a:effectLst/>
                <a:latin typeface="Arial" panose="020B0604020202020204" pitchFamily="34" charset="0"/>
              </a:rPr>
              <a:t> API выложили на </a:t>
            </a:r>
            <a:r>
              <a:rPr kumimoji="0" lang="ru-RU" altLang="ru-RU" sz="1800" b="0" i="0" u="none" strike="noStrike" cap="none" normalizeH="0" baseline="0" dirty="0" err="1">
                <a:ln>
                  <a:noFill/>
                </a:ln>
                <a:solidFill>
                  <a:schemeClr val="tx1"/>
                </a:solidFill>
                <a:effectLst/>
                <a:latin typeface="Arial" panose="020B0604020202020204" pitchFamily="34" charset="0"/>
              </a:rPr>
              <a:t>GitHub</a:t>
            </a:r>
            <a:r>
              <a:rPr kumimoji="0" lang="ru-RU" altLang="ru-RU" sz="1800" b="0" i="0" u="none" strike="noStrike" cap="none" normalizeH="0" baseline="0" dirty="0">
                <a:ln>
                  <a:noFill/>
                </a:ln>
                <a:solidFill>
                  <a:schemeClr val="tx1"/>
                </a:solidFill>
                <a:effectLst/>
                <a:latin typeface="Arial" panose="020B0604020202020204" pitchFamily="34" charset="0"/>
              </a:rPr>
              <a:t>. Теперь вы можете поднять собственный сервер </a:t>
            </a:r>
            <a:r>
              <a:rPr kumimoji="0" lang="ru-RU" altLang="ru-RU" sz="1800" b="0" i="0" u="none" strike="noStrike" cap="none" normalizeH="0" baseline="0" dirty="0" err="1">
                <a:ln>
                  <a:noFill/>
                </a:ln>
                <a:solidFill>
                  <a:schemeClr val="tx1"/>
                </a:solidFill>
                <a:effectLst/>
                <a:latin typeface="Arial" panose="020B0604020202020204" pitchFamily="34" charset="0"/>
              </a:rPr>
              <a:t>Bot</a:t>
            </a:r>
            <a:r>
              <a:rPr kumimoji="0" lang="ru-RU" altLang="ru-RU" sz="1800" b="0" i="0" u="none" strike="noStrike" cap="none" normalizeH="0" baseline="0" dirty="0">
                <a:ln>
                  <a:noFill/>
                </a:ln>
                <a:solidFill>
                  <a:schemeClr val="tx1"/>
                </a:solidFill>
                <a:effectLst/>
                <a:latin typeface="Arial" panose="020B0604020202020204" pitchFamily="34" charset="0"/>
              </a:rPr>
              <a:t> API. На </a:t>
            </a:r>
            <a:r>
              <a:rPr kumimoji="0" lang="ru-RU" altLang="ru-RU" sz="1800" b="0" i="0" u="none" strike="noStrike" cap="none" normalizeH="0" baseline="0" dirty="0" err="1">
                <a:ln>
                  <a:noFill/>
                </a:ln>
                <a:solidFill>
                  <a:schemeClr val="tx1"/>
                </a:solidFill>
                <a:effectLst/>
                <a:latin typeface="Arial" panose="020B0604020202020204" pitchFamily="34" charset="0"/>
              </a:rPr>
              <a:t>GitHub</a:t>
            </a:r>
            <a:r>
              <a:rPr kumimoji="0" lang="ru-RU" altLang="ru-RU" sz="1800" b="0" i="0" u="none" strike="noStrike" cap="none" normalizeH="0" baseline="0" dirty="0">
                <a:ln>
                  <a:noFill/>
                </a:ln>
                <a:solidFill>
                  <a:schemeClr val="tx1"/>
                </a:solidFill>
                <a:effectLst/>
                <a:latin typeface="Arial" panose="020B0604020202020204" pitchFamily="34" charset="0"/>
              </a:rPr>
              <a:t> перечислены следующие преимущества:</a:t>
            </a:r>
            <a:br>
              <a:rPr kumimoji="0" lang="ru-RU" altLang="ru-RU" sz="1800" b="0" i="0" u="none" strike="noStrike" cap="none" normalizeH="0" baseline="0" dirty="0">
                <a:ln>
                  <a:noFill/>
                </a:ln>
                <a:solidFill>
                  <a:schemeClr val="tx1"/>
                </a:solidFill>
                <a:effectLst/>
                <a:latin typeface="Arial" panose="020B0604020202020204" pitchFamily="34" charset="0"/>
              </a:rPr>
            </a:br>
            <a:r>
              <a:rPr kumimoji="0" lang="ru-RU" altLang="ru-RU" sz="1800" b="0" i="0" u="none" strike="noStrike" cap="none" normalizeH="0" baseline="0" dirty="0">
                <a:ln>
                  <a:noFill/>
                </a:ln>
                <a:solidFill>
                  <a:schemeClr val="tx1"/>
                </a:solidFill>
                <a:effectLst/>
                <a:latin typeface="Arial" panose="020B0604020202020204" pitchFamily="34" charset="0"/>
              </a:rPr>
              <a:t>• Скачивание файлов с сервера без ограничения (ограничение на отправку файлов пользователями в </a:t>
            </a:r>
            <a:r>
              <a:rPr kumimoji="0" lang="ru-RU" altLang="ru-RU" sz="1800" b="0" i="0" u="none" strike="noStrike" cap="none" normalizeH="0" baseline="0" dirty="0" err="1">
                <a:ln>
                  <a:noFill/>
                </a:ln>
                <a:solidFill>
                  <a:schemeClr val="tx1"/>
                </a:solidFill>
                <a:effectLst/>
                <a:latin typeface="Arial" panose="020B0604020202020204" pitchFamily="34" charset="0"/>
              </a:rPr>
              <a:t>Телеграме</a:t>
            </a:r>
            <a:r>
              <a:rPr kumimoji="0" lang="ru-RU" altLang="ru-RU" sz="1800" b="0" i="0" u="none" strike="noStrike" cap="none" normalizeH="0" baseline="0" dirty="0">
                <a:ln>
                  <a:noFill/>
                </a:ln>
                <a:solidFill>
                  <a:schemeClr val="tx1"/>
                </a:solidFill>
                <a:effectLst/>
                <a:latin typeface="Arial" panose="020B0604020202020204" pitchFamily="34" charset="0"/>
              </a:rPr>
              <a:t> — 2 ГБ),</a:t>
            </a:r>
            <a:br>
              <a:rPr kumimoji="0" lang="ru-RU" altLang="ru-RU" sz="1800" b="0" i="0" u="none" strike="noStrike" cap="none" normalizeH="0" baseline="0" dirty="0">
                <a:ln>
                  <a:noFill/>
                </a:ln>
                <a:solidFill>
                  <a:schemeClr val="tx1"/>
                </a:solidFill>
                <a:effectLst/>
                <a:latin typeface="Arial" panose="020B0604020202020204" pitchFamily="34" charset="0"/>
              </a:rPr>
            </a:br>
            <a:r>
              <a:rPr kumimoji="0" lang="ru-RU" altLang="ru-RU" sz="1800" b="0" i="0" u="none" strike="noStrike" cap="none" normalizeH="0" baseline="0" dirty="0">
                <a:ln>
                  <a:noFill/>
                </a:ln>
                <a:solidFill>
                  <a:schemeClr val="tx1"/>
                </a:solidFill>
                <a:effectLst/>
                <a:latin typeface="Arial" panose="020B0604020202020204" pitchFamily="34" charset="0"/>
              </a:rPr>
              <a:t>• Загрузка файлов на сервер до 2000 МБ,</a:t>
            </a:r>
            <a:br>
              <a:rPr kumimoji="0" lang="ru-RU" altLang="ru-RU" sz="1800" b="0" i="0" u="none" strike="noStrike" cap="none" normalizeH="0" baseline="0" dirty="0">
                <a:ln>
                  <a:noFill/>
                </a:ln>
                <a:solidFill>
                  <a:schemeClr val="tx1"/>
                </a:solidFill>
                <a:effectLst/>
                <a:latin typeface="Arial" panose="020B0604020202020204" pitchFamily="34" charset="0"/>
              </a:rPr>
            </a:br>
            <a:r>
              <a:rPr kumimoji="0" lang="ru-RU" altLang="ru-RU" sz="1800" b="0" i="0" u="none" strike="noStrike" cap="none" normalizeH="0" baseline="0" dirty="0">
                <a:ln>
                  <a:noFill/>
                </a:ln>
                <a:solidFill>
                  <a:schemeClr val="tx1"/>
                </a:solidFill>
                <a:effectLst/>
                <a:latin typeface="Arial" panose="020B0604020202020204" pitchFamily="34" charset="0"/>
              </a:rPr>
              <a:t>• Загрузка файлов на сервер с помощью локального пути и URI файла,</a:t>
            </a:r>
            <a:br>
              <a:rPr kumimoji="0" lang="ru-RU" altLang="ru-RU" sz="1800" b="0" i="0" u="none" strike="noStrike" cap="none" normalizeH="0" baseline="0" dirty="0">
                <a:ln>
                  <a:noFill/>
                </a:ln>
                <a:solidFill>
                  <a:schemeClr val="tx1"/>
                </a:solidFill>
                <a:effectLst/>
                <a:latin typeface="Arial" panose="020B0604020202020204" pitchFamily="34" charset="0"/>
              </a:rPr>
            </a:br>
            <a:r>
              <a:rPr kumimoji="0" lang="ru-RU" altLang="ru-RU" sz="1800" b="0" i="0" u="none" strike="noStrike" cap="none" normalizeH="0" baseline="0" dirty="0">
                <a:ln>
                  <a:noFill/>
                </a:ln>
                <a:solidFill>
                  <a:schemeClr val="tx1"/>
                </a:solidFill>
                <a:effectLst/>
                <a:latin typeface="Arial" panose="020B0604020202020204" pitchFamily="34" charset="0"/>
              </a:rPr>
              <a:t>• Использование HTTP URL для </a:t>
            </a:r>
            <a:r>
              <a:rPr kumimoji="0" lang="ru-RU" altLang="ru-RU" sz="1800" b="0" i="0" u="none" strike="noStrike" cap="none" normalizeH="0" baseline="0" dirty="0" err="1">
                <a:ln>
                  <a:noFill/>
                </a:ln>
                <a:solidFill>
                  <a:schemeClr val="tx1"/>
                </a:solidFill>
                <a:effectLst/>
                <a:latin typeface="Arial" panose="020B0604020202020204" pitchFamily="34" charset="0"/>
              </a:rPr>
              <a:t>вебхука</a:t>
            </a:r>
            <a:r>
              <a:rPr kumimoji="0" lang="ru-RU" altLang="ru-RU" sz="1800" b="0" i="0" u="none" strike="noStrike" cap="none" normalizeH="0" baseline="0" dirty="0">
                <a:ln>
                  <a:noFill/>
                </a:ln>
                <a:solidFill>
                  <a:schemeClr val="tx1"/>
                </a:solidFill>
                <a:effectLst/>
                <a:latin typeface="Arial" panose="020B0604020202020204" pitchFamily="34" charset="0"/>
              </a:rPr>
              <a:t>,</a:t>
            </a:r>
            <a:br>
              <a:rPr kumimoji="0" lang="ru-RU" altLang="ru-RU" sz="1800" b="0" i="0" u="none" strike="noStrike" cap="none" normalizeH="0" baseline="0" dirty="0">
                <a:ln>
                  <a:noFill/>
                </a:ln>
                <a:solidFill>
                  <a:schemeClr val="tx1"/>
                </a:solidFill>
                <a:effectLst/>
                <a:latin typeface="Arial" panose="020B0604020202020204" pitchFamily="34" charset="0"/>
              </a:rPr>
            </a:br>
            <a:r>
              <a:rPr kumimoji="0" lang="ru-RU" altLang="ru-RU" sz="1800" b="0" i="0" u="none" strike="noStrike" cap="none" normalizeH="0" baseline="0" dirty="0">
                <a:ln>
                  <a:noFill/>
                </a:ln>
                <a:solidFill>
                  <a:schemeClr val="tx1"/>
                </a:solidFill>
                <a:effectLst/>
                <a:latin typeface="Arial" panose="020B0604020202020204" pitchFamily="34" charset="0"/>
              </a:rPr>
              <a:t>• Использование любого локального IP-адреса для </a:t>
            </a:r>
            <a:r>
              <a:rPr kumimoji="0" lang="ru-RU" altLang="ru-RU" sz="1800" b="0" i="0" u="none" strike="noStrike" cap="none" normalizeH="0" baseline="0" dirty="0" err="1">
                <a:ln>
                  <a:noFill/>
                </a:ln>
                <a:solidFill>
                  <a:schemeClr val="tx1"/>
                </a:solidFill>
                <a:effectLst/>
                <a:latin typeface="Arial" panose="020B0604020202020204" pitchFamily="34" charset="0"/>
              </a:rPr>
              <a:t>вебхука</a:t>
            </a:r>
            <a:r>
              <a:rPr kumimoji="0" lang="ru-RU" altLang="ru-RU" sz="1800" b="0" i="0" u="none" strike="noStrike" cap="none" normalizeH="0" baseline="0" dirty="0">
                <a:ln>
                  <a:noFill/>
                </a:ln>
                <a:solidFill>
                  <a:schemeClr val="tx1"/>
                </a:solidFill>
                <a:effectLst/>
                <a:latin typeface="Arial" panose="020B0604020202020204" pitchFamily="34" charset="0"/>
              </a:rPr>
              <a:t>,</a:t>
            </a:r>
            <a:br>
              <a:rPr kumimoji="0" lang="ru-RU" altLang="ru-RU" sz="1800" b="0" i="0" u="none" strike="noStrike" cap="none" normalizeH="0" baseline="0" dirty="0">
                <a:ln>
                  <a:noFill/>
                </a:ln>
                <a:solidFill>
                  <a:schemeClr val="tx1"/>
                </a:solidFill>
                <a:effectLst/>
                <a:latin typeface="Arial" panose="020B0604020202020204" pitchFamily="34" charset="0"/>
              </a:rPr>
            </a:br>
            <a:r>
              <a:rPr kumimoji="0" lang="ru-RU" altLang="ru-RU" sz="1800" b="0" i="0" u="none" strike="noStrike" cap="none" normalizeH="0" baseline="0" dirty="0">
                <a:ln>
                  <a:noFill/>
                </a:ln>
                <a:solidFill>
                  <a:schemeClr val="tx1"/>
                </a:solidFill>
                <a:effectLst/>
                <a:latin typeface="Arial" panose="020B0604020202020204" pitchFamily="34" charset="0"/>
              </a:rPr>
              <a:t>• Использование любого порта для </a:t>
            </a:r>
            <a:r>
              <a:rPr kumimoji="0" lang="ru-RU" altLang="ru-RU" sz="1800" b="0" i="0" u="none" strike="noStrike" cap="none" normalizeH="0" baseline="0" dirty="0" err="1">
                <a:ln>
                  <a:noFill/>
                </a:ln>
                <a:solidFill>
                  <a:schemeClr val="tx1"/>
                </a:solidFill>
                <a:effectLst/>
                <a:latin typeface="Arial" panose="020B0604020202020204" pitchFamily="34" charset="0"/>
              </a:rPr>
              <a:t>вебхука</a:t>
            </a:r>
            <a:r>
              <a:rPr kumimoji="0" lang="ru-RU" altLang="ru-RU" sz="1800" b="0" i="0" u="none" strike="noStrike" cap="none" normalizeH="0" baseline="0" dirty="0">
                <a:ln>
                  <a:noFill/>
                </a:ln>
                <a:solidFill>
                  <a:schemeClr val="tx1"/>
                </a:solidFill>
                <a:effectLst/>
                <a:latin typeface="Arial" panose="020B0604020202020204" pitchFamily="34" charset="0"/>
              </a:rPr>
              <a:t>,</a:t>
            </a:r>
            <a:br>
              <a:rPr kumimoji="0" lang="ru-RU" altLang="ru-RU" sz="1800" b="0" i="0" u="none" strike="noStrike" cap="none" normalizeH="0" baseline="0" dirty="0">
                <a:ln>
                  <a:noFill/>
                </a:ln>
                <a:solidFill>
                  <a:schemeClr val="tx1"/>
                </a:solidFill>
                <a:effectLst/>
                <a:latin typeface="Arial" panose="020B0604020202020204" pitchFamily="34" charset="0"/>
              </a:rPr>
            </a:br>
            <a:r>
              <a:rPr kumimoji="0" lang="ru-RU" altLang="ru-RU" sz="1800" b="0" i="0" u="none" strike="noStrike" cap="none" normalizeH="0" baseline="0" dirty="0">
                <a:ln>
                  <a:noFill/>
                </a:ln>
                <a:solidFill>
                  <a:schemeClr val="tx1"/>
                </a:solidFill>
                <a:effectLst/>
                <a:latin typeface="Arial" panose="020B0604020202020204" pitchFamily="34" charset="0"/>
              </a:rPr>
              <a:t>• Возможность увеличить максимальное число соединений до 100000,</a:t>
            </a:r>
            <a:br>
              <a:rPr kumimoji="0" lang="ru-RU" altLang="ru-RU" sz="1800" b="0" i="0" u="none" strike="noStrike" cap="none" normalizeH="0" baseline="0" dirty="0">
                <a:ln>
                  <a:noFill/>
                </a:ln>
                <a:solidFill>
                  <a:schemeClr val="tx1"/>
                </a:solidFill>
                <a:effectLst/>
                <a:latin typeface="Arial" panose="020B0604020202020204" pitchFamily="34" charset="0"/>
              </a:rPr>
            </a:br>
            <a:r>
              <a:rPr kumimoji="0" lang="ru-RU" altLang="ru-RU" sz="1800" b="0" i="0" u="none" strike="noStrike" cap="none" normalizeH="0" baseline="0" dirty="0">
                <a:ln>
                  <a:noFill/>
                </a:ln>
                <a:solidFill>
                  <a:schemeClr val="tx1"/>
                </a:solidFill>
                <a:effectLst/>
                <a:latin typeface="Arial" panose="020B0604020202020204" pitchFamily="34" charset="0"/>
              </a:rPr>
              <a:t>• Получение локального пути файла вместо загрузки файла с сервера. (ред.)</a:t>
            </a: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900" b="0" i="0" u="none" strike="noStrike" cap="none" normalizeH="0" baseline="0" dirty="0">
                <a:ln>
                  <a:noFill/>
                </a:ln>
                <a:solidFill>
                  <a:srgbClr val="000000"/>
                </a:solidFill>
                <a:effectLst/>
                <a:latin typeface="-apple-system"/>
              </a:rPr>
            </a:b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563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89F79D-68BB-991B-876E-ECB631FF8960}"/>
              </a:ext>
            </a:extLst>
          </p:cNvPr>
          <p:cNvSpPr>
            <a:spLocks noGrp="1"/>
          </p:cNvSpPr>
          <p:nvPr>
            <p:ph type="title"/>
          </p:nvPr>
        </p:nvSpPr>
        <p:spPr>
          <a:xfrm>
            <a:off x="1790700" y="563562"/>
            <a:ext cx="8610600" cy="1293028"/>
          </a:xfrm>
        </p:spPr>
        <p:txBody>
          <a:bodyPr/>
          <a:lstStyle/>
          <a:p>
            <a:pPr algn="ctr"/>
            <a:r>
              <a:rPr lang="ru-RU" dirty="0">
                <a:latin typeface="Times New Roman" panose="02020603050405020304" pitchFamily="18" charset="0"/>
                <a:cs typeface="Times New Roman" panose="02020603050405020304" pitchFamily="18" charset="0"/>
              </a:rPr>
              <a:t>3. Анализ работы </a:t>
            </a:r>
            <a:r>
              <a:rPr lang="ru-RU" dirty="0" err="1">
                <a:latin typeface="Times New Roman" panose="02020603050405020304" pitchFamily="18" charset="0"/>
                <a:cs typeface="Times New Roman" panose="02020603050405020304" pitchFamily="18" charset="0"/>
              </a:rPr>
              <a:t>телеграм</a:t>
            </a:r>
            <a:r>
              <a:rPr lang="ru-RU" dirty="0">
                <a:latin typeface="Times New Roman" panose="02020603050405020304" pitchFamily="18" charset="0"/>
                <a:cs typeface="Times New Roman" panose="02020603050405020304" pitchFamily="18" charset="0"/>
              </a:rPr>
              <a:t> бота «Анатолий»</a:t>
            </a:r>
            <a:endParaRPr lang="ru-RU" dirty="0"/>
          </a:p>
        </p:txBody>
      </p:sp>
      <p:sp>
        <p:nvSpPr>
          <p:cNvPr id="3" name="Объект 2">
            <a:extLst>
              <a:ext uri="{FF2B5EF4-FFF2-40B4-BE49-F238E27FC236}">
                <a16:creationId xmlns:a16="http://schemas.microsoft.com/office/drawing/2014/main" id="{EF2503CE-1B23-9161-FF4B-D7F70018F617}"/>
              </a:ext>
            </a:extLst>
          </p:cNvPr>
          <p:cNvSpPr>
            <a:spLocks noGrp="1"/>
          </p:cNvSpPr>
          <p:nvPr>
            <p:ph sz="half" idx="1"/>
          </p:nvPr>
        </p:nvSpPr>
        <p:spPr>
          <a:xfrm>
            <a:off x="843148" y="2194559"/>
            <a:ext cx="10663052" cy="1558044"/>
          </a:xfrm>
        </p:spPr>
        <p:txBody>
          <a:bodyPr>
            <a:normAutofit fontScale="85000" lnSpcReduction="20000"/>
          </a:bodyPr>
          <a:lstStyle/>
          <a:p>
            <a:pPr marL="0" indent="0">
              <a:buNone/>
            </a:pPr>
            <a:r>
              <a:rPr lang="ru-RU" dirty="0"/>
              <a:t>После того как мы проанализировали что нужно для написания бота и после того как мы написали код для бота. </a:t>
            </a:r>
          </a:p>
          <a:p>
            <a:pPr marL="0" indent="0">
              <a:buNone/>
            </a:pPr>
            <a:r>
              <a:rPr lang="ru-RU" dirty="0"/>
              <a:t>Заходим в сообщения к боту «Анатолий» и отправляем /</a:t>
            </a:r>
            <a:r>
              <a:rPr lang="ru-RU" dirty="0" err="1"/>
              <a:t>star</a:t>
            </a:r>
            <a:r>
              <a:rPr lang="ru-RU" dirty="0"/>
              <a:t>.</a:t>
            </a:r>
          </a:p>
          <a:p>
            <a:pPr marL="0" indent="0">
              <a:buNone/>
            </a:pPr>
            <a:endParaRPr lang="ru-RU" dirty="0"/>
          </a:p>
          <a:p>
            <a:pPr marL="0" indent="0">
              <a:buNone/>
            </a:pPr>
            <a:r>
              <a:rPr lang="ru-RU" dirty="0"/>
              <a:t>Вот что бот нам ответит на эту команду:</a:t>
            </a:r>
          </a:p>
          <a:p>
            <a:pPr marL="0" indent="0">
              <a:buNone/>
            </a:pPr>
            <a:endParaRPr lang="ru-RU" dirty="0"/>
          </a:p>
        </p:txBody>
      </p:sp>
      <p:pic>
        <p:nvPicPr>
          <p:cNvPr id="6" name="Объект 5">
            <a:extLst>
              <a:ext uri="{FF2B5EF4-FFF2-40B4-BE49-F238E27FC236}">
                <a16:creationId xmlns:a16="http://schemas.microsoft.com/office/drawing/2014/main" id="{4579399D-BD5F-D4AF-CE6E-1AAFE4241616}"/>
              </a:ext>
            </a:extLst>
          </p:cNvPr>
          <p:cNvPicPr>
            <a:picLocks noGrp="1" noChangeAspect="1"/>
          </p:cNvPicPr>
          <p:nvPr>
            <p:ph sz="half" idx="2"/>
          </p:nvPr>
        </p:nvPicPr>
        <p:blipFill>
          <a:blip r:embed="rId2"/>
          <a:stretch>
            <a:fillRect/>
          </a:stretch>
        </p:blipFill>
        <p:spPr>
          <a:xfrm>
            <a:off x="926276" y="3847605"/>
            <a:ext cx="8526482" cy="2541320"/>
          </a:xfrm>
          <a:prstGeom prst="rect">
            <a:avLst/>
          </a:prstGeom>
        </p:spPr>
      </p:pic>
      <p:sp>
        <p:nvSpPr>
          <p:cNvPr id="5" name="Номер слайда 4">
            <a:extLst>
              <a:ext uri="{FF2B5EF4-FFF2-40B4-BE49-F238E27FC236}">
                <a16:creationId xmlns:a16="http://schemas.microsoft.com/office/drawing/2014/main" id="{C90D2DAD-0B15-F4B3-4B51-47513806AD34}"/>
              </a:ext>
            </a:extLst>
          </p:cNvPr>
          <p:cNvSpPr>
            <a:spLocks noGrp="1"/>
          </p:cNvSpPr>
          <p:nvPr>
            <p:ph type="sldNum" sz="quarter" idx="12"/>
          </p:nvPr>
        </p:nvSpPr>
        <p:spPr/>
        <p:txBody>
          <a:bodyPr/>
          <a:lstStyle/>
          <a:p>
            <a:fld id="{3EAEE0A7-29F1-4EFD-B0AF-5CBF6F646BBD}" type="slidenum">
              <a:rPr lang="ru-RU" smtClean="0"/>
              <a:t>12</a:t>
            </a:fld>
            <a:endParaRPr lang="ru-RU"/>
          </a:p>
        </p:txBody>
      </p:sp>
    </p:spTree>
    <p:extLst>
      <p:ext uri="{BB962C8B-B14F-4D97-AF65-F5344CB8AC3E}">
        <p14:creationId xmlns:p14="http://schemas.microsoft.com/office/powerpoint/2010/main" val="148439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563E3C-894D-5511-8191-9487FCAB532B}"/>
              </a:ext>
            </a:extLst>
          </p:cNvPr>
          <p:cNvSpPr>
            <a:spLocks noGrp="1"/>
          </p:cNvSpPr>
          <p:nvPr>
            <p:ph type="title"/>
          </p:nvPr>
        </p:nvSpPr>
        <p:spPr>
          <a:xfrm>
            <a:off x="1524000" y="708479"/>
            <a:ext cx="8610600" cy="1293028"/>
          </a:xfrm>
        </p:spPr>
        <p:txBody>
          <a:bodyPr/>
          <a:lstStyle/>
          <a:p>
            <a:pPr algn="ctr"/>
            <a:r>
              <a:rPr lang="ru-RU" dirty="0">
                <a:latin typeface="Times New Roman" panose="02020603050405020304" pitchFamily="18" charset="0"/>
                <a:cs typeface="Times New Roman" panose="02020603050405020304" pitchFamily="18" charset="0"/>
              </a:rPr>
              <a:t>3. Анализ работы </a:t>
            </a:r>
            <a:r>
              <a:rPr lang="ru-RU" dirty="0" err="1">
                <a:latin typeface="Times New Roman" panose="02020603050405020304" pitchFamily="18" charset="0"/>
                <a:cs typeface="Times New Roman" panose="02020603050405020304" pitchFamily="18" charset="0"/>
              </a:rPr>
              <a:t>телеграм</a:t>
            </a:r>
            <a:r>
              <a:rPr lang="ru-RU" dirty="0">
                <a:latin typeface="Times New Roman" panose="02020603050405020304" pitchFamily="18" charset="0"/>
                <a:cs typeface="Times New Roman" panose="02020603050405020304" pitchFamily="18" charset="0"/>
              </a:rPr>
              <a:t> бота «Анатолий»</a:t>
            </a:r>
            <a:endParaRPr lang="ru-RU" dirty="0"/>
          </a:p>
        </p:txBody>
      </p:sp>
      <p:sp>
        <p:nvSpPr>
          <p:cNvPr id="3" name="Объект 2">
            <a:extLst>
              <a:ext uri="{FF2B5EF4-FFF2-40B4-BE49-F238E27FC236}">
                <a16:creationId xmlns:a16="http://schemas.microsoft.com/office/drawing/2014/main" id="{24D96A35-47CF-17E3-A629-D5D459D61C80}"/>
              </a:ext>
            </a:extLst>
          </p:cNvPr>
          <p:cNvSpPr>
            <a:spLocks noGrp="1"/>
          </p:cNvSpPr>
          <p:nvPr>
            <p:ph sz="half" idx="1"/>
          </p:nvPr>
        </p:nvSpPr>
        <p:spPr>
          <a:xfrm>
            <a:off x="685800" y="2194560"/>
            <a:ext cx="10820400" cy="1593670"/>
          </a:xfrm>
        </p:spPr>
        <p:txBody>
          <a:bodyPr>
            <a:normAutofit lnSpcReduction="10000"/>
          </a:bodyPr>
          <a:lstStyle/>
          <a:p>
            <a:pPr marL="0" indent="0">
              <a:buNone/>
            </a:pPr>
            <a:r>
              <a:rPr lang="ru-RU" dirty="0"/>
              <a:t>После приветствия бота нам будут предложены три действия :</a:t>
            </a:r>
            <a:endParaRPr lang="en-US" dirty="0"/>
          </a:p>
          <a:p>
            <a:pPr marL="0" indent="0">
              <a:buNone/>
            </a:pPr>
            <a:r>
              <a:rPr lang="ru-RU" dirty="0"/>
              <a:t>•Основные валюты,</a:t>
            </a:r>
          </a:p>
          <a:p>
            <a:pPr marL="0" indent="0">
              <a:buNone/>
            </a:pPr>
            <a:r>
              <a:rPr lang="ru-RU" dirty="0"/>
              <a:t>•Список всех (валют)</a:t>
            </a:r>
          </a:p>
          <a:p>
            <a:pPr marL="0" indent="0">
              <a:buNone/>
            </a:pPr>
            <a:r>
              <a:rPr lang="ru-RU" dirty="0"/>
              <a:t>•Ввести (самому).</a:t>
            </a:r>
          </a:p>
          <a:p>
            <a:pPr marL="0" indent="0">
              <a:buNone/>
            </a:pPr>
            <a:endParaRPr lang="ru-RU" dirty="0"/>
          </a:p>
        </p:txBody>
      </p:sp>
      <p:pic>
        <p:nvPicPr>
          <p:cNvPr id="6" name="Объект 5">
            <a:extLst>
              <a:ext uri="{FF2B5EF4-FFF2-40B4-BE49-F238E27FC236}">
                <a16:creationId xmlns:a16="http://schemas.microsoft.com/office/drawing/2014/main" id="{FA12D04D-5405-C02C-D2A3-1770122CA26E}"/>
              </a:ext>
            </a:extLst>
          </p:cNvPr>
          <p:cNvPicPr>
            <a:picLocks noGrp="1" noChangeAspect="1"/>
          </p:cNvPicPr>
          <p:nvPr>
            <p:ph sz="half" idx="2"/>
          </p:nvPr>
        </p:nvPicPr>
        <p:blipFill>
          <a:blip r:embed="rId2"/>
          <a:stretch>
            <a:fillRect/>
          </a:stretch>
        </p:blipFill>
        <p:spPr>
          <a:xfrm>
            <a:off x="843148" y="3788231"/>
            <a:ext cx="7742712" cy="2778824"/>
          </a:xfrm>
          <a:prstGeom prst="rect">
            <a:avLst/>
          </a:prstGeom>
        </p:spPr>
      </p:pic>
      <p:sp>
        <p:nvSpPr>
          <p:cNvPr id="5" name="Номер слайда 4">
            <a:extLst>
              <a:ext uri="{FF2B5EF4-FFF2-40B4-BE49-F238E27FC236}">
                <a16:creationId xmlns:a16="http://schemas.microsoft.com/office/drawing/2014/main" id="{3AD061BF-8A7C-7250-3DCE-D9F9C85BACA7}"/>
              </a:ext>
            </a:extLst>
          </p:cNvPr>
          <p:cNvSpPr>
            <a:spLocks noGrp="1"/>
          </p:cNvSpPr>
          <p:nvPr>
            <p:ph type="sldNum" sz="quarter" idx="12"/>
          </p:nvPr>
        </p:nvSpPr>
        <p:spPr/>
        <p:txBody>
          <a:bodyPr/>
          <a:lstStyle/>
          <a:p>
            <a:fld id="{3EAEE0A7-29F1-4EFD-B0AF-5CBF6F646BBD}" type="slidenum">
              <a:rPr lang="ru-RU" smtClean="0"/>
              <a:t>13</a:t>
            </a:fld>
            <a:endParaRPr lang="ru-RU"/>
          </a:p>
        </p:txBody>
      </p:sp>
    </p:spTree>
    <p:extLst>
      <p:ext uri="{BB962C8B-B14F-4D97-AF65-F5344CB8AC3E}">
        <p14:creationId xmlns:p14="http://schemas.microsoft.com/office/powerpoint/2010/main" val="358130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563E3C-894D-5511-8191-9487FCAB532B}"/>
              </a:ext>
            </a:extLst>
          </p:cNvPr>
          <p:cNvSpPr>
            <a:spLocks noGrp="1"/>
          </p:cNvSpPr>
          <p:nvPr>
            <p:ph type="title"/>
          </p:nvPr>
        </p:nvSpPr>
        <p:spPr>
          <a:xfrm>
            <a:off x="1524000" y="708479"/>
            <a:ext cx="8610600" cy="1293028"/>
          </a:xfrm>
        </p:spPr>
        <p:txBody>
          <a:bodyPr/>
          <a:lstStyle/>
          <a:p>
            <a:pPr algn="ctr"/>
            <a:r>
              <a:rPr lang="ru-RU" dirty="0">
                <a:latin typeface="Times New Roman" panose="02020603050405020304" pitchFamily="18" charset="0"/>
                <a:cs typeface="Times New Roman" panose="02020603050405020304" pitchFamily="18" charset="0"/>
              </a:rPr>
              <a:t>3. Анализ работы </a:t>
            </a:r>
            <a:r>
              <a:rPr lang="ru-RU" dirty="0" err="1">
                <a:latin typeface="Times New Roman" panose="02020603050405020304" pitchFamily="18" charset="0"/>
                <a:cs typeface="Times New Roman" panose="02020603050405020304" pitchFamily="18" charset="0"/>
              </a:rPr>
              <a:t>телеграм</a:t>
            </a:r>
            <a:r>
              <a:rPr lang="ru-RU" dirty="0">
                <a:latin typeface="Times New Roman" panose="02020603050405020304" pitchFamily="18" charset="0"/>
                <a:cs typeface="Times New Roman" panose="02020603050405020304" pitchFamily="18" charset="0"/>
              </a:rPr>
              <a:t> бота «Анатолий»</a:t>
            </a:r>
            <a:endParaRPr lang="ru-RU" dirty="0"/>
          </a:p>
        </p:txBody>
      </p:sp>
      <p:sp>
        <p:nvSpPr>
          <p:cNvPr id="3" name="Объект 2">
            <a:extLst>
              <a:ext uri="{FF2B5EF4-FFF2-40B4-BE49-F238E27FC236}">
                <a16:creationId xmlns:a16="http://schemas.microsoft.com/office/drawing/2014/main" id="{24D96A35-47CF-17E3-A629-D5D459D61C80}"/>
              </a:ext>
            </a:extLst>
          </p:cNvPr>
          <p:cNvSpPr>
            <a:spLocks noGrp="1"/>
          </p:cNvSpPr>
          <p:nvPr>
            <p:ph sz="half" idx="1"/>
          </p:nvPr>
        </p:nvSpPr>
        <p:spPr>
          <a:xfrm>
            <a:off x="685800" y="2194560"/>
            <a:ext cx="10820400" cy="1593670"/>
          </a:xfrm>
        </p:spPr>
        <p:txBody>
          <a:bodyPr>
            <a:normAutofit/>
          </a:bodyPr>
          <a:lstStyle/>
          <a:p>
            <a:pPr marL="0" indent="0">
              <a:buNone/>
            </a:pPr>
            <a:r>
              <a:rPr lang="ru-RU" dirty="0"/>
              <a:t>Выберем «Основные валюты» </a:t>
            </a:r>
          </a:p>
          <a:p>
            <a:pPr marL="0" indent="0">
              <a:buNone/>
            </a:pPr>
            <a:r>
              <a:rPr lang="ru-RU" dirty="0"/>
              <a:t>Вот что бот нам выдаёт:</a:t>
            </a:r>
          </a:p>
        </p:txBody>
      </p:sp>
      <p:sp>
        <p:nvSpPr>
          <p:cNvPr id="5" name="Номер слайда 4">
            <a:extLst>
              <a:ext uri="{FF2B5EF4-FFF2-40B4-BE49-F238E27FC236}">
                <a16:creationId xmlns:a16="http://schemas.microsoft.com/office/drawing/2014/main" id="{3AD061BF-8A7C-7250-3DCE-D9F9C85BACA7}"/>
              </a:ext>
            </a:extLst>
          </p:cNvPr>
          <p:cNvSpPr>
            <a:spLocks noGrp="1"/>
          </p:cNvSpPr>
          <p:nvPr>
            <p:ph type="sldNum" sz="quarter" idx="12"/>
          </p:nvPr>
        </p:nvSpPr>
        <p:spPr/>
        <p:txBody>
          <a:bodyPr/>
          <a:lstStyle/>
          <a:p>
            <a:fld id="{3EAEE0A7-29F1-4EFD-B0AF-5CBF6F646BBD}" type="slidenum">
              <a:rPr lang="ru-RU" smtClean="0"/>
              <a:t>14</a:t>
            </a:fld>
            <a:endParaRPr lang="ru-RU"/>
          </a:p>
        </p:txBody>
      </p:sp>
      <p:pic>
        <p:nvPicPr>
          <p:cNvPr id="8" name="Объект 7">
            <a:extLst>
              <a:ext uri="{FF2B5EF4-FFF2-40B4-BE49-F238E27FC236}">
                <a16:creationId xmlns:a16="http://schemas.microsoft.com/office/drawing/2014/main" id="{ADFC5146-3FB0-9597-DF2B-A3E0B8322899}"/>
              </a:ext>
            </a:extLst>
          </p:cNvPr>
          <p:cNvPicPr>
            <a:picLocks noGrp="1" noChangeAspect="1"/>
          </p:cNvPicPr>
          <p:nvPr>
            <p:ph sz="half" idx="2"/>
          </p:nvPr>
        </p:nvPicPr>
        <p:blipFill>
          <a:blip r:embed="rId2"/>
          <a:stretch>
            <a:fillRect/>
          </a:stretch>
        </p:blipFill>
        <p:spPr>
          <a:xfrm>
            <a:off x="1128156" y="3429001"/>
            <a:ext cx="7291449" cy="3048000"/>
          </a:xfrm>
          <a:prstGeom prst="rect">
            <a:avLst/>
          </a:prstGeom>
        </p:spPr>
      </p:pic>
    </p:spTree>
    <p:extLst>
      <p:ext uri="{BB962C8B-B14F-4D97-AF65-F5344CB8AC3E}">
        <p14:creationId xmlns:p14="http://schemas.microsoft.com/office/powerpoint/2010/main" val="260727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F48E7-2054-7AD8-A731-46042901B6E0}"/>
              </a:ext>
            </a:extLst>
          </p:cNvPr>
          <p:cNvSpPr>
            <a:spLocks noGrp="1"/>
          </p:cNvSpPr>
          <p:nvPr>
            <p:ph type="title"/>
          </p:nvPr>
        </p:nvSpPr>
        <p:spPr>
          <a:xfrm>
            <a:off x="1714500" y="649171"/>
            <a:ext cx="8610600" cy="1293028"/>
          </a:xfrm>
        </p:spPr>
        <p:txBody>
          <a:bodyPr/>
          <a:lstStyle/>
          <a:p>
            <a:pPr algn="ctr"/>
            <a:r>
              <a:rPr lang="ru-RU" dirty="0">
                <a:latin typeface="Times New Roman" panose="02020603050405020304" pitchFamily="18" charset="0"/>
                <a:cs typeface="Times New Roman" panose="02020603050405020304" pitchFamily="18" charset="0"/>
              </a:rPr>
              <a:t>3. Анализ работы </a:t>
            </a:r>
            <a:r>
              <a:rPr lang="ru-RU" dirty="0" err="1">
                <a:latin typeface="Times New Roman" panose="02020603050405020304" pitchFamily="18" charset="0"/>
                <a:cs typeface="Times New Roman" panose="02020603050405020304" pitchFamily="18" charset="0"/>
              </a:rPr>
              <a:t>телеграм</a:t>
            </a:r>
            <a:r>
              <a:rPr lang="ru-RU" dirty="0">
                <a:latin typeface="Times New Roman" panose="02020603050405020304" pitchFamily="18" charset="0"/>
                <a:cs typeface="Times New Roman" panose="02020603050405020304" pitchFamily="18" charset="0"/>
              </a:rPr>
              <a:t> бота «Анатолий»</a:t>
            </a:r>
            <a:endParaRPr lang="ru-RU" dirty="0"/>
          </a:p>
        </p:txBody>
      </p:sp>
      <p:sp>
        <p:nvSpPr>
          <p:cNvPr id="3" name="Объект 2">
            <a:extLst>
              <a:ext uri="{FF2B5EF4-FFF2-40B4-BE49-F238E27FC236}">
                <a16:creationId xmlns:a16="http://schemas.microsoft.com/office/drawing/2014/main" id="{1BCC2628-4AB0-9134-1224-56A6F2C600C8}"/>
              </a:ext>
            </a:extLst>
          </p:cNvPr>
          <p:cNvSpPr>
            <a:spLocks noGrp="1"/>
          </p:cNvSpPr>
          <p:nvPr>
            <p:ph sz="half" idx="1"/>
          </p:nvPr>
        </p:nvSpPr>
        <p:spPr>
          <a:xfrm>
            <a:off x="1422071" y="2184704"/>
            <a:ext cx="3375561" cy="4024125"/>
          </a:xfrm>
        </p:spPr>
        <p:txBody>
          <a:bodyPr/>
          <a:lstStyle/>
          <a:p>
            <a:pPr marL="0" indent="0">
              <a:buNone/>
            </a:pPr>
            <a:r>
              <a:rPr lang="ru-RU" dirty="0"/>
              <a:t>Дальше мы выбираем «Список всех»</a:t>
            </a:r>
          </a:p>
          <a:p>
            <a:pPr marL="0" indent="0">
              <a:buNone/>
            </a:pPr>
            <a:r>
              <a:rPr lang="ru-RU" dirty="0"/>
              <a:t>Бот выдаёт список всех валют:</a:t>
            </a:r>
          </a:p>
          <a:p>
            <a:pPr marL="0" indent="0">
              <a:buNone/>
            </a:pPr>
            <a:endParaRPr lang="ru-RU" dirty="0"/>
          </a:p>
        </p:txBody>
      </p:sp>
      <p:pic>
        <p:nvPicPr>
          <p:cNvPr id="6" name="Объект 5">
            <a:extLst>
              <a:ext uri="{FF2B5EF4-FFF2-40B4-BE49-F238E27FC236}">
                <a16:creationId xmlns:a16="http://schemas.microsoft.com/office/drawing/2014/main" id="{8D6F674D-E9F3-5C8C-9DAF-7630C31BDCCC}"/>
              </a:ext>
            </a:extLst>
          </p:cNvPr>
          <p:cNvPicPr>
            <a:picLocks noGrp="1" noChangeAspect="1"/>
          </p:cNvPicPr>
          <p:nvPr>
            <p:ph sz="half" idx="2"/>
          </p:nvPr>
        </p:nvPicPr>
        <p:blipFill>
          <a:blip r:embed="rId2"/>
          <a:stretch>
            <a:fillRect/>
          </a:stretch>
        </p:blipFill>
        <p:spPr>
          <a:xfrm>
            <a:off x="4940135" y="2184704"/>
            <a:ext cx="4007715" cy="4408399"/>
          </a:xfrm>
          <a:prstGeom prst="rect">
            <a:avLst/>
          </a:prstGeom>
        </p:spPr>
      </p:pic>
      <p:sp>
        <p:nvSpPr>
          <p:cNvPr id="5" name="Номер слайда 4">
            <a:extLst>
              <a:ext uri="{FF2B5EF4-FFF2-40B4-BE49-F238E27FC236}">
                <a16:creationId xmlns:a16="http://schemas.microsoft.com/office/drawing/2014/main" id="{ACCFC73C-2ED5-26F7-A7B6-13ED695D0634}"/>
              </a:ext>
            </a:extLst>
          </p:cNvPr>
          <p:cNvSpPr>
            <a:spLocks noGrp="1"/>
          </p:cNvSpPr>
          <p:nvPr>
            <p:ph type="sldNum" sz="quarter" idx="12"/>
          </p:nvPr>
        </p:nvSpPr>
        <p:spPr/>
        <p:txBody>
          <a:bodyPr/>
          <a:lstStyle/>
          <a:p>
            <a:fld id="{3EAEE0A7-29F1-4EFD-B0AF-5CBF6F646BBD}" type="slidenum">
              <a:rPr lang="ru-RU" smtClean="0"/>
              <a:t>15</a:t>
            </a:fld>
            <a:endParaRPr lang="ru-RU"/>
          </a:p>
        </p:txBody>
      </p:sp>
    </p:spTree>
    <p:extLst>
      <p:ext uri="{BB962C8B-B14F-4D97-AF65-F5344CB8AC3E}">
        <p14:creationId xmlns:p14="http://schemas.microsoft.com/office/powerpoint/2010/main" val="2882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F48E7-2054-7AD8-A731-46042901B6E0}"/>
              </a:ext>
            </a:extLst>
          </p:cNvPr>
          <p:cNvSpPr>
            <a:spLocks noGrp="1"/>
          </p:cNvSpPr>
          <p:nvPr>
            <p:ph type="title"/>
          </p:nvPr>
        </p:nvSpPr>
        <p:spPr>
          <a:xfrm>
            <a:off x="1714500" y="649171"/>
            <a:ext cx="8610600" cy="1293028"/>
          </a:xfrm>
        </p:spPr>
        <p:txBody>
          <a:bodyPr/>
          <a:lstStyle/>
          <a:p>
            <a:pPr algn="ctr"/>
            <a:r>
              <a:rPr lang="ru-RU" dirty="0">
                <a:latin typeface="Times New Roman" panose="02020603050405020304" pitchFamily="18" charset="0"/>
                <a:cs typeface="Times New Roman" panose="02020603050405020304" pitchFamily="18" charset="0"/>
              </a:rPr>
              <a:t>3. Анализ работы </a:t>
            </a:r>
            <a:r>
              <a:rPr lang="ru-RU" dirty="0" err="1">
                <a:latin typeface="Times New Roman" panose="02020603050405020304" pitchFamily="18" charset="0"/>
                <a:cs typeface="Times New Roman" panose="02020603050405020304" pitchFamily="18" charset="0"/>
              </a:rPr>
              <a:t>телеграм</a:t>
            </a:r>
            <a:r>
              <a:rPr lang="ru-RU" dirty="0">
                <a:latin typeface="Times New Roman" panose="02020603050405020304" pitchFamily="18" charset="0"/>
                <a:cs typeface="Times New Roman" panose="02020603050405020304" pitchFamily="18" charset="0"/>
              </a:rPr>
              <a:t> бота «Анатолий»</a:t>
            </a:r>
            <a:endParaRPr lang="ru-RU" dirty="0"/>
          </a:p>
        </p:txBody>
      </p:sp>
      <p:sp>
        <p:nvSpPr>
          <p:cNvPr id="3" name="Объект 2">
            <a:extLst>
              <a:ext uri="{FF2B5EF4-FFF2-40B4-BE49-F238E27FC236}">
                <a16:creationId xmlns:a16="http://schemas.microsoft.com/office/drawing/2014/main" id="{1BCC2628-4AB0-9134-1224-56A6F2C600C8}"/>
              </a:ext>
            </a:extLst>
          </p:cNvPr>
          <p:cNvSpPr>
            <a:spLocks noGrp="1"/>
          </p:cNvSpPr>
          <p:nvPr>
            <p:ph sz="half" idx="1"/>
          </p:nvPr>
        </p:nvSpPr>
        <p:spPr>
          <a:xfrm>
            <a:off x="685800" y="2194560"/>
            <a:ext cx="5334000" cy="1629296"/>
          </a:xfrm>
        </p:spPr>
        <p:txBody>
          <a:bodyPr/>
          <a:lstStyle/>
          <a:p>
            <a:pPr marL="0" indent="0">
              <a:buNone/>
            </a:pPr>
            <a:r>
              <a:rPr lang="ru-RU" dirty="0"/>
              <a:t>Затем, последняя команда этого бота это вы можете сами ввести валюту, а бот вам выдаст курс к рублю этой валюты </a:t>
            </a:r>
          </a:p>
        </p:txBody>
      </p:sp>
      <p:pic>
        <p:nvPicPr>
          <p:cNvPr id="6" name="Объект 5">
            <a:extLst>
              <a:ext uri="{FF2B5EF4-FFF2-40B4-BE49-F238E27FC236}">
                <a16:creationId xmlns:a16="http://schemas.microsoft.com/office/drawing/2014/main" id="{ED5F3590-9614-4B89-6671-608FBAEBBDF0}"/>
              </a:ext>
            </a:extLst>
          </p:cNvPr>
          <p:cNvPicPr>
            <a:picLocks noGrp="1" noChangeAspect="1"/>
          </p:cNvPicPr>
          <p:nvPr>
            <p:ph sz="half" idx="2"/>
          </p:nvPr>
        </p:nvPicPr>
        <p:blipFill>
          <a:blip r:embed="rId2"/>
          <a:stretch>
            <a:fillRect/>
          </a:stretch>
        </p:blipFill>
        <p:spPr>
          <a:xfrm>
            <a:off x="685800" y="3823856"/>
            <a:ext cx="6780811" cy="2529443"/>
          </a:xfrm>
          <a:prstGeom prst="rect">
            <a:avLst/>
          </a:prstGeom>
        </p:spPr>
      </p:pic>
      <p:sp>
        <p:nvSpPr>
          <p:cNvPr id="5" name="Номер слайда 4">
            <a:extLst>
              <a:ext uri="{FF2B5EF4-FFF2-40B4-BE49-F238E27FC236}">
                <a16:creationId xmlns:a16="http://schemas.microsoft.com/office/drawing/2014/main" id="{ACCFC73C-2ED5-26F7-A7B6-13ED695D0634}"/>
              </a:ext>
            </a:extLst>
          </p:cNvPr>
          <p:cNvSpPr>
            <a:spLocks noGrp="1"/>
          </p:cNvSpPr>
          <p:nvPr>
            <p:ph type="sldNum" sz="quarter" idx="12"/>
          </p:nvPr>
        </p:nvSpPr>
        <p:spPr/>
        <p:txBody>
          <a:bodyPr/>
          <a:lstStyle/>
          <a:p>
            <a:fld id="{3EAEE0A7-29F1-4EFD-B0AF-5CBF6F646BBD}" type="slidenum">
              <a:rPr lang="ru-RU" smtClean="0"/>
              <a:t>16</a:t>
            </a:fld>
            <a:endParaRPr lang="ru-RU"/>
          </a:p>
        </p:txBody>
      </p:sp>
    </p:spTree>
    <p:extLst>
      <p:ext uri="{BB962C8B-B14F-4D97-AF65-F5344CB8AC3E}">
        <p14:creationId xmlns:p14="http://schemas.microsoft.com/office/powerpoint/2010/main" val="163354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9118E1-CBB4-4AAE-B286-EF996BDC59A8}"/>
              </a:ext>
            </a:extLst>
          </p:cNvPr>
          <p:cNvSpPr>
            <a:spLocks noGrp="1"/>
          </p:cNvSpPr>
          <p:nvPr>
            <p:ph type="title"/>
          </p:nvPr>
        </p:nvSpPr>
        <p:spPr>
          <a:xfrm>
            <a:off x="1524000" y="744105"/>
            <a:ext cx="8610600" cy="1293028"/>
          </a:xfrm>
        </p:spPr>
        <p:txBody>
          <a:bodyPr>
            <a:normAutofit/>
          </a:bodyPr>
          <a:lstStyle/>
          <a:p>
            <a:pPr algn="ctr"/>
            <a:r>
              <a:rPr lang="ru-RU" b="1" dirty="0">
                <a:latin typeface="Times New Roman" panose="02020603050405020304" pitchFamily="18" charset="0"/>
                <a:cs typeface="Times New Roman" panose="02020603050405020304" pitchFamily="18" charset="0"/>
              </a:rPr>
              <a:t>Итоги</a:t>
            </a:r>
          </a:p>
        </p:txBody>
      </p:sp>
      <p:sp>
        <p:nvSpPr>
          <p:cNvPr id="3" name="Объект 2">
            <a:extLst>
              <a:ext uri="{FF2B5EF4-FFF2-40B4-BE49-F238E27FC236}">
                <a16:creationId xmlns:a16="http://schemas.microsoft.com/office/drawing/2014/main" id="{28DFA633-EBC0-4027-9924-EC42D1E6C437}"/>
              </a:ext>
            </a:extLst>
          </p:cNvPr>
          <p:cNvSpPr>
            <a:spLocks noGrp="1"/>
          </p:cNvSpPr>
          <p:nvPr>
            <p:ph idx="1"/>
          </p:nvPr>
        </p:nvSpPr>
        <p:spPr/>
        <p:txBody>
          <a:bodyPr>
            <a:normAutofit lnSpcReduction="10000"/>
          </a:bodyPr>
          <a:lstStyle/>
          <a:p>
            <a:pPr marL="0" indent="0">
              <a:buNone/>
            </a:pPr>
            <a:r>
              <a:rPr lang="ru-RU" dirty="0"/>
              <a:t>Во-первых, я рассказал что сейчас «Телеграм» является очень перспективной платформой для создания ботов. Они нужны бизнесу, и сейчас самое время, чтобы начать зарабатывать приличные деньги на разработке. Также, пока рынок еще не сформирован и Telegram продолжает получать много новых пользователей, есть возможность создать ботов, которые смогут ежемесячно приносить немалый доход своим владельцам.</a:t>
            </a:r>
          </a:p>
          <a:p>
            <a:pPr marL="0" indent="0">
              <a:buNone/>
            </a:pPr>
            <a:r>
              <a:rPr lang="ru-RU" dirty="0"/>
              <a:t>Во-вторых, я собрал основную информацию для разработки ботов и о всех их возможностях. Проанализировал как удобнее и каким образом можно создать бота в </a:t>
            </a:r>
            <a:r>
              <a:rPr lang="ru-RU" dirty="0" err="1"/>
              <a:t>телеграме</a:t>
            </a:r>
            <a:r>
              <a:rPr lang="ru-RU" dirty="0"/>
              <a:t>.</a:t>
            </a:r>
          </a:p>
          <a:p>
            <a:pPr marL="0" indent="0">
              <a:buNone/>
            </a:pPr>
            <a:r>
              <a:rPr lang="ru-RU" dirty="0"/>
              <a:t>В-третьих, объяснил как работает мой </a:t>
            </a:r>
            <a:r>
              <a:rPr lang="ru-RU" dirty="0" err="1"/>
              <a:t>телеграм</a:t>
            </a:r>
            <a:r>
              <a:rPr lang="ru-RU" dirty="0"/>
              <a:t>-бот «Анатолий».</a:t>
            </a:r>
          </a:p>
          <a:p>
            <a:pPr marL="0" indent="0">
              <a:buNone/>
            </a:pPr>
            <a:r>
              <a:rPr lang="ru-RU" dirty="0"/>
              <a:t>Много </a:t>
            </a:r>
            <a:r>
              <a:rPr lang="ru-RU" dirty="0" err="1"/>
              <a:t>функий</a:t>
            </a:r>
            <a:r>
              <a:rPr lang="ru-RU" dirty="0"/>
              <a:t> он не выполняет потому что был создан чтоб просто мониторить изменения курса валют.</a:t>
            </a:r>
          </a:p>
          <a:p>
            <a:pPr marL="0" indent="0">
              <a:buNone/>
            </a:pPr>
            <a:endParaRPr lang="ru-RU" dirty="0"/>
          </a:p>
        </p:txBody>
      </p:sp>
      <p:sp>
        <p:nvSpPr>
          <p:cNvPr id="4" name="Номер слайда 3"/>
          <p:cNvSpPr>
            <a:spLocks noGrp="1"/>
          </p:cNvSpPr>
          <p:nvPr>
            <p:ph type="sldNum" sz="quarter" idx="12"/>
          </p:nvPr>
        </p:nvSpPr>
        <p:spPr/>
        <p:txBody>
          <a:bodyPr/>
          <a:lstStyle/>
          <a:p>
            <a:fld id="{3EAEE0A7-29F1-4EFD-B0AF-5CBF6F646BBD}" type="slidenum">
              <a:rPr lang="ru-RU" smtClean="0"/>
              <a:t>17</a:t>
            </a:fld>
            <a:endParaRPr lang="ru-RU"/>
          </a:p>
        </p:txBody>
      </p:sp>
    </p:spTree>
    <p:extLst>
      <p:ext uri="{BB962C8B-B14F-4D97-AF65-F5344CB8AC3E}">
        <p14:creationId xmlns:p14="http://schemas.microsoft.com/office/powerpoint/2010/main" val="7049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AED6BF-69D7-472D-AAEF-1E3A59A6D422}"/>
              </a:ext>
            </a:extLst>
          </p:cNvPr>
          <p:cNvSpPr>
            <a:spLocks noGrp="1"/>
          </p:cNvSpPr>
          <p:nvPr>
            <p:ph type="title"/>
          </p:nvPr>
        </p:nvSpPr>
        <p:spPr>
          <a:xfrm>
            <a:off x="1790700" y="744105"/>
            <a:ext cx="8610600" cy="1293028"/>
          </a:xfrm>
        </p:spPr>
        <p:txBody>
          <a:bodyPr/>
          <a:lstStyle/>
          <a:p>
            <a:pPr algn="ctr"/>
            <a:r>
              <a:rPr lang="ru-RU" b="1"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59D01CAE-8094-4097-810B-D4C0F570AE82}"/>
              </a:ext>
            </a:extLst>
          </p:cNvPr>
          <p:cNvSpPr>
            <a:spLocks noGrp="1"/>
          </p:cNvSpPr>
          <p:nvPr>
            <p:ph idx="1"/>
          </p:nvPr>
        </p:nvSpPr>
        <p:spPr/>
        <p:txBody>
          <a:bodyPr>
            <a:normAutofit/>
          </a:bodyPr>
          <a:lstStyle/>
          <a:p>
            <a:pPr marL="0" indent="0" algn="ctr">
              <a:buNone/>
            </a:pPr>
            <a:r>
              <a:rPr lang="ru-RU" sz="3600" dirty="0">
                <a:latin typeface="Times New Roman" panose="02020603050405020304" pitchFamily="18" charset="0"/>
                <a:cs typeface="Times New Roman" panose="02020603050405020304" pitchFamily="18" charset="0"/>
              </a:rPr>
              <a:t>В ходе выполнения работы была произведена разработка и создание </a:t>
            </a:r>
            <a:r>
              <a:rPr lang="ru-RU" sz="3600" dirty="0" err="1">
                <a:latin typeface="Times New Roman" panose="02020603050405020304" pitchFamily="18" charset="0"/>
                <a:cs typeface="Times New Roman" panose="02020603050405020304" pitchFamily="18" charset="0"/>
              </a:rPr>
              <a:t>телеграм</a:t>
            </a:r>
            <a:r>
              <a:rPr lang="ru-RU" sz="3600" dirty="0">
                <a:latin typeface="Times New Roman" panose="02020603050405020304" pitchFamily="18" charset="0"/>
                <a:cs typeface="Times New Roman" panose="02020603050405020304" pitchFamily="18" charset="0"/>
              </a:rPr>
              <a:t>-бота на языке </a:t>
            </a:r>
            <a:r>
              <a:rPr lang="en-US" sz="3600" dirty="0">
                <a:latin typeface="Times New Roman" panose="02020603050405020304" pitchFamily="18" charset="0"/>
                <a:cs typeface="Times New Roman" panose="02020603050405020304" pitchFamily="18" charset="0"/>
              </a:rPr>
              <a:t>python</a:t>
            </a:r>
            <a:r>
              <a:rPr lang="ru-RU" sz="3600" dirty="0">
                <a:latin typeface="Times New Roman" panose="02020603050405020304" pitchFamily="18" charset="0"/>
                <a:cs typeface="Times New Roman" panose="02020603050405020304" pitchFamily="18" charset="0"/>
              </a:rPr>
              <a:t>, используя </a:t>
            </a:r>
            <a:r>
              <a:rPr lang="en-US" sz="3600" dirty="0">
                <a:latin typeface="Times New Roman" panose="02020603050405020304" pitchFamily="18" charset="0"/>
                <a:cs typeface="Times New Roman" panose="02020603050405020304" pitchFamily="18" charset="0"/>
              </a:rPr>
              <a:t>IDE </a:t>
            </a:r>
            <a:r>
              <a:rPr lang="en-US" sz="3600" dirty="0" err="1">
                <a:latin typeface="Times New Roman" panose="02020603050405020304" pitchFamily="18" charset="0"/>
                <a:cs typeface="Times New Roman" panose="02020603050405020304" pitchFamily="18" charset="0"/>
              </a:rPr>
              <a:t>pycharm</a:t>
            </a:r>
            <a:r>
              <a:rPr lang="ru-RU" sz="3600" dirty="0">
                <a:latin typeface="Times New Roman" panose="02020603050405020304" pitchFamily="18" charset="0"/>
                <a:cs typeface="Times New Roman" panose="02020603050405020304" pitchFamily="18" charset="0"/>
              </a:rPr>
              <a:t> и библиотеки </a:t>
            </a:r>
            <a:r>
              <a:rPr lang="en-US" sz="3600" kern="0" dirty="0" err="1">
                <a:effectLst/>
                <a:latin typeface="Times New Roman" panose="02020603050405020304" pitchFamily="18" charset="0"/>
                <a:ea typeface="Times New Roman" panose="02020603050405020304" pitchFamily="18" charset="0"/>
              </a:rPr>
              <a:t>telebot</a:t>
            </a:r>
            <a:r>
              <a:rPr lang="en-US" sz="3600" kern="0" dirty="0">
                <a:effectLst/>
                <a:latin typeface="Times New Roman" panose="02020603050405020304" pitchFamily="18" charset="0"/>
                <a:ea typeface="Times New Roman" panose="02020603050405020304" pitchFamily="18" charset="0"/>
              </a:rPr>
              <a:t>, requests, </a:t>
            </a:r>
            <a:r>
              <a:rPr lang="en-US" sz="3600" kern="0" dirty="0" err="1">
                <a:effectLst/>
                <a:latin typeface="Times New Roman" panose="02020603050405020304" pitchFamily="18" charset="0"/>
                <a:ea typeface="Times New Roman" panose="02020603050405020304" pitchFamily="18" charset="0"/>
              </a:rPr>
              <a:t>xmltodict</a:t>
            </a:r>
            <a:r>
              <a:rPr lang="en-US" sz="3600" kern="0" dirty="0">
                <a:latin typeface="Times New Roman" panose="02020603050405020304" pitchFamily="18" charset="0"/>
                <a:ea typeface="Times New Roman" panose="02020603050405020304" pitchFamily="18" charset="0"/>
              </a:rPr>
              <a:t> </a:t>
            </a:r>
            <a:r>
              <a:rPr lang="ru-RU" sz="3600" kern="0" dirty="0">
                <a:latin typeface="Times New Roman" panose="02020603050405020304" pitchFamily="18" charset="0"/>
                <a:ea typeface="Times New Roman" panose="02020603050405020304" pitchFamily="18" charset="0"/>
              </a:rPr>
              <a:t>и </a:t>
            </a:r>
            <a:r>
              <a:rPr lang="en-US" sz="3600" kern="0" dirty="0" err="1">
                <a:effectLst/>
                <a:latin typeface="Times New Roman" panose="02020603050405020304" pitchFamily="18" charset="0"/>
                <a:ea typeface="Times New Roman" panose="02020603050405020304" pitchFamily="18" charset="0"/>
              </a:rPr>
              <a:t>json</a:t>
            </a:r>
            <a:r>
              <a:rPr lang="en-US" sz="3600" kern="0" dirty="0">
                <a:effectLst/>
                <a:latin typeface="Times New Roman" panose="02020603050405020304" pitchFamily="18" charset="0"/>
                <a:ea typeface="Times New Roman" panose="02020603050405020304" pitchFamily="18" charset="0"/>
              </a:rPr>
              <a:t> </a:t>
            </a:r>
            <a:r>
              <a:rPr lang="ru-RU" sz="3600" dirty="0">
                <a:latin typeface="Times New Roman" panose="02020603050405020304" pitchFamily="18" charset="0"/>
                <a:cs typeface="Times New Roman" panose="02020603050405020304" pitchFamily="18" charset="0"/>
              </a:rPr>
              <a:t>.</a:t>
            </a:r>
          </a:p>
          <a:p>
            <a:pPr marL="0" indent="0" algn="ctr">
              <a:buNone/>
            </a:pPr>
            <a:r>
              <a:rPr lang="ru-RU" sz="3600" dirty="0">
                <a:latin typeface="Times New Roman" panose="02020603050405020304" pitchFamily="18" charset="0"/>
                <a:cs typeface="Times New Roman" panose="02020603050405020304" pitchFamily="18" charset="0"/>
              </a:rPr>
              <a:t>Поставленные задачи были выполнены, цель достигнута.</a:t>
            </a:r>
          </a:p>
        </p:txBody>
      </p:sp>
      <p:sp>
        <p:nvSpPr>
          <p:cNvPr id="4" name="Номер слайда 3"/>
          <p:cNvSpPr>
            <a:spLocks noGrp="1"/>
          </p:cNvSpPr>
          <p:nvPr>
            <p:ph type="sldNum" sz="quarter" idx="12"/>
          </p:nvPr>
        </p:nvSpPr>
        <p:spPr/>
        <p:txBody>
          <a:bodyPr/>
          <a:lstStyle/>
          <a:p>
            <a:fld id="{3EAEE0A7-29F1-4EFD-B0AF-5CBF6F646BBD}" type="slidenum">
              <a:rPr lang="ru-RU" smtClean="0"/>
              <a:t>18</a:t>
            </a:fld>
            <a:endParaRPr lang="ru-RU" dirty="0"/>
          </a:p>
        </p:txBody>
      </p:sp>
    </p:spTree>
    <p:extLst>
      <p:ext uri="{BB962C8B-B14F-4D97-AF65-F5344CB8AC3E}">
        <p14:creationId xmlns:p14="http://schemas.microsoft.com/office/powerpoint/2010/main" val="284322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84A497-E432-401E-BE36-254B57A9C4AC}"/>
              </a:ext>
            </a:extLst>
          </p:cNvPr>
          <p:cNvSpPr>
            <a:spLocks noGrp="1"/>
          </p:cNvSpPr>
          <p:nvPr>
            <p:ph type="title"/>
          </p:nvPr>
        </p:nvSpPr>
        <p:spPr>
          <a:xfrm>
            <a:off x="1524000" y="732229"/>
            <a:ext cx="8610600" cy="1293028"/>
          </a:xfrm>
        </p:spPr>
        <p:txBody>
          <a:bodyPr>
            <a:normAutofit fontScale="90000"/>
          </a:bodyPr>
          <a:lstStyle/>
          <a:p>
            <a:pPr algn="ctr"/>
            <a:r>
              <a:rPr lang="ru-RU" b="1" dirty="0">
                <a:latin typeface="Times New Roman" panose="02020603050405020304" pitchFamily="18" charset="0"/>
                <a:cs typeface="Times New Roman" panose="02020603050405020304" pitchFamily="18" charset="0"/>
              </a:rPr>
              <a:t>Список использованной литературы и интернет - ресурсов</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7F3665E4-795C-435F-99FB-C29E98A76E79}"/>
              </a:ext>
            </a:extLst>
          </p:cNvPr>
          <p:cNvSpPr>
            <a:spLocks noGrp="1"/>
          </p:cNvSpPr>
          <p:nvPr>
            <p:ph idx="1"/>
          </p:nvPr>
        </p:nvSpPr>
        <p:spPr>
          <a:xfrm>
            <a:off x="685800" y="2194560"/>
            <a:ext cx="10820400" cy="4282440"/>
          </a:xfrm>
        </p:spPr>
        <p:txBody>
          <a:bodyPr>
            <a:normAutofit/>
          </a:bodyPr>
          <a:lstStyle/>
          <a:p>
            <a:pPr marL="457200" indent="-457200">
              <a:buAutoNum type="arabicPeriod"/>
            </a:pPr>
            <a:r>
              <a:rPr lang="ru-RU" dirty="0" err="1"/>
              <a:t>Лутц</a:t>
            </a:r>
            <a:r>
              <a:rPr lang="ru-RU" dirty="0"/>
              <a:t> М. Изучаем Python, 4-е издание. – Пер. с англ. – СПб.: Символ-Плюс, 2011. – 1280 с.</a:t>
            </a:r>
            <a:endParaRPr lang="en-US" dirty="0"/>
          </a:p>
          <a:p>
            <a:pPr marL="457200" indent="-457200">
              <a:buAutoNum type="arabicPeriod"/>
            </a:pPr>
            <a:r>
              <a:rPr lang="ru-RU" dirty="0"/>
              <a:t>Васильев, А. Н. Python на примерах. Практический курс по программированию / А.Н. Васильев. – М.: Наука и техника, 2016. – 432 c.</a:t>
            </a:r>
            <a:endParaRPr lang="en-US" dirty="0"/>
          </a:p>
          <a:p>
            <a:pPr marL="457200" indent="-457200">
              <a:buAutoNum type="arabicPeriod"/>
            </a:pPr>
            <a:r>
              <a:rPr lang="ru-RU" dirty="0"/>
              <a:t> </a:t>
            </a:r>
            <a:r>
              <a:rPr lang="ru-RU" dirty="0" err="1"/>
              <a:t>Пилгрим</a:t>
            </a:r>
            <a:r>
              <a:rPr lang="ru-RU" dirty="0"/>
              <a:t> Марк. Погружение в Python 3 (</a:t>
            </a:r>
            <a:r>
              <a:rPr lang="ru-RU" dirty="0" err="1"/>
              <a:t>Dive</a:t>
            </a:r>
            <a:r>
              <a:rPr lang="ru-RU" dirty="0"/>
              <a:t> </a:t>
            </a:r>
            <a:r>
              <a:rPr lang="ru-RU" dirty="0" err="1"/>
              <a:t>into</a:t>
            </a:r>
            <a:r>
              <a:rPr lang="ru-RU" dirty="0"/>
              <a:t> Python 3 на русском)</a:t>
            </a:r>
            <a:endParaRPr lang="en-US" dirty="0"/>
          </a:p>
          <a:p>
            <a:pPr marL="457200" indent="-457200">
              <a:buAutoNum type="arabicPeriod"/>
            </a:pPr>
            <a:r>
              <a:rPr lang="ru-RU" dirty="0" err="1"/>
              <a:t>Свейгарт</a:t>
            </a:r>
            <a:r>
              <a:rPr lang="ru-RU" dirty="0"/>
              <a:t>, Эл. Автоматизация </a:t>
            </a:r>
            <a:r>
              <a:rPr lang="ru-RU" dirty="0" err="1"/>
              <a:t>рутиных</a:t>
            </a:r>
            <a:r>
              <a:rPr lang="ru-RU" dirty="0"/>
              <a:t> задач с помощью Python: практическое руководство для начинающих. Пер. с англ. — М.: </a:t>
            </a:r>
            <a:r>
              <a:rPr lang="ru-RU" dirty="0" err="1"/>
              <a:t>Вильямc</a:t>
            </a:r>
            <a:r>
              <a:rPr lang="ru-RU" dirty="0"/>
              <a:t>, 2016. – 592 с.</a:t>
            </a:r>
            <a:endParaRPr lang="en-US" dirty="0"/>
          </a:p>
          <a:p>
            <a:pPr marL="457200" indent="-457200">
              <a:buAutoNum type="arabicPeriod"/>
            </a:pPr>
            <a:r>
              <a:rPr lang="ru-RU" dirty="0"/>
              <a:t>Лучано </a:t>
            </a:r>
            <a:r>
              <a:rPr lang="ru-RU" dirty="0" err="1"/>
              <a:t>Рамальо</a:t>
            </a:r>
            <a:r>
              <a:rPr lang="ru-RU" dirty="0"/>
              <a:t> Python. К вершинам мастерства. – М.: ДМК Пресс, 2016. – 768 с.</a:t>
            </a:r>
          </a:p>
        </p:txBody>
      </p:sp>
      <p:sp>
        <p:nvSpPr>
          <p:cNvPr id="4" name="Номер слайда 3"/>
          <p:cNvSpPr>
            <a:spLocks noGrp="1"/>
          </p:cNvSpPr>
          <p:nvPr>
            <p:ph type="sldNum" sz="quarter" idx="12"/>
          </p:nvPr>
        </p:nvSpPr>
        <p:spPr/>
        <p:txBody>
          <a:bodyPr/>
          <a:lstStyle/>
          <a:p>
            <a:fld id="{3EAEE0A7-29F1-4EFD-B0AF-5CBF6F646BBD}" type="slidenum">
              <a:rPr lang="ru-RU" smtClean="0"/>
              <a:t>19</a:t>
            </a:fld>
            <a:endParaRPr lang="ru-RU"/>
          </a:p>
        </p:txBody>
      </p:sp>
    </p:spTree>
    <p:extLst>
      <p:ext uri="{BB962C8B-B14F-4D97-AF65-F5344CB8AC3E}">
        <p14:creationId xmlns:p14="http://schemas.microsoft.com/office/powerpoint/2010/main" val="326945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6C1245-EA79-412C-B301-6BF7BDB167C8}"/>
              </a:ext>
            </a:extLst>
          </p:cNvPr>
          <p:cNvSpPr>
            <a:spLocks noGrp="1"/>
          </p:cNvSpPr>
          <p:nvPr>
            <p:ph type="title"/>
          </p:nvPr>
        </p:nvSpPr>
        <p:spPr>
          <a:xfrm>
            <a:off x="838200" y="365125"/>
            <a:ext cx="10515600" cy="771217"/>
          </a:xfrm>
        </p:spPr>
        <p:txBody>
          <a:bodyPr/>
          <a:lstStyle/>
          <a:p>
            <a:pPr algn="ctr"/>
            <a:r>
              <a:rPr lang="ru-RU" b="1" dirty="0">
                <a:latin typeface="Times New Roman" panose="02020603050405020304" pitchFamily="18" charset="0"/>
                <a:cs typeface="Times New Roman" panose="02020603050405020304" pitchFamily="18" charset="0"/>
              </a:rPr>
              <a:t>ВВЕДЕНИЕ</a:t>
            </a:r>
          </a:p>
        </p:txBody>
      </p:sp>
      <p:sp>
        <p:nvSpPr>
          <p:cNvPr id="3" name="Объект 2">
            <a:extLst>
              <a:ext uri="{FF2B5EF4-FFF2-40B4-BE49-F238E27FC236}">
                <a16:creationId xmlns:a16="http://schemas.microsoft.com/office/drawing/2014/main" id="{309BB7F1-A3F0-4309-9BA4-1503F3EAFB19}"/>
              </a:ext>
            </a:extLst>
          </p:cNvPr>
          <p:cNvSpPr>
            <a:spLocks noGrp="1"/>
          </p:cNvSpPr>
          <p:nvPr>
            <p:ph idx="1"/>
          </p:nvPr>
        </p:nvSpPr>
        <p:spPr>
          <a:xfrm>
            <a:off x="838200" y="1136342"/>
            <a:ext cx="10515600" cy="5040621"/>
          </a:xfrm>
        </p:spPr>
        <p:txBody>
          <a:bodyPr>
            <a:normAutofit/>
          </a:bodyPr>
          <a:lstStyle/>
          <a:p>
            <a:pPr marL="0" indent="0" algn="ctr">
              <a:buNone/>
            </a:pPr>
            <a:r>
              <a:rPr lang="ru-RU" sz="2800" dirty="0">
                <a:effectLst/>
                <a:latin typeface="Times New Roman" panose="02020603050405020304" pitchFamily="18" charset="0"/>
                <a:ea typeface="Times New Roman" panose="02020603050405020304" pitchFamily="18" charset="0"/>
              </a:rPr>
              <a:t>Боты в Телеграм – это программы, помогающие установить контакт с аудиторией или упростить действия, которые ранее приходилось выполнять вручную. Эти программы пишутся специально для платформы мессенджера. Боты работают таким образом: пользователь отправляет команду через строку ввода, а система отвечает текстовым или интерактивным сообщением. Иногда программа даже имитирует действия реального человека – такой бот вызывает больше доверия у клиентов.</a:t>
            </a:r>
          </a:p>
          <a:p>
            <a:pPr marL="0" indent="0" algn="ctr">
              <a:buNone/>
            </a:pPr>
            <a:endParaRPr lang="ru-RU" sz="32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3EAEE0A7-29F1-4EFD-B0AF-5CBF6F646BBD}" type="slidenum">
              <a:rPr lang="ru-RU" smtClean="0"/>
              <a:t>2</a:t>
            </a:fld>
            <a:endParaRPr lang="ru-RU"/>
          </a:p>
        </p:txBody>
      </p:sp>
    </p:spTree>
    <p:extLst>
      <p:ext uri="{BB962C8B-B14F-4D97-AF65-F5344CB8AC3E}">
        <p14:creationId xmlns:p14="http://schemas.microsoft.com/office/powerpoint/2010/main" val="2457919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95CB16-0731-417A-912A-D196E9399772}"/>
              </a:ext>
            </a:extLst>
          </p:cNvPr>
          <p:cNvSpPr>
            <a:spLocks noGrp="1"/>
          </p:cNvSpPr>
          <p:nvPr>
            <p:ph type="title"/>
          </p:nvPr>
        </p:nvSpPr>
        <p:spPr>
          <a:xfrm>
            <a:off x="1790699" y="1773776"/>
            <a:ext cx="8610600" cy="1293028"/>
          </a:xfrm>
        </p:spPr>
        <p:txBody>
          <a:bodyPr/>
          <a:lstStyle/>
          <a:p>
            <a:pPr algn="ctr"/>
            <a:r>
              <a:rPr lang="ru-RU" b="1" dirty="0">
                <a:latin typeface="Times New Roman" panose="02020603050405020304" pitchFamily="18" charset="0"/>
                <a:cs typeface="Times New Roman" panose="02020603050405020304" pitchFamily="18" charset="0"/>
              </a:rPr>
              <a:t>Спасибо за внимание </a:t>
            </a:r>
          </a:p>
        </p:txBody>
      </p:sp>
      <p:sp>
        <p:nvSpPr>
          <p:cNvPr id="3" name="Объект 2">
            <a:extLst>
              <a:ext uri="{FF2B5EF4-FFF2-40B4-BE49-F238E27FC236}">
                <a16:creationId xmlns:a16="http://schemas.microsoft.com/office/drawing/2014/main" id="{420B179E-0FE0-401A-A6FC-DE272135C95D}"/>
              </a:ext>
            </a:extLst>
          </p:cNvPr>
          <p:cNvSpPr>
            <a:spLocks noGrp="1"/>
          </p:cNvSpPr>
          <p:nvPr>
            <p:ph idx="1"/>
          </p:nvPr>
        </p:nvSpPr>
        <p:spPr>
          <a:xfrm>
            <a:off x="2236024" y="4263242"/>
            <a:ext cx="7719951" cy="2008723"/>
          </a:xfrm>
          <a:solidFill>
            <a:srgbClr val="7030A0"/>
          </a:solidFill>
          <a:ln>
            <a:solidFill>
              <a:schemeClr val="tx1"/>
            </a:solidFill>
          </a:ln>
        </p:spPr>
        <p:txBody>
          <a:bodyPr>
            <a:normAutofit/>
          </a:bodyPr>
          <a:lstStyle/>
          <a:p>
            <a:pPr marL="0" indent="0" algn="ctr">
              <a:buNone/>
            </a:pPr>
            <a:r>
              <a:rPr lang="ru-RU" sz="4000" dirty="0" err="1">
                <a:latin typeface="Times New Roman" panose="02020603050405020304" pitchFamily="18" charset="0"/>
                <a:cs typeface="Times New Roman" panose="02020603050405020304" pitchFamily="18" charset="0"/>
              </a:rPr>
              <a:t>Легайло</a:t>
            </a:r>
            <a:r>
              <a:rPr lang="ru-RU" sz="4000" dirty="0">
                <a:latin typeface="Times New Roman" panose="02020603050405020304" pitchFamily="18" charset="0"/>
                <a:cs typeface="Times New Roman" panose="02020603050405020304" pitchFamily="18" charset="0"/>
              </a:rPr>
              <a:t> Олег Борисович </a:t>
            </a:r>
          </a:p>
          <a:p>
            <a:pPr marL="0" indent="0" algn="ctr">
              <a:buNone/>
            </a:pPr>
            <a:r>
              <a:rPr lang="ru-RU" sz="4000" dirty="0">
                <a:latin typeface="Times New Roman" panose="02020603050405020304" pitchFamily="18" charset="0"/>
                <a:cs typeface="Times New Roman" panose="02020603050405020304" pitchFamily="18" charset="0"/>
              </a:rPr>
              <a:t>Эл. почта: </a:t>
            </a:r>
            <a:r>
              <a:rPr lang="en-US" sz="4000" dirty="0">
                <a:latin typeface="Times New Roman" panose="02020603050405020304" pitchFamily="18" charset="0"/>
                <a:cs typeface="Times New Roman" panose="02020603050405020304" pitchFamily="18" charset="0"/>
                <a:hlinkClick r:id="rId3"/>
              </a:rPr>
              <a:t>oleglegajlo@gmail.com</a:t>
            </a:r>
            <a:endParaRPr lang="en-US" sz="4000" dirty="0">
              <a:latin typeface="Times New Roman" panose="02020603050405020304" pitchFamily="18" charset="0"/>
              <a:cs typeface="Times New Roman" panose="02020603050405020304" pitchFamily="18" charset="0"/>
            </a:endParaRPr>
          </a:p>
          <a:p>
            <a:pPr marL="0" indent="0" algn="ctr">
              <a:buNone/>
            </a:pPr>
            <a:r>
              <a:rPr lang="ru-RU" sz="4000" dirty="0">
                <a:latin typeface="Times New Roman" panose="02020603050405020304" pitchFamily="18" charset="0"/>
                <a:cs typeface="Times New Roman" panose="02020603050405020304" pitchFamily="18" charset="0"/>
              </a:rPr>
              <a:t>Ном. тел.: </a:t>
            </a:r>
            <a:r>
              <a:rPr lang="en-US" sz="4000" dirty="0">
                <a:latin typeface="Times New Roman" panose="02020603050405020304" pitchFamily="18" charset="0"/>
                <a:cs typeface="Times New Roman" panose="02020603050405020304" pitchFamily="18" charset="0"/>
              </a:rPr>
              <a:t>8-916-830-30-65</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1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7D6692-7C74-4218-8CE2-B22702C08590}"/>
              </a:ext>
            </a:extLst>
          </p:cNvPr>
          <p:cNvSpPr>
            <a:spLocks noGrp="1"/>
          </p:cNvSpPr>
          <p:nvPr>
            <p:ph type="title"/>
          </p:nvPr>
        </p:nvSpPr>
        <p:spPr>
          <a:xfrm>
            <a:off x="1524000" y="746125"/>
            <a:ext cx="8610600" cy="1293028"/>
          </a:xfrm>
        </p:spPr>
        <p:txBody>
          <a:bodyPr>
            <a:normAutofit/>
          </a:bodyPr>
          <a:lstStyle/>
          <a:p>
            <a:pPr algn="ctr"/>
            <a:r>
              <a:rPr lang="ru-RU" b="1" dirty="0">
                <a:latin typeface="Times New Roman" panose="02020603050405020304" pitchFamily="18" charset="0"/>
                <a:cs typeface="Times New Roman" panose="02020603050405020304" pitchFamily="18" charset="0"/>
              </a:rPr>
              <a:t>Цель</a:t>
            </a:r>
            <a:r>
              <a:rPr lang="en-US" b="1" dirty="0">
                <a:latin typeface="Times New Roman" panose="02020603050405020304" pitchFamily="18" charset="0"/>
                <a:cs typeface="Times New Roman" panose="02020603050405020304" pitchFamily="18" charset="0"/>
              </a:rPr>
              <a:t>.</a:t>
            </a:r>
            <a:endParaRPr lang="ru-RU"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C89481AD-0E82-4526-9932-1762E56C885E}"/>
              </a:ext>
            </a:extLst>
          </p:cNvPr>
          <p:cNvSpPr>
            <a:spLocks noGrp="1"/>
          </p:cNvSpPr>
          <p:nvPr>
            <p:ph idx="1"/>
          </p:nvPr>
        </p:nvSpPr>
        <p:spPr/>
        <p:txBody>
          <a:bodyPr/>
          <a:lstStyle/>
          <a:p>
            <a:pPr marL="0" indent="0" algn="ctr">
              <a:buNone/>
            </a:pPr>
            <a:r>
              <a:rPr lang="ru-RU" sz="4000" dirty="0">
                <a:latin typeface="Times New Roman" panose="02020603050405020304" pitchFamily="18" charset="0"/>
                <a:cs typeface="Times New Roman" panose="02020603050405020304" pitchFamily="18" charset="0"/>
              </a:rPr>
              <a:t>Разработка и создание </a:t>
            </a:r>
            <a:r>
              <a:rPr lang="ru-RU" sz="4000" dirty="0" err="1">
                <a:latin typeface="Times New Roman" panose="02020603050405020304" pitchFamily="18" charset="0"/>
                <a:cs typeface="Times New Roman" panose="02020603050405020304" pitchFamily="18" charset="0"/>
              </a:rPr>
              <a:t>телеграм</a:t>
            </a:r>
            <a:r>
              <a:rPr lang="ru-RU" sz="4000" dirty="0">
                <a:latin typeface="Times New Roman" panose="02020603050405020304" pitchFamily="18" charset="0"/>
                <a:cs typeface="Times New Roman" panose="02020603050405020304" pitchFamily="18" charset="0"/>
              </a:rPr>
              <a:t>-бота на языке </a:t>
            </a:r>
            <a:r>
              <a:rPr lang="en-US" sz="4000" dirty="0">
                <a:latin typeface="Times New Roman" panose="02020603050405020304" pitchFamily="18" charset="0"/>
                <a:cs typeface="Times New Roman" panose="02020603050405020304" pitchFamily="18" charset="0"/>
              </a:rPr>
              <a:t>python</a:t>
            </a:r>
            <a:r>
              <a:rPr lang="ru-RU" sz="4000" dirty="0">
                <a:latin typeface="Times New Roman" panose="02020603050405020304" pitchFamily="18" charset="0"/>
                <a:cs typeface="Times New Roman" panose="02020603050405020304" pitchFamily="18" charset="0"/>
              </a:rPr>
              <a:t>, используя </a:t>
            </a:r>
            <a:r>
              <a:rPr lang="en-US" sz="4000" dirty="0">
                <a:latin typeface="Times New Roman" panose="02020603050405020304" pitchFamily="18" charset="0"/>
                <a:cs typeface="Times New Roman" panose="02020603050405020304" pitchFamily="18" charset="0"/>
              </a:rPr>
              <a:t>IDE </a:t>
            </a:r>
            <a:r>
              <a:rPr lang="en-US" sz="4000" dirty="0" err="1">
                <a:latin typeface="Times New Roman" panose="02020603050405020304" pitchFamily="18" charset="0"/>
                <a:cs typeface="Times New Roman" panose="02020603050405020304" pitchFamily="18" charset="0"/>
              </a:rPr>
              <a:t>pycharm</a:t>
            </a:r>
            <a:r>
              <a:rPr lang="ru-RU" sz="4000" dirty="0">
                <a:latin typeface="Times New Roman" panose="02020603050405020304" pitchFamily="18" charset="0"/>
                <a:cs typeface="Times New Roman" panose="02020603050405020304" pitchFamily="18" charset="0"/>
              </a:rPr>
              <a:t> и библиотеки </a:t>
            </a:r>
            <a:r>
              <a:rPr lang="en-US" sz="4000" kern="0" dirty="0" err="1">
                <a:effectLst/>
                <a:latin typeface="Times New Roman" panose="02020603050405020304" pitchFamily="18" charset="0"/>
                <a:ea typeface="Times New Roman" panose="02020603050405020304" pitchFamily="18" charset="0"/>
              </a:rPr>
              <a:t>telebot</a:t>
            </a:r>
            <a:r>
              <a:rPr lang="en-US" sz="4000" kern="0" dirty="0">
                <a:effectLst/>
                <a:latin typeface="Times New Roman" panose="02020603050405020304" pitchFamily="18" charset="0"/>
                <a:ea typeface="Times New Roman" panose="02020603050405020304" pitchFamily="18" charset="0"/>
              </a:rPr>
              <a:t>, requests, </a:t>
            </a:r>
            <a:r>
              <a:rPr lang="en-US" sz="4000" kern="0" dirty="0" err="1">
                <a:effectLst/>
                <a:latin typeface="Times New Roman" panose="02020603050405020304" pitchFamily="18" charset="0"/>
                <a:ea typeface="Times New Roman" panose="02020603050405020304" pitchFamily="18" charset="0"/>
              </a:rPr>
              <a:t>xmltodict</a:t>
            </a:r>
            <a:r>
              <a:rPr lang="en-US" sz="4000" kern="0" dirty="0">
                <a:latin typeface="Times New Roman" panose="02020603050405020304" pitchFamily="18" charset="0"/>
                <a:ea typeface="Times New Roman" panose="02020603050405020304" pitchFamily="18" charset="0"/>
              </a:rPr>
              <a:t> </a:t>
            </a:r>
            <a:r>
              <a:rPr lang="ru-RU" sz="4000" kern="0" dirty="0">
                <a:latin typeface="Times New Roman" panose="02020603050405020304" pitchFamily="18" charset="0"/>
                <a:ea typeface="Times New Roman" panose="02020603050405020304" pitchFamily="18" charset="0"/>
              </a:rPr>
              <a:t>и </a:t>
            </a:r>
            <a:r>
              <a:rPr lang="en-US" sz="4000" kern="0" dirty="0" err="1">
                <a:effectLst/>
                <a:latin typeface="Times New Roman" panose="02020603050405020304" pitchFamily="18" charset="0"/>
                <a:ea typeface="Times New Roman" panose="02020603050405020304" pitchFamily="18" charset="0"/>
              </a:rPr>
              <a:t>json</a:t>
            </a:r>
            <a:r>
              <a:rPr lang="en-US" sz="4000" kern="0" dirty="0">
                <a:effectLst/>
                <a:latin typeface="Times New Roman" panose="02020603050405020304" pitchFamily="18" charset="0"/>
                <a:ea typeface="Times New Roman" panose="02020603050405020304" pitchFamily="18" charset="0"/>
              </a:rPr>
              <a:t> </a:t>
            </a:r>
            <a:r>
              <a:rPr lang="ru-RU" sz="4000" dirty="0">
                <a:latin typeface="Times New Roman" panose="02020603050405020304" pitchFamily="18" charset="0"/>
                <a:cs typeface="Times New Roman" panose="02020603050405020304" pitchFamily="18" charset="0"/>
              </a:rPr>
              <a:t>.</a:t>
            </a:r>
          </a:p>
        </p:txBody>
      </p:sp>
      <p:sp>
        <p:nvSpPr>
          <p:cNvPr id="4" name="Номер слайда 3"/>
          <p:cNvSpPr>
            <a:spLocks noGrp="1"/>
          </p:cNvSpPr>
          <p:nvPr>
            <p:ph type="sldNum" sz="quarter" idx="12"/>
          </p:nvPr>
        </p:nvSpPr>
        <p:spPr/>
        <p:txBody>
          <a:bodyPr/>
          <a:lstStyle/>
          <a:p>
            <a:fld id="{3EAEE0A7-29F1-4EFD-B0AF-5CBF6F646BBD}" type="slidenum">
              <a:rPr lang="ru-RU" smtClean="0"/>
              <a:t>3</a:t>
            </a:fld>
            <a:endParaRPr lang="ru-RU"/>
          </a:p>
        </p:txBody>
      </p:sp>
    </p:spTree>
    <p:extLst>
      <p:ext uri="{BB962C8B-B14F-4D97-AF65-F5344CB8AC3E}">
        <p14:creationId xmlns:p14="http://schemas.microsoft.com/office/powerpoint/2010/main" val="78160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A266B5-B023-4B6E-8FFA-1BB494CB0367}"/>
              </a:ext>
            </a:extLst>
          </p:cNvPr>
          <p:cNvSpPr>
            <a:spLocks noGrp="1"/>
          </p:cNvSpPr>
          <p:nvPr>
            <p:ph type="title"/>
          </p:nvPr>
        </p:nvSpPr>
        <p:spPr>
          <a:xfrm>
            <a:off x="1304307" y="625419"/>
            <a:ext cx="8610600" cy="1293028"/>
          </a:xfrm>
        </p:spPr>
        <p:txBody>
          <a:bodyPr/>
          <a:lstStyle/>
          <a:p>
            <a:pPr algn="ctr"/>
            <a:r>
              <a:rPr lang="ru-RU" b="1" dirty="0">
                <a:latin typeface="Times New Roman" panose="02020603050405020304" pitchFamily="18" charset="0"/>
                <a:cs typeface="Times New Roman" panose="02020603050405020304" pitchFamily="18" charset="0"/>
              </a:rPr>
              <a:t>Задачи</a:t>
            </a:r>
          </a:p>
        </p:txBody>
      </p:sp>
      <p:sp>
        <p:nvSpPr>
          <p:cNvPr id="3" name="Объект 2">
            <a:extLst>
              <a:ext uri="{FF2B5EF4-FFF2-40B4-BE49-F238E27FC236}">
                <a16:creationId xmlns:a16="http://schemas.microsoft.com/office/drawing/2014/main" id="{69B97FC0-7B32-4770-A2E6-6D780FD7C71C}"/>
              </a:ext>
            </a:extLst>
          </p:cNvPr>
          <p:cNvSpPr>
            <a:spLocks noGrp="1"/>
          </p:cNvSpPr>
          <p:nvPr>
            <p:ph idx="1"/>
          </p:nvPr>
        </p:nvSpPr>
        <p:spPr/>
        <p:txBody>
          <a:bodyPr/>
          <a:lstStyle/>
          <a:p>
            <a:pPr marL="742950" indent="-742950">
              <a:buFont typeface="+mj-lt"/>
              <a:buAutoNum type="arabicPeriod"/>
            </a:pPr>
            <a:r>
              <a:rPr lang="ru-RU" sz="4400" dirty="0">
                <a:latin typeface="Times New Roman" panose="02020603050405020304" pitchFamily="18" charset="0"/>
                <a:cs typeface="Times New Roman" panose="02020603050405020304" pitchFamily="18" charset="0"/>
              </a:rPr>
              <a:t>История развития </a:t>
            </a:r>
            <a:r>
              <a:rPr lang="ru-RU" sz="4400" dirty="0" err="1">
                <a:latin typeface="Times New Roman" panose="02020603050405020304" pitchFamily="18" charset="0"/>
                <a:cs typeface="Times New Roman" panose="02020603050405020304" pitchFamily="18" charset="0"/>
              </a:rPr>
              <a:t>телеграм</a:t>
            </a:r>
            <a:r>
              <a:rPr lang="ru-RU" sz="4400" dirty="0">
                <a:latin typeface="Times New Roman" panose="02020603050405020304" pitchFamily="18" charset="0"/>
                <a:cs typeface="Times New Roman" panose="02020603050405020304" pitchFamily="18" charset="0"/>
              </a:rPr>
              <a:t> ботов;</a:t>
            </a:r>
          </a:p>
          <a:p>
            <a:pPr marL="742950" indent="-742950">
              <a:buFont typeface="+mj-lt"/>
              <a:buAutoNum type="arabicPeriod"/>
            </a:pPr>
            <a:r>
              <a:rPr lang="ru-RU" sz="4400" dirty="0">
                <a:latin typeface="Times New Roman" panose="02020603050405020304" pitchFamily="18" charset="0"/>
                <a:cs typeface="Times New Roman" panose="02020603050405020304" pitchFamily="18" charset="0"/>
              </a:rPr>
              <a:t> Проектирование и разработка </a:t>
            </a:r>
            <a:r>
              <a:rPr lang="ru-RU" sz="4400" dirty="0" err="1">
                <a:latin typeface="Times New Roman" panose="02020603050405020304" pitchFamily="18" charset="0"/>
                <a:cs typeface="Times New Roman" panose="02020603050405020304" pitchFamily="18" charset="0"/>
              </a:rPr>
              <a:t>телеграм</a:t>
            </a:r>
            <a:r>
              <a:rPr lang="ru-RU" sz="4400" dirty="0">
                <a:latin typeface="Times New Roman" panose="02020603050405020304" pitchFamily="18" charset="0"/>
                <a:cs typeface="Times New Roman" panose="02020603050405020304" pitchFamily="18" charset="0"/>
              </a:rPr>
              <a:t> бота «Анатолий»;</a:t>
            </a:r>
          </a:p>
          <a:p>
            <a:pPr marL="742950" indent="-742950">
              <a:buFont typeface="+mj-lt"/>
              <a:buAutoNum type="arabicPeriod"/>
            </a:pPr>
            <a:r>
              <a:rPr lang="ru-RU" sz="4400" dirty="0">
                <a:latin typeface="Times New Roman" panose="02020603050405020304" pitchFamily="18" charset="0"/>
                <a:cs typeface="Times New Roman" panose="02020603050405020304" pitchFamily="18" charset="0"/>
              </a:rPr>
              <a:t>Анализ работы </a:t>
            </a:r>
            <a:r>
              <a:rPr lang="ru-RU" sz="4400" dirty="0" err="1">
                <a:latin typeface="Times New Roman" panose="02020603050405020304" pitchFamily="18" charset="0"/>
                <a:cs typeface="Times New Roman" panose="02020603050405020304" pitchFamily="18" charset="0"/>
              </a:rPr>
              <a:t>телеграм</a:t>
            </a:r>
            <a:r>
              <a:rPr lang="ru-RU" sz="4400" dirty="0">
                <a:latin typeface="Times New Roman" panose="02020603050405020304" pitchFamily="18" charset="0"/>
                <a:cs typeface="Times New Roman" panose="02020603050405020304" pitchFamily="18" charset="0"/>
              </a:rPr>
              <a:t> бота «Анатолий».</a:t>
            </a:r>
          </a:p>
          <a:p>
            <a:endParaRPr lang="ru-RU" dirty="0"/>
          </a:p>
        </p:txBody>
      </p:sp>
      <p:sp>
        <p:nvSpPr>
          <p:cNvPr id="4" name="Номер слайда 3"/>
          <p:cNvSpPr>
            <a:spLocks noGrp="1"/>
          </p:cNvSpPr>
          <p:nvPr>
            <p:ph type="sldNum" sz="quarter" idx="12"/>
          </p:nvPr>
        </p:nvSpPr>
        <p:spPr/>
        <p:txBody>
          <a:bodyPr/>
          <a:lstStyle/>
          <a:p>
            <a:fld id="{3EAEE0A7-29F1-4EFD-B0AF-5CBF6F646BBD}" type="slidenum">
              <a:rPr lang="ru-RU" smtClean="0"/>
              <a:t>4</a:t>
            </a:fld>
            <a:endParaRPr lang="ru-RU"/>
          </a:p>
        </p:txBody>
      </p:sp>
    </p:spTree>
    <p:extLst>
      <p:ext uri="{BB962C8B-B14F-4D97-AF65-F5344CB8AC3E}">
        <p14:creationId xmlns:p14="http://schemas.microsoft.com/office/powerpoint/2010/main" val="110088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28A7C3-F8BF-6DA0-0A22-F97C04BD5BA2}"/>
              </a:ext>
            </a:extLst>
          </p:cNvPr>
          <p:cNvSpPr>
            <a:spLocks noGrp="1"/>
          </p:cNvSpPr>
          <p:nvPr>
            <p:ph type="title"/>
          </p:nvPr>
        </p:nvSpPr>
        <p:spPr>
          <a:xfrm>
            <a:off x="1524000" y="639315"/>
            <a:ext cx="8610600" cy="1293028"/>
          </a:xfrm>
        </p:spPr>
        <p:txBody>
          <a:bodyPr/>
          <a:lstStyle/>
          <a:p>
            <a:pPr algn="ctr"/>
            <a:r>
              <a:rPr lang="ru-RU" dirty="0">
                <a:latin typeface="Times New Roman" panose="02020603050405020304" pitchFamily="18" charset="0"/>
                <a:cs typeface="Times New Roman" panose="02020603050405020304" pitchFamily="18" charset="0"/>
              </a:rPr>
              <a:t>1.</a:t>
            </a:r>
            <a:r>
              <a:rPr lang="ru-RU" b="1" dirty="0">
                <a:latin typeface="Times New Roman" panose="02020603050405020304" pitchFamily="18" charset="0"/>
                <a:cs typeface="Times New Roman" panose="02020603050405020304" pitchFamily="18" charset="0"/>
              </a:rPr>
              <a:t> </a:t>
            </a:r>
            <a:r>
              <a:rPr lang="ru-RU" sz="4000" dirty="0">
                <a:latin typeface="Times New Roman" panose="02020603050405020304" pitchFamily="18" charset="0"/>
                <a:cs typeface="Times New Roman" panose="02020603050405020304" pitchFamily="18" charset="0"/>
              </a:rPr>
              <a:t>История развития</a:t>
            </a:r>
            <a:br>
              <a:rPr lang="ru-RU" sz="4000" dirty="0">
                <a:latin typeface="Times New Roman" panose="02020603050405020304" pitchFamily="18" charset="0"/>
                <a:cs typeface="Times New Roman" panose="02020603050405020304" pitchFamily="18" charset="0"/>
              </a:rPr>
            </a:br>
            <a:r>
              <a:rPr lang="ru-RU" sz="4000" dirty="0">
                <a:latin typeface="Times New Roman" panose="02020603050405020304" pitchFamily="18" charset="0"/>
                <a:cs typeface="Times New Roman" panose="02020603050405020304" pitchFamily="18" charset="0"/>
              </a:rPr>
              <a:t> </a:t>
            </a:r>
            <a:r>
              <a:rPr lang="ru-RU" sz="4000" dirty="0" err="1">
                <a:latin typeface="Times New Roman" panose="02020603050405020304" pitchFamily="18" charset="0"/>
                <a:cs typeface="Times New Roman" panose="02020603050405020304" pitchFamily="18" charset="0"/>
              </a:rPr>
              <a:t>телеграм</a:t>
            </a:r>
            <a:r>
              <a:rPr lang="ru-RU" sz="4000" dirty="0">
                <a:latin typeface="Times New Roman" panose="02020603050405020304" pitchFamily="18" charset="0"/>
                <a:cs typeface="Times New Roman" panose="02020603050405020304" pitchFamily="18" charset="0"/>
              </a:rPr>
              <a:t> ботов</a:t>
            </a:r>
            <a:endParaRPr lang="ru-RU" dirty="0"/>
          </a:p>
        </p:txBody>
      </p:sp>
      <p:sp>
        <p:nvSpPr>
          <p:cNvPr id="3" name="Объект 2">
            <a:extLst>
              <a:ext uri="{FF2B5EF4-FFF2-40B4-BE49-F238E27FC236}">
                <a16:creationId xmlns:a16="http://schemas.microsoft.com/office/drawing/2014/main" id="{A68DCF2C-1726-9005-3623-45FB913E5868}"/>
              </a:ext>
            </a:extLst>
          </p:cNvPr>
          <p:cNvSpPr>
            <a:spLocks noGrp="1"/>
          </p:cNvSpPr>
          <p:nvPr>
            <p:ph idx="1"/>
          </p:nvPr>
        </p:nvSpPr>
        <p:spPr/>
        <p:txBody>
          <a:bodyPr/>
          <a:lstStyle/>
          <a:p>
            <a:pPr marL="0" indent="0">
              <a:buNone/>
            </a:pPr>
            <a:r>
              <a:rPr lang="ru-RU" b="0" i="0" dirty="0">
                <a:effectLst/>
                <a:latin typeface="-apple-system"/>
              </a:rPr>
              <a:t>1.1 Что такое боты?</a:t>
            </a:r>
          </a:p>
          <a:p>
            <a:pPr marL="0" indent="0">
              <a:buNone/>
            </a:pPr>
            <a:br>
              <a:rPr lang="ru-RU" dirty="0"/>
            </a:br>
            <a:r>
              <a:rPr lang="ru-RU" b="0" i="0" dirty="0">
                <a:effectLst/>
                <a:latin typeface="-apple-system"/>
              </a:rPr>
              <a:t>Одной из особенностей Telegram является платформа для создания ботов. Это аккаунты, которые управляются </a:t>
            </a:r>
            <a:r>
              <a:rPr lang="ru-RU" b="0" i="0" dirty="0" err="1">
                <a:effectLst/>
                <a:latin typeface="-apple-system"/>
              </a:rPr>
              <a:t>программно</a:t>
            </a:r>
            <a:r>
              <a:rPr lang="ru-RU" b="0" i="0" dirty="0">
                <a:effectLst/>
                <a:latin typeface="-apple-system"/>
              </a:rPr>
              <a:t>, а не людьми. Они обладают функцией искусственного интеллекта.</a:t>
            </a:r>
            <a:br>
              <a:rPr lang="ru-RU" dirty="0"/>
            </a:br>
            <a:r>
              <a:rPr lang="ru-RU" b="0" i="0" dirty="0">
                <a:effectLst/>
                <a:latin typeface="-apple-system"/>
              </a:rPr>
              <a:t>При помощи специального API сторонние разработчики могут создавать «ботов», специальные аккаунты, управляемые программами. Типичные боты отвечают на специальные команды в персональных и групповых чатах, также они могут осуществлять поиск в интернете или выполнять иные задачи, применяются в развлекательных целях или в бизнесе</a:t>
            </a:r>
            <a:endParaRPr lang="ru-RU" dirty="0"/>
          </a:p>
        </p:txBody>
      </p:sp>
      <p:sp>
        <p:nvSpPr>
          <p:cNvPr id="4" name="Номер слайда 3">
            <a:extLst>
              <a:ext uri="{FF2B5EF4-FFF2-40B4-BE49-F238E27FC236}">
                <a16:creationId xmlns:a16="http://schemas.microsoft.com/office/drawing/2014/main" id="{1F738729-B427-42C7-BC59-76ED70054258}"/>
              </a:ext>
            </a:extLst>
          </p:cNvPr>
          <p:cNvSpPr>
            <a:spLocks noGrp="1"/>
          </p:cNvSpPr>
          <p:nvPr>
            <p:ph type="sldNum" sz="quarter" idx="12"/>
          </p:nvPr>
        </p:nvSpPr>
        <p:spPr/>
        <p:txBody>
          <a:bodyPr/>
          <a:lstStyle/>
          <a:p>
            <a:fld id="{3EAEE0A7-29F1-4EFD-B0AF-5CBF6F646BBD}" type="slidenum">
              <a:rPr lang="ru-RU" smtClean="0"/>
              <a:pPr/>
              <a:t>5</a:t>
            </a:fld>
            <a:endParaRPr lang="ru-RU" dirty="0"/>
          </a:p>
        </p:txBody>
      </p:sp>
    </p:spTree>
    <p:extLst>
      <p:ext uri="{BB962C8B-B14F-4D97-AF65-F5344CB8AC3E}">
        <p14:creationId xmlns:p14="http://schemas.microsoft.com/office/powerpoint/2010/main" val="59689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F1397E-F094-8CC8-69BA-217822FD8C14}"/>
              </a:ext>
            </a:extLst>
          </p:cNvPr>
          <p:cNvSpPr>
            <a:spLocks noGrp="1"/>
          </p:cNvSpPr>
          <p:nvPr>
            <p:ph type="title"/>
          </p:nvPr>
        </p:nvSpPr>
        <p:spPr>
          <a:xfrm>
            <a:off x="1790700" y="672921"/>
            <a:ext cx="8610600" cy="1293028"/>
          </a:xfrm>
        </p:spPr>
        <p:txBody>
          <a:bodyPr/>
          <a:lstStyle/>
          <a:p>
            <a:pPr algn="ctr"/>
            <a:r>
              <a:rPr lang="ru-RU" dirty="0">
                <a:latin typeface="Times New Roman" panose="02020603050405020304" pitchFamily="18" charset="0"/>
                <a:cs typeface="Times New Roman" panose="02020603050405020304" pitchFamily="18" charset="0"/>
              </a:rPr>
              <a:t>1.</a:t>
            </a:r>
            <a:r>
              <a:rPr lang="ru-RU" b="1" dirty="0">
                <a:latin typeface="Times New Roman" panose="02020603050405020304" pitchFamily="18" charset="0"/>
                <a:cs typeface="Times New Roman" panose="02020603050405020304" pitchFamily="18" charset="0"/>
              </a:rPr>
              <a:t> </a:t>
            </a:r>
            <a:r>
              <a:rPr lang="ru-RU" sz="4000" dirty="0">
                <a:latin typeface="Times New Roman" panose="02020603050405020304" pitchFamily="18" charset="0"/>
                <a:cs typeface="Times New Roman" panose="02020603050405020304" pitchFamily="18" charset="0"/>
              </a:rPr>
              <a:t>История развития</a:t>
            </a:r>
            <a:br>
              <a:rPr lang="ru-RU" sz="4000" dirty="0">
                <a:latin typeface="Times New Roman" panose="02020603050405020304" pitchFamily="18" charset="0"/>
                <a:cs typeface="Times New Roman" panose="02020603050405020304" pitchFamily="18" charset="0"/>
              </a:rPr>
            </a:br>
            <a:r>
              <a:rPr lang="ru-RU" sz="4000" dirty="0">
                <a:latin typeface="Times New Roman" panose="02020603050405020304" pitchFamily="18" charset="0"/>
                <a:cs typeface="Times New Roman" panose="02020603050405020304" pitchFamily="18" charset="0"/>
              </a:rPr>
              <a:t> </a:t>
            </a:r>
            <a:r>
              <a:rPr lang="ru-RU" sz="4000" dirty="0" err="1">
                <a:latin typeface="Times New Roman" panose="02020603050405020304" pitchFamily="18" charset="0"/>
                <a:cs typeface="Times New Roman" panose="02020603050405020304" pitchFamily="18" charset="0"/>
              </a:rPr>
              <a:t>телеграм</a:t>
            </a:r>
            <a:r>
              <a:rPr lang="ru-RU" sz="4000" dirty="0">
                <a:latin typeface="Times New Roman" panose="02020603050405020304" pitchFamily="18" charset="0"/>
                <a:cs typeface="Times New Roman" panose="02020603050405020304" pitchFamily="18" charset="0"/>
              </a:rPr>
              <a:t> ботов</a:t>
            </a:r>
            <a:endParaRPr lang="ru-RU" dirty="0"/>
          </a:p>
        </p:txBody>
      </p:sp>
      <p:sp>
        <p:nvSpPr>
          <p:cNvPr id="3" name="Объект 2">
            <a:extLst>
              <a:ext uri="{FF2B5EF4-FFF2-40B4-BE49-F238E27FC236}">
                <a16:creationId xmlns:a16="http://schemas.microsoft.com/office/drawing/2014/main" id="{CD6FA807-AF68-E8F1-A2B5-79F672CB5265}"/>
              </a:ext>
            </a:extLst>
          </p:cNvPr>
          <p:cNvSpPr>
            <a:spLocks noGrp="1"/>
          </p:cNvSpPr>
          <p:nvPr>
            <p:ph idx="1"/>
          </p:nvPr>
        </p:nvSpPr>
        <p:spPr/>
        <p:txBody>
          <a:bodyPr>
            <a:normAutofit lnSpcReduction="10000"/>
          </a:bodyPr>
          <a:lstStyle/>
          <a:p>
            <a:pPr marL="0" indent="0">
              <a:buNone/>
            </a:pPr>
            <a:r>
              <a:rPr lang="ru-RU" b="0" i="0" dirty="0">
                <a:effectLst/>
                <a:latin typeface="-apple-system"/>
              </a:rPr>
              <a:t>1.2 Чем боты полезны бизнесу?</a:t>
            </a:r>
          </a:p>
          <a:p>
            <a:pPr marL="0" indent="0">
              <a:buNone/>
            </a:pPr>
            <a:br>
              <a:rPr lang="ru-RU" dirty="0"/>
            </a:br>
            <a:r>
              <a:rPr lang="ru-RU" b="0" i="0" dirty="0">
                <a:effectLst/>
                <a:latin typeface="-apple-system"/>
              </a:rPr>
              <a:t>Боты помогают бизнесу:</a:t>
            </a:r>
            <a:br>
              <a:rPr lang="ru-RU" dirty="0"/>
            </a:br>
            <a:r>
              <a:rPr lang="ru-RU" b="0" i="0" dirty="0">
                <a:effectLst/>
                <a:latin typeface="-apple-system"/>
              </a:rPr>
              <a:t>Стать мобильнее. Это самый простой, быстрый и дешевый способ перенести услуги бизнеса на мобильные устройства пользователей.</a:t>
            </a:r>
            <a:br>
              <a:rPr lang="ru-RU" dirty="0"/>
            </a:br>
            <a:r>
              <a:rPr lang="ru-RU" b="0" i="0" dirty="0">
                <a:effectLst/>
                <a:latin typeface="-apple-system"/>
              </a:rPr>
              <a:t>Привлечь дополнительных клиентов. Количество пользователей Telegram растет в геометрической прогрессии. Все они — потенциальные клиенты. Дать им бота — это простой способ привлечения.</a:t>
            </a:r>
            <a:br>
              <a:rPr lang="ru-RU" dirty="0"/>
            </a:br>
            <a:r>
              <a:rPr lang="ru-RU" b="0" i="0" dirty="0">
                <a:effectLst/>
                <a:latin typeface="-apple-system"/>
              </a:rPr>
              <a:t>Заменить мобильное приложение, причем дешевле (минимум в 5 раз) и быстрее в разработке.</a:t>
            </a:r>
            <a:br>
              <a:rPr lang="ru-RU" dirty="0"/>
            </a:br>
            <a:r>
              <a:rPr lang="ru-RU" b="0" i="0" dirty="0">
                <a:effectLst/>
                <a:latin typeface="-apple-system"/>
              </a:rPr>
              <a:t>Зарабатывать деньги. Программа продает, принимает заказы и заявки, записывает на услуги и т.п.</a:t>
            </a:r>
            <a:br>
              <a:rPr lang="ru-RU" dirty="0"/>
            </a:br>
            <a:r>
              <a:rPr lang="ru-RU" b="0" i="0" dirty="0">
                <a:effectLst/>
                <a:latin typeface="-apple-system"/>
              </a:rPr>
              <a:t>Организовать круглосуточный колл-центр. Можно запрограммировать автоматическую обработку сообщений, функции колл-центра сайта, техподдержки.</a:t>
            </a:r>
            <a:endParaRPr lang="ru-RU" dirty="0"/>
          </a:p>
        </p:txBody>
      </p:sp>
      <p:sp>
        <p:nvSpPr>
          <p:cNvPr id="4" name="Номер слайда 3">
            <a:extLst>
              <a:ext uri="{FF2B5EF4-FFF2-40B4-BE49-F238E27FC236}">
                <a16:creationId xmlns:a16="http://schemas.microsoft.com/office/drawing/2014/main" id="{1C947E46-5493-DBB9-2C43-9DA2A7B200D0}"/>
              </a:ext>
            </a:extLst>
          </p:cNvPr>
          <p:cNvSpPr>
            <a:spLocks noGrp="1"/>
          </p:cNvSpPr>
          <p:nvPr>
            <p:ph type="sldNum" sz="quarter" idx="12"/>
          </p:nvPr>
        </p:nvSpPr>
        <p:spPr/>
        <p:txBody>
          <a:bodyPr/>
          <a:lstStyle/>
          <a:p>
            <a:fld id="{3EAEE0A7-29F1-4EFD-B0AF-5CBF6F646BBD}" type="slidenum">
              <a:rPr lang="ru-RU" smtClean="0"/>
              <a:pPr/>
              <a:t>6</a:t>
            </a:fld>
            <a:endParaRPr lang="ru-RU" dirty="0"/>
          </a:p>
        </p:txBody>
      </p:sp>
    </p:spTree>
    <p:extLst>
      <p:ext uri="{BB962C8B-B14F-4D97-AF65-F5344CB8AC3E}">
        <p14:creationId xmlns:p14="http://schemas.microsoft.com/office/powerpoint/2010/main" val="307324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5DFBF8-88C4-BA90-EFE4-4906CA26978D}"/>
              </a:ext>
            </a:extLst>
          </p:cNvPr>
          <p:cNvSpPr>
            <a:spLocks noGrp="1"/>
          </p:cNvSpPr>
          <p:nvPr>
            <p:ph type="title"/>
          </p:nvPr>
        </p:nvSpPr>
        <p:spPr>
          <a:xfrm>
            <a:off x="1524000" y="563562"/>
            <a:ext cx="8610600" cy="1293028"/>
          </a:xfrm>
        </p:spPr>
        <p:txBody>
          <a:bodyPr/>
          <a:lstStyle/>
          <a:p>
            <a:pPr algn="ctr"/>
            <a:r>
              <a:rPr lang="ru-RU" dirty="0">
                <a:latin typeface="Times New Roman" panose="02020603050405020304" pitchFamily="18" charset="0"/>
                <a:cs typeface="Times New Roman" panose="02020603050405020304" pitchFamily="18" charset="0"/>
              </a:rPr>
              <a:t>1.</a:t>
            </a:r>
            <a:r>
              <a:rPr lang="ru-RU" b="1" dirty="0">
                <a:latin typeface="Times New Roman" panose="02020603050405020304" pitchFamily="18" charset="0"/>
                <a:cs typeface="Times New Roman" panose="02020603050405020304" pitchFamily="18" charset="0"/>
              </a:rPr>
              <a:t> </a:t>
            </a:r>
            <a:r>
              <a:rPr lang="ru-RU" sz="4000" dirty="0">
                <a:latin typeface="Times New Roman" panose="02020603050405020304" pitchFamily="18" charset="0"/>
                <a:cs typeface="Times New Roman" panose="02020603050405020304" pitchFamily="18" charset="0"/>
              </a:rPr>
              <a:t>История развития</a:t>
            </a:r>
            <a:br>
              <a:rPr lang="ru-RU" sz="4000" dirty="0">
                <a:latin typeface="Times New Roman" panose="02020603050405020304" pitchFamily="18" charset="0"/>
                <a:cs typeface="Times New Roman" panose="02020603050405020304" pitchFamily="18" charset="0"/>
              </a:rPr>
            </a:br>
            <a:r>
              <a:rPr lang="ru-RU" sz="4000" dirty="0">
                <a:latin typeface="Times New Roman" panose="02020603050405020304" pitchFamily="18" charset="0"/>
                <a:cs typeface="Times New Roman" panose="02020603050405020304" pitchFamily="18" charset="0"/>
              </a:rPr>
              <a:t> </a:t>
            </a:r>
            <a:r>
              <a:rPr lang="ru-RU" sz="4000" dirty="0" err="1">
                <a:latin typeface="Times New Roman" panose="02020603050405020304" pitchFamily="18" charset="0"/>
                <a:cs typeface="Times New Roman" panose="02020603050405020304" pitchFamily="18" charset="0"/>
              </a:rPr>
              <a:t>телеграм</a:t>
            </a:r>
            <a:r>
              <a:rPr lang="ru-RU" sz="4000" dirty="0">
                <a:latin typeface="Times New Roman" panose="02020603050405020304" pitchFamily="18" charset="0"/>
                <a:cs typeface="Times New Roman" panose="02020603050405020304" pitchFamily="18" charset="0"/>
              </a:rPr>
              <a:t> ботов</a:t>
            </a:r>
            <a:endParaRPr lang="ru-RU" dirty="0"/>
          </a:p>
        </p:txBody>
      </p:sp>
      <p:sp>
        <p:nvSpPr>
          <p:cNvPr id="3" name="Объект 2">
            <a:extLst>
              <a:ext uri="{FF2B5EF4-FFF2-40B4-BE49-F238E27FC236}">
                <a16:creationId xmlns:a16="http://schemas.microsoft.com/office/drawing/2014/main" id="{962A9667-AE8A-A8DE-5BD3-177159D56554}"/>
              </a:ext>
            </a:extLst>
          </p:cNvPr>
          <p:cNvSpPr>
            <a:spLocks noGrp="1"/>
          </p:cNvSpPr>
          <p:nvPr>
            <p:ph idx="1"/>
          </p:nvPr>
        </p:nvSpPr>
        <p:spPr/>
        <p:txBody>
          <a:bodyPr/>
          <a:lstStyle/>
          <a:p>
            <a:pPr marL="0" indent="0">
              <a:buNone/>
            </a:pPr>
            <a:r>
              <a:rPr lang="ru-RU" b="0" i="0" dirty="0">
                <a:effectLst/>
                <a:latin typeface="-apple-system"/>
              </a:rPr>
              <a:t>1.3 Заработок на создании Telegram-ботов</a:t>
            </a:r>
            <a:r>
              <a:rPr lang="en-US" b="0" i="0" dirty="0">
                <a:effectLst/>
                <a:latin typeface="-apple-system"/>
              </a:rPr>
              <a:t>.</a:t>
            </a:r>
            <a:endParaRPr lang="ru-RU" b="0" i="0" dirty="0">
              <a:effectLst/>
              <a:latin typeface="-apple-system"/>
            </a:endParaRPr>
          </a:p>
          <a:p>
            <a:pPr marL="0" indent="0">
              <a:buNone/>
            </a:pPr>
            <a:br>
              <a:rPr lang="ru-RU" dirty="0"/>
            </a:br>
            <a:r>
              <a:rPr lang="ru-RU" b="0" i="0" dirty="0">
                <a:effectLst/>
                <a:latin typeface="-apple-system"/>
              </a:rPr>
              <a:t>Очевидно, что зарабатывать солидные деньги можно, создавая ботов для бизнеса на заказ. Стоимость разработки начинается от 10 000 руб. Причем это нижняя граница, бот за эту сумму будет обладать не очень широким функционалом, а сделать его можно всего за пару дней или даже быстрее.</a:t>
            </a:r>
            <a:br>
              <a:rPr lang="ru-RU" dirty="0"/>
            </a:br>
            <a:r>
              <a:rPr lang="ru-RU" b="0" i="0" dirty="0">
                <a:effectLst/>
                <a:latin typeface="-apple-system"/>
              </a:rPr>
              <a:t>Встречаются и дорогие варианты, стоимость их разработки много более 100 000. Но в среднем за создание бота можно получить 30 000, потратив на это примерно 5 дней.</a:t>
            </a:r>
            <a:endParaRPr lang="ru-RU" dirty="0"/>
          </a:p>
        </p:txBody>
      </p:sp>
      <p:sp>
        <p:nvSpPr>
          <p:cNvPr id="4" name="Номер слайда 3">
            <a:extLst>
              <a:ext uri="{FF2B5EF4-FFF2-40B4-BE49-F238E27FC236}">
                <a16:creationId xmlns:a16="http://schemas.microsoft.com/office/drawing/2014/main" id="{91BA1F94-2912-7EBF-FDB5-8668C76343CC}"/>
              </a:ext>
            </a:extLst>
          </p:cNvPr>
          <p:cNvSpPr>
            <a:spLocks noGrp="1"/>
          </p:cNvSpPr>
          <p:nvPr>
            <p:ph type="sldNum" sz="quarter" idx="12"/>
          </p:nvPr>
        </p:nvSpPr>
        <p:spPr/>
        <p:txBody>
          <a:bodyPr/>
          <a:lstStyle/>
          <a:p>
            <a:fld id="{3EAEE0A7-29F1-4EFD-B0AF-5CBF6F646BBD}" type="slidenum">
              <a:rPr lang="ru-RU" smtClean="0"/>
              <a:pPr/>
              <a:t>7</a:t>
            </a:fld>
            <a:endParaRPr lang="ru-RU" dirty="0"/>
          </a:p>
        </p:txBody>
      </p:sp>
    </p:spTree>
    <p:extLst>
      <p:ext uri="{BB962C8B-B14F-4D97-AF65-F5344CB8AC3E}">
        <p14:creationId xmlns:p14="http://schemas.microsoft.com/office/powerpoint/2010/main" val="422647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630FB4-4DD4-D620-1D1A-25B438485DC9}"/>
              </a:ext>
            </a:extLst>
          </p:cNvPr>
          <p:cNvSpPr>
            <a:spLocks noGrp="1"/>
          </p:cNvSpPr>
          <p:nvPr>
            <p:ph type="title"/>
          </p:nvPr>
        </p:nvSpPr>
        <p:spPr>
          <a:xfrm>
            <a:off x="1790700" y="601669"/>
            <a:ext cx="8610600" cy="1293028"/>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2. </a:t>
            </a:r>
            <a:r>
              <a:rPr lang="ru-RU" sz="4000" dirty="0">
                <a:latin typeface="Times New Roman" panose="02020603050405020304" pitchFamily="18" charset="0"/>
                <a:cs typeface="Times New Roman" panose="02020603050405020304" pitchFamily="18" charset="0"/>
              </a:rPr>
              <a:t>Проектирование и разработка </a:t>
            </a:r>
            <a:r>
              <a:rPr lang="ru-RU" sz="4000" dirty="0" err="1">
                <a:latin typeface="Times New Roman" panose="02020603050405020304" pitchFamily="18" charset="0"/>
                <a:cs typeface="Times New Roman" panose="02020603050405020304" pitchFamily="18" charset="0"/>
              </a:rPr>
              <a:t>телеграм</a:t>
            </a:r>
            <a:r>
              <a:rPr lang="ru-RU" sz="4000" dirty="0">
                <a:latin typeface="Times New Roman" panose="02020603050405020304" pitchFamily="18" charset="0"/>
                <a:cs typeface="Times New Roman" panose="02020603050405020304" pitchFamily="18" charset="0"/>
              </a:rPr>
              <a:t> бота «Анатолий»</a:t>
            </a:r>
            <a:endParaRPr lang="ru-RU" dirty="0"/>
          </a:p>
        </p:txBody>
      </p:sp>
      <p:sp>
        <p:nvSpPr>
          <p:cNvPr id="3" name="Объект 2">
            <a:extLst>
              <a:ext uri="{FF2B5EF4-FFF2-40B4-BE49-F238E27FC236}">
                <a16:creationId xmlns:a16="http://schemas.microsoft.com/office/drawing/2014/main" id="{77585EEB-F289-EC67-206B-81A1380D384C}"/>
              </a:ext>
            </a:extLst>
          </p:cNvPr>
          <p:cNvSpPr>
            <a:spLocks noGrp="1"/>
          </p:cNvSpPr>
          <p:nvPr>
            <p:ph idx="1"/>
          </p:nvPr>
        </p:nvSpPr>
        <p:spPr/>
        <p:txBody>
          <a:bodyPr/>
          <a:lstStyle/>
          <a:p>
            <a:pPr marL="0" indent="0" algn="l">
              <a:buNone/>
            </a:pPr>
            <a:r>
              <a:rPr lang="en-US" b="0" i="0" dirty="0">
                <a:effectLst/>
                <a:latin typeface="-apple-system"/>
              </a:rPr>
              <a:t>2.1 </a:t>
            </a:r>
            <a:r>
              <a:rPr lang="ru-RU" b="0" i="0" dirty="0">
                <a:effectLst/>
                <a:latin typeface="-apple-system"/>
              </a:rPr>
              <a:t>На чём пишут </a:t>
            </a:r>
            <a:r>
              <a:rPr lang="ru-RU" b="0" i="0" dirty="0" err="1">
                <a:effectLst/>
                <a:latin typeface="-apple-system"/>
              </a:rPr>
              <a:t>телеграм</a:t>
            </a:r>
            <a:r>
              <a:rPr lang="ru-RU" b="0" i="0" dirty="0">
                <a:effectLst/>
                <a:latin typeface="-apple-system"/>
              </a:rPr>
              <a:t> ботов?</a:t>
            </a:r>
            <a:endParaRPr lang="en-US" b="0" i="0" dirty="0">
              <a:effectLst/>
              <a:latin typeface="-apple-system"/>
            </a:endParaRPr>
          </a:p>
          <a:p>
            <a:pPr marL="0" indent="0" algn="l">
              <a:buNone/>
            </a:pPr>
            <a:br>
              <a:rPr lang="ru-RU" b="0" i="0" dirty="0">
                <a:effectLst/>
                <a:latin typeface="-apple-system"/>
              </a:rPr>
            </a:br>
            <a:r>
              <a:rPr lang="ru-RU" b="0" i="0" dirty="0">
                <a:effectLst/>
                <a:latin typeface="-apple-system"/>
              </a:rPr>
              <a:t>Если вы попробуете </a:t>
            </a:r>
            <a:r>
              <a:rPr lang="ru-RU" b="0" i="0" dirty="0" err="1">
                <a:effectLst/>
                <a:latin typeface="-apple-system"/>
              </a:rPr>
              <a:t>загуглить</a:t>
            </a:r>
            <a:r>
              <a:rPr lang="ru-RU" b="0" i="0" dirty="0">
                <a:effectLst/>
                <a:latin typeface="-apple-system"/>
              </a:rPr>
              <a:t>, как написать Телеграм-бота на Python, вам предложат воспользоваться библиотеками </a:t>
            </a:r>
            <a:r>
              <a:rPr lang="ru-RU" b="0" i="0" dirty="0" err="1">
                <a:effectLst/>
                <a:latin typeface="-apple-system"/>
              </a:rPr>
              <a:t>python-telegram-bot</a:t>
            </a:r>
            <a:r>
              <a:rPr lang="ru-RU" b="0" i="0" dirty="0">
                <a:effectLst/>
                <a:latin typeface="-apple-system"/>
              </a:rPr>
              <a:t> и </a:t>
            </a:r>
            <a:r>
              <a:rPr lang="ru-RU" b="0" i="0" dirty="0" err="1">
                <a:effectLst/>
                <a:latin typeface="-apple-system"/>
              </a:rPr>
              <a:t>telebot</a:t>
            </a:r>
            <a:r>
              <a:rPr lang="ru-RU" b="0" i="0" dirty="0">
                <a:effectLst/>
                <a:latin typeface="-apple-system"/>
              </a:rPr>
              <a:t>. Но не стоит.</a:t>
            </a:r>
          </a:p>
          <a:p>
            <a:pPr marL="0" indent="0" algn="l">
              <a:buNone/>
            </a:pPr>
            <a:r>
              <a:rPr lang="ru-RU" b="0" i="0" dirty="0">
                <a:effectLst/>
                <a:latin typeface="-apple-system"/>
              </a:rPr>
              <a:t>Ну, если вы только хотите познакомиться с разработкой ботов и написать своего </a:t>
            </a:r>
            <a:r>
              <a:rPr lang="ru-RU" b="0" i="0" dirty="0" err="1">
                <a:effectLst/>
                <a:latin typeface="-apple-system"/>
              </a:rPr>
              <a:t>hello</a:t>
            </a:r>
            <a:r>
              <a:rPr lang="ru-RU" b="0" i="0" dirty="0">
                <a:effectLst/>
                <a:latin typeface="-apple-system"/>
              </a:rPr>
              <a:t>-</a:t>
            </a:r>
            <a:r>
              <a:rPr lang="ru-RU" b="0" i="0" dirty="0" err="1">
                <a:effectLst/>
                <a:latin typeface="-apple-system"/>
              </a:rPr>
              <a:t>world</a:t>
            </a:r>
            <a:r>
              <a:rPr lang="ru-RU" b="0" i="0" dirty="0">
                <a:effectLst/>
                <a:latin typeface="-apple-system"/>
              </a:rPr>
              <a:t>-бота, то можете, конечно использовать и их. Но эти библиотеки могут далеко не всё. Среди разработчиков ботов лучшей библиотекой для ботов на Python считается </a:t>
            </a:r>
            <a:r>
              <a:rPr lang="ru-RU" b="0" i="0" dirty="0" err="1">
                <a:effectLst/>
                <a:latin typeface="-apple-system"/>
              </a:rPr>
              <a:t>aiogram</a:t>
            </a:r>
            <a:r>
              <a:rPr lang="ru-RU" b="0" i="0" dirty="0">
                <a:effectLst/>
                <a:latin typeface="-apple-system"/>
              </a:rPr>
              <a:t>. Она асинхронная, использует декораторы и содержит удобные инструменты для разработки. Ещё был хороший </a:t>
            </a:r>
            <a:r>
              <a:rPr lang="ru-RU" b="0" i="0" dirty="0" err="1">
                <a:effectLst/>
                <a:latin typeface="-apple-system"/>
              </a:rPr>
              <a:t>Rocketgram</a:t>
            </a:r>
            <a:r>
              <a:rPr lang="ru-RU" b="0" i="0" dirty="0">
                <a:effectLst/>
                <a:latin typeface="-apple-system"/>
              </a:rPr>
              <a:t>, но он давно не обновлялся</a:t>
            </a:r>
          </a:p>
          <a:p>
            <a:pPr marL="0" indent="0">
              <a:buNone/>
            </a:pPr>
            <a:endParaRPr lang="ru-RU" dirty="0"/>
          </a:p>
        </p:txBody>
      </p:sp>
      <p:sp>
        <p:nvSpPr>
          <p:cNvPr id="4" name="Номер слайда 3">
            <a:extLst>
              <a:ext uri="{FF2B5EF4-FFF2-40B4-BE49-F238E27FC236}">
                <a16:creationId xmlns:a16="http://schemas.microsoft.com/office/drawing/2014/main" id="{DA6E844E-9757-6BC3-2D09-0502AB876141}"/>
              </a:ext>
            </a:extLst>
          </p:cNvPr>
          <p:cNvSpPr>
            <a:spLocks noGrp="1"/>
          </p:cNvSpPr>
          <p:nvPr>
            <p:ph type="sldNum" sz="quarter" idx="12"/>
          </p:nvPr>
        </p:nvSpPr>
        <p:spPr/>
        <p:txBody>
          <a:bodyPr/>
          <a:lstStyle/>
          <a:p>
            <a:fld id="{3EAEE0A7-29F1-4EFD-B0AF-5CBF6F646BBD}" type="slidenum">
              <a:rPr lang="ru-RU" smtClean="0"/>
              <a:pPr/>
              <a:t>8</a:t>
            </a:fld>
            <a:endParaRPr lang="ru-RU" dirty="0"/>
          </a:p>
        </p:txBody>
      </p:sp>
    </p:spTree>
    <p:extLst>
      <p:ext uri="{BB962C8B-B14F-4D97-AF65-F5344CB8AC3E}">
        <p14:creationId xmlns:p14="http://schemas.microsoft.com/office/powerpoint/2010/main" val="18206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A8C691-6AF6-B82A-4DF7-7124F953B695}"/>
              </a:ext>
            </a:extLst>
          </p:cNvPr>
          <p:cNvSpPr>
            <a:spLocks noGrp="1"/>
          </p:cNvSpPr>
          <p:nvPr>
            <p:ph type="title"/>
          </p:nvPr>
        </p:nvSpPr>
        <p:spPr>
          <a:xfrm>
            <a:off x="1790700" y="708546"/>
            <a:ext cx="8610600" cy="1293028"/>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2. </a:t>
            </a:r>
            <a:r>
              <a:rPr lang="ru-RU" sz="4000" dirty="0">
                <a:latin typeface="Times New Roman" panose="02020603050405020304" pitchFamily="18" charset="0"/>
                <a:cs typeface="Times New Roman" panose="02020603050405020304" pitchFamily="18" charset="0"/>
              </a:rPr>
              <a:t>Проектирование и разработка </a:t>
            </a:r>
            <a:r>
              <a:rPr lang="ru-RU" sz="4000" dirty="0" err="1">
                <a:latin typeface="Times New Roman" panose="02020603050405020304" pitchFamily="18" charset="0"/>
                <a:cs typeface="Times New Roman" panose="02020603050405020304" pitchFamily="18" charset="0"/>
              </a:rPr>
              <a:t>телеграм</a:t>
            </a:r>
            <a:r>
              <a:rPr lang="ru-RU" sz="4000" dirty="0">
                <a:latin typeface="Times New Roman" panose="02020603050405020304" pitchFamily="18" charset="0"/>
                <a:cs typeface="Times New Roman" panose="02020603050405020304" pitchFamily="18" charset="0"/>
              </a:rPr>
              <a:t> бота «Анатолий»</a:t>
            </a:r>
            <a:endParaRPr lang="ru-RU" dirty="0"/>
          </a:p>
        </p:txBody>
      </p:sp>
      <p:sp>
        <p:nvSpPr>
          <p:cNvPr id="3" name="Объект 2">
            <a:extLst>
              <a:ext uri="{FF2B5EF4-FFF2-40B4-BE49-F238E27FC236}">
                <a16:creationId xmlns:a16="http://schemas.microsoft.com/office/drawing/2014/main" id="{EECD0A05-83FF-A0E3-0D57-2C12EAD74D5D}"/>
              </a:ext>
            </a:extLst>
          </p:cNvPr>
          <p:cNvSpPr>
            <a:spLocks noGrp="1"/>
          </p:cNvSpPr>
          <p:nvPr>
            <p:ph idx="1"/>
          </p:nvPr>
        </p:nvSpPr>
        <p:spPr/>
        <p:txBody>
          <a:bodyPr/>
          <a:lstStyle/>
          <a:p>
            <a:pPr marL="0" indent="0">
              <a:buNone/>
            </a:pPr>
            <a:r>
              <a:rPr lang="en-US" b="0" i="0" dirty="0">
                <a:effectLst/>
                <a:latin typeface="-apple-system"/>
              </a:rPr>
              <a:t>2.2 </a:t>
            </a:r>
            <a:r>
              <a:rPr lang="ru-RU" b="0" i="0" dirty="0">
                <a:effectLst/>
                <a:latin typeface="-apple-system"/>
              </a:rPr>
              <a:t>Запуск бота пользователем</a:t>
            </a:r>
            <a:r>
              <a:rPr lang="en-US" b="0" i="0" dirty="0">
                <a:effectLst/>
                <a:latin typeface="-apple-system"/>
              </a:rPr>
              <a:t>.</a:t>
            </a:r>
          </a:p>
          <a:p>
            <a:pPr marL="0" indent="0">
              <a:buNone/>
            </a:pPr>
            <a:br>
              <a:rPr lang="ru-RU" dirty="0"/>
            </a:br>
            <a:r>
              <a:rPr lang="ru-RU" b="0" i="0" dirty="0">
                <a:effectLst/>
                <a:latin typeface="-apple-system"/>
              </a:rPr>
              <a:t>Когда пользователь впервые открывает бота, он видит кнопку "Запустить" или "Начать" (зависит от платформы пользователя), на английском — "Start". Нажимая на эту кнопку, он отправляет команду /</a:t>
            </a:r>
            <a:r>
              <a:rPr lang="ru-RU" b="0" i="0" dirty="0" err="1">
                <a:effectLst/>
                <a:latin typeface="-apple-system"/>
              </a:rPr>
              <a:t>start</a:t>
            </a:r>
            <a:r>
              <a:rPr lang="ru-RU" b="0" i="0" dirty="0">
                <a:effectLst/>
                <a:latin typeface="-apple-system"/>
              </a:rPr>
              <a:t>.</a:t>
            </a:r>
            <a:endParaRPr lang="ru-RU" dirty="0"/>
          </a:p>
        </p:txBody>
      </p:sp>
      <p:sp>
        <p:nvSpPr>
          <p:cNvPr id="4" name="Номер слайда 3">
            <a:extLst>
              <a:ext uri="{FF2B5EF4-FFF2-40B4-BE49-F238E27FC236}">
                <a16:creationId xmlns:a16="http://schemas.microsoft.com/office/drawing/2014/main" id="{DA24101D-8502-E46F-F70F-A9F392088D5C}"/>
              </a:ext>
            </a:extLst>
          </p:cNvPr>
          <p:cNvSpPr>
            <a:spLocks noGrp="1"/>
          </p:cNvSpPr>
          <p:nvPr>
            <p:ph type="sldNum" sz="quarter" idx="12"/>
          </p:nvPr>
        </p:nvSpPr>
        <p:spPr/>
        <p:txBody>
          <a:bodyPr/>
          <a:lstStyle/>
          <a:p>
            <a:fld id="{3EAEE0A7-29F1-4EFD-B0AF-5CBF6F646BBD}" type="slidenum">
              <a:rPr lang="ru-RU" smtClean="0"/>
              <a:pPr/>
              <a:t>9</a:t>
            </a:fld>
            <a:endParaRPr lang="ru-RU" dirty="0"/>
          </a:p>
        </p:txBody>
      </p:sp>
    </p:spTree>
    <p:extLst>
      <p:ext uri="{BB962C8B-B14F-4D97-AF65-F5344CB8AC3E}">
        <p14:creationId xmlns:p14="http://schemas.microsoft.com/office/powerpoint/2010/main" val="3846125232"/>
      </p:ext>
    </p:extLst>
  </p:cSld>
  <p:clrMapOvr>
    <a:masterClrMapping/>
  </p:clrMapOvr>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179</TotalTime>
  <Words>1358</Words>
  <Application>Microsoft Office PowerPoint</Application>
  <PresentationFormat>Широкоэкранный</PresentationFormat>
  <Paragraphs>91</Paragraphs>
  <Slides>20</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-apple-system</vt:lpstr>
      <vt:lpstr>Arial</vt:lpstr>
      <vt:lpstr>Calibri</vt:lpstr>
      <vt:lpstr>Century Gothic</vt:lpstr>
      <vt:lpstr>Times New Roman</vt:lpstr>
      <vt:lpstr>След самолета</vt:lpstr>
      <vt:lpstr>РАЗРАБОТКА ТЕЛЕГРАМ БОТА «АНАТОЛИЙ»</vt:lpstr>
      <vt:lpstr>ВВЕДЕНИЕ</vt:lpstr>
      <vt:lpstr>Цель.</vt:lpstr>
      <vt:lpstr>Задачи</vt:lpstr>
      <vt:lpstr>1. История развития  телеграм ботов</vt:lpstr>
      <vt:lpstr>1. История развития  телеграм ботов</vt:lpstr>
      <vt:lpstr>1. История развития  телеграм ботов</vt:lpstr>
      <vt:lpstr>2. Проектирование и разработка телеграм бота «Анатолий»</vt:lpstr>
      <vt:lpstr>2. Проектирование и разработка телеграм бота «Анатолий»</vt:lpstr>
      <vt:lpstr>2. Проектирование и разработка телеграм бота «Анатолий»</vt:lpstr>
      <vt:lpstr>2. Проектирование и разработка телеграм бота «Анатолий»</vt:lpstr>
      <vt:lpstr>3. Анализ работы телеграм бота «Анатолий»</vt:lpstr>
      <vt:lpstr>3. Анализ работы телеграм бота «Анатолий»</vt:lpstr>
      <vt:lpstr>3. Анализ работы телеграм бота «Анатолий»</vt:lpstr>
      <vt:lpstr>3. Анализ работы телеграм бота «Анатолий»</vt:lpstr>
      <vt:lpstr>3. Анализ работы телеграм бота «Анатолий»</vt:lpstr>
      <vt:lpstr>Итоги</vt:lpstr>
      <vt:lpstr>Заключение</vt:lpstr>
      <vt:lpstr>Список использованной литературы и интернет - ресурсов</vt:lpstr>
      <vt:lpstr>Спасибо за внимание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PAVILION</dc:creator>
  <cp:lastModifiedBy>Legaylo Oleg</cp:lastModifiedBy>
  <cp:revision>12</cp:revision>
  <dcterms:created xsi:type="dcterms:W3CDTF">2022-06-22T01:44:36Z</dcterms:created>
  <dcterms:modified xsi:type="dcterms:W3CDTF">2022-06-24T23:40:33Z</dcterms:modified>
</cp:coreProperties>
</file>