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92" r:id="rId4"/>
    <p:sldId id="293" r:id="rId5"/>
    <p:sldId id="299" r:id="rId6"/>
    <p:sldId id="301" r:id="rId7"/>
    <p:sldId id="295" r:id="rId8"/>
    <p:sldId id="300" r:id="rId9"/>
    <p:sldId id="294" r:id="rId10"/>
    <p:sldId id="302" r:id="rId11"/>
    <p:sldId id="278" r:id="rId12"/>
    <p:sldId id="30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9066" autoAdjust="0"/>
  </p:normalViewPr>
  <p:slideViewPr>
    <p:cSldViewPr snapToGrid="0">
      <p:cViewPr varScale="1">
        <p:scale>
          <a:sx n="74" d="100"/>
          <a:sy n="74" d="100"/>
        </p:scale>
        <p:origin x="654" y="9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y_r\Desktop\A.M.O.K\MHI_Louisa_County%20w%20bar%20ch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y_r\Desktop\A.M.O.K\MHI_Louisa_County%20w%20bar%20ch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Household Income - Louisa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'MHI_Louisa_County w bar cht'!$B$2</c:f>
              <c:strCache>
                <c:ptCount val="1"/>
                <c:pt idx="0">
                  <c:v>MHI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BA51-4DAC-8FD0-95C954D708A0}"/>
              </c:ext>
            </c:extLst>
          </c:dPt>
          <c:dLbls>
            <c:dLbl>
              <c:idx val="7"/>
              <c:layout>
                <c:manualLayout>
                  <c:x val="-2.4859188357288127E-3"/>
                  <c:y val="-4.8514492753623191E-2"/>
                </c:manualLayout>
              </c:layout>
              <c:spPr>
                <a:solidFill>
                  <a:schemeClr val="tx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51-4DAC-8FD0-95C954D708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1.3549874795424023E-2"/>
                  <c:y val="-0.1276782589676290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'MHI_Louisa_County w bar cht'!$A$3:$A$14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'MHI_Louisa_County w bar cht'!$B$3:$B$14</c:f>
              <c:numCache>
                <c:formatCode>"$"#,##0.00_);[Red]\("$"#,##0.00\)</c:formatCode>
                <c:ptCount val="12"/>
                <c:pt idx="0">
                  <c:v>44726</c:v>
                </c:pt>
                <c:pt idx="1">
                  <c:v>44788</c:v>
                </c:pt>
                <c:pt idx="2">
                  <c:v>48086</c:v>
                </c:pt>
                <c:pt idx="3">
                  <c:v>52514</c:v>
                </c:pt>
                <c:pt idx="4">
                  <c:v>54777</c:v>
                </c:pt>
                <c:pt idx="5">
                  <c:v>52396</c:v>
                </c:pt>
                <c:pt idx="6">
                  <c:v>50101</c:v>
                </c:pt>
                <c:pt idx="7">
                  <c:v>53267</c:v>
                </c:pt>
                <c:pt idx="8">
                  <c:v>54836</c:v>
                </c:pt>
                <c:pt idx="9">
                  <c:v>53170</c:v>
                </c:pt>
                <c:pt idx="10">
                  <c:v>60121</c:v>
                </c:pt>
                <c:pt idx="11">
                  <c:v>57015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51-4DAC-8FD0-95C954D708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86774736"/>
        <c:axId val="386775392"/>
      </c:barChart>
      <c:catAx>
        <c:axId val="38677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75392"/>
        <c:crosses val="autoZero"/>
        <c:auto val="1"/>
        <c:lblAlgn val="ctr"/>
        <c:lblOffset val="100"/>
        <c:noMultiLvlLbl val="0"/>
      </c:catAx>
      <c:valAx>
        <c:axId val="386775392"/>
        <c:scaling>
          <c:orientation val="minMax"/>
          <c:min val="40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7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Household Income - Galveston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'MHI_Galves_County w bar cht'!$B$2</c:f>
              <c:strCache>
                <c:ptCount val="1"/>
                <c:pt idx="0">
                  <c:v> MHI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B47-4847-B169-B42FAE204A6A}"/>
              </c:ext>
            </c:extLst>
          </c:dPt>
          <c:dLbls>
            <c:dLbl>
              <c:idx val="4"/>
              <c:layout>
                <c:manualLayout>
                  <c:x val="-4.9988290144631475E-3"/>
                  <c:y val="-8.6594202898551392E-3"/>
                </c:manualLayout>
              </c:layout>
              <c:spPr>
                <a:solidFill>
                  <a:schemeClr val="tx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47-4847-B169-B42FAE204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614194223628797E-2"/>
                  <c:y val="-5.367089530475357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1502.2x + 46042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'MHI_Galves_County w bar cht'!$A$3:$A$14</c:f>
              <c:numCache>
                <c:formatCode>General</c:formatCode>
                <c:ptCount val="12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'MHI_Galves_County w bar cht'!$B$3:$B$14</c:f>
              <c:numCache>
                <c:formatCode>_("$"* #,##0.00_);_("$"* \(#,##0.00\);_("$"* "-"??_);_(@_)</c:formatCode>
                <c:ptCount val="12"/>
                <c:pt idx="0">
                  <c:v>45735</c:v>
                </c:pt>
                <c:pt idx="1">
                  <c:v>46012</c:v>
                </c:pt>
                <c:pt idx="2">
                  <c:v>52176</c:v>
                </c:pt>
                <c:pt idx="3">
                  <c:v>52392</c:v>
                </c:pt>
                <c:pt idx="4">
                  <c:v>57950</c:v>
                </c:pt>
                <c:pt idx="5">
                  <c:v>55883</c:v>
                </c:pt>
                <c:pt idx="6">
                  <c:v>57124</c:v>
                </c:pt>
                <c:pt idx="7">
                  <c:v>58106</c:v>
                </c:pt>
                <c:pt idx="8">
                  <c:v>59588</c:v>
                </c:pt>
                <c:pt idx="9">
                  <c:v>60210</c:v>
                </c:pt>
                <c:pt idx="10">
                  <c:v>58333</c:v>
                </c:pt>
                <c:pt idx="11">
                  <c:v>66173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47-4847-B169-B42FAE204A6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86774736"/>
        <c:axId val="386775392"/>
      </c:barChart>
      <c:catAx>
        <c:axId val="38677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75392"/>
        <c:crosses val="autoZero"/>
        <c:auto val="1"/>
        <c:lblAlgn val="ctr"/>
        <c:lblOffset val="100"/>
        <c:noMultiLvlLbl val="0"/>
      </c:catAx>
      <c:valAx>
        <c:axId val="386775392"/>
        <c:scaling>
          <c:orientation val="minMax"/>
          <c:max val="65000"/>
          <c:min val="40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7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647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795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02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413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32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list of natural disasters on Wikipedia that showed depth and size of natural disaster</a:t>
            </a:r>
          </a:p>
          <a:p>
            <a:r>
              <a:rPr lang="en-US" dirty="0"/>
              <a:t>Cross Referenced those with agencies that participated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355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481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52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145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  <a:p>
            <a:pPr lvl="1"/>
            <a:endParaRPr lang="en-US" sz="1200" dirty="0"/>
          </a:p>
          <a:p>
            <a:r>
              <a:rPr lang="en-US" sz="2400" dirty="0"/>
              <a:t>The median household income in Galveston, Texas following Hurricane Ike went well above the expected trend for the following years up until 2015. </a:t>
            </a:r>
          </a:p>
          <a:p>
            <a:endParaRPr lang="en-US" sz="2400" dirty="0"/>
          </a:p>
          <a:p>
            <a:r>
              <a:rPr lang="en-US" sz="2400" dirty="0"/>
              <a:t>As for Louisa County, VA the median household income stayed relatively stagnant in the year following and increased slightly until 2015.</a:t>
            </a:r>
            <a:endParaRPr lang="en-US" sz="105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84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0C4B-0B8B-4504-9DF0-EC574E90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710A-F579-46FA-A901-82A464C8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A2C9-77E0-4182-99D3-27E0D650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A7E-5385-4F85-B35D-5FDD1D9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68D4-0D0D-4C51-8F5C-FFDC3F07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8DE9-8DDA-4985-B835-DDF70DD7D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D132D-BBEF-4FA2-A8BE-D7E91C8AC26E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13ADE-1140-4202-837D-B78809CBD85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65BC0-FA1C-42F3-AF37-77D688E5712F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0" name="Group 9" descr="Accent image brackets&#10;">
            <a:extLst>
              <a:ext uri="{FF2B5EF4-FFF2-40B4-BE49-F238E27FC236}">
                <a16:creationId xmlns:a16="http://schemas.microsoft.com/office/drawing/2014/main" id="{0941F927-E155-457F-A728-F512812B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633316E3-67A7-4332-B363-89F43D0A740E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2ADC605-CBD4-47E5-A012-63B3C361AD7E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50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2059-F565-49F3-8D25-F5270CF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20D5C-0719-469C-9179-3CB49AF0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C6CC-EECD-45A8-99CD-B9C38B36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BC70-FBDF-4276-9F15-86FBD6A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9E24-5903-4946-9A93-2A1021B6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62750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ECA4F-516A-4DA4-8828-02234248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9C21-98C0-448B-876F-95DBECCA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9D3A-C347-40AE-8BDE-ABAC99A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95A2-18C7-4445-9ECC-97A14529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AC63-EFE1-4832-89BD-9E07E43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304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273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495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6CD1-F082-4506-8D7A-084B23A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D221-C6D3-4ABB-9928-606B6FB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2921-6739-45A8-9A9E-86C71FCD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E29A-ADFD-4AF9-9861-2BDD72EE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9953-18A1-47CB-B16A-05C60FA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5519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4C4-D4BF-4AC8-A970-F4936A16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0334-4620-47FB-B6A6-DA2A795F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EB1F-6CF6-4B96-9730-DF436B0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17-4377-42B5-B38C-526672A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9C09-6B2A-4068-9D37-94091942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32F3-EA4F-419C-AD3E-7B4D75AB904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E395-0FCA-43CB-8058-555346C4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6343-ABC6-4F26-8C6A-95286725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8576-A2F4-449C-B18A-7B90084C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792D-BFF8-465B-9C4D-035DAAEC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B05B-06D8-4D1D-822E-F2333F5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6647-3D53-496A-A4CE-481ED506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3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5BA5-391E-4252-8F4B-2FB0C680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8087-0AE8-4F5D-8C72-0C114AE1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A98B6-0564-45F5-85A9-5E9A9BE9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81A55-0247-41C6-8C47-C90F3304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ACCA0-6864-4757-8F9E-74CFAEAA0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08BC2-4E36-463B-899C-6DD9DDA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34D45-1B08-4EBB-9478-D5001D2A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2CE7C-8C8F-40B5-AC64-BF25125F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D82679-4C5D-4650-A0E4-507EC33F4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D12-82CB-4E31-9E76-90C0689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92A1-F003-4AB4-96F2-F1FA31E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BA51D-9D84-4E8E-ABE1-52A966A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71802-2382-4888-A398-78E2A133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59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22577-C726-4686-9A4F-AC42D6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7983A-0E31-4197-A11B-7109C776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6BA7-1F44-4EC7-8A90-C2BE639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18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70D-2FAA-4977-B50D-FC67122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BB00-4518-4AD4-9B02-89F0E91A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9AD2-3ABA-46C6-AAE1-5423B5DF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30C0-A0B6-4946-8557-F7DCD1E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CD7B-563B-46EB-B013-8AD0C50F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76AA-387E-4F08-A742-F0A0980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AE1BE-24D1-4EFE-B3A3-A0F91416A36E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60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2638-46F1-4EAD-AA65-584451CB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B2490-BEA3-4F76-B1D2-F8FBEABE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6FAD-4B0F-4BCD-91E0-96FC4DEDB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2F4D-2049-49CD-9BA9-3359DF47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8B9D-3D03-462E-B446-9B9E757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CB5-4821-45D0-915F-4DDE6A54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60F0-8527-4351-912A-CBB64AA54302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02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5AB21-FFCB-4011-B882-1AE21B21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595E-0150-451E-9E47-4313B23E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71AE-E67C-40E4-87E3-7E760CA2E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BF3A-C617-4361-AE7A-08323A88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8BAF-A08A-4EA6-8DA4-480186C84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3F91A-16EF-4E00-81C4-9B1FFB896568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06F83-CC93-44ED-B58F-7535C86DD89B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41AF4-5BBE-4DAF-9FF7-84232D38457A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C1D4B-47A2-41B7-9E85-C7FDCF7C92D3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9E1EB-8F0C-403E-B9AD-2EB0464EDE8E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91EC89-C9D0-4BF5-A5F3-E0FF0C8CB102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85F4F269-5B45-4241-B07E-4581BFA53B63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9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659" r:id="rId14"/>
    <p:sldLayoutId id="2147483660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50" r:id="rId21"/>
    <p:sldLayoutId id="2147483652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56" r:id="rId30"/>
    <p:sldLayoutId id="2147483657" r:id="rId31"/>
    <p:sldLayoutId id="2147483653" r:id="rId32"/>
    <p:sldLayoutId id="2147483654" r:id="rId33"/>
    <p:sldLayoutId id="2147483655" r:id="rId34"/>
    <p:sldLayoutId id="2147483674" r:id="rId35"/>
    <p:sldLayoutId id="2147483675" r:id="rId36"/>
    <p:sldLayoutId id="2147483676" r:id="rId37"/>
    <p:sldLayoutId id="2147483677" r:id="rId38"/>
    <p:sldLayoutId id="2147483678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nadanoslibradeescorpio.blogspot.com/2012/07/mapa-de-terremoto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hyperlink" Target="https://transgriot.blogspot.com/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ron.com/news/hurricanes/article/Looters-think-twice-as-police-up-patrol-arrest-1591018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405" r="6405"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>
            <a:normAutofit fontScale="92500" lnSpcReduction="10000"/>
          </a:bodyPr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65125"/>
            <a:ext cx="10921800" cy="924993"/>
          </a:xfrm>
        </p:spPr>
        <p:txBody>
          <a:bodyPr/>
          <a:lstStyle/>
          <a:p>
            <a:r>
              <a:rPr lang="en-US" dirty="0"/>
              <a:t>Income Changes 2004 - 2015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5049722"/>
            <a:ext cx="3824425" cy="143827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E14BEF-31D3-4136-BA88-71069B95D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23929"/>
              </p:ext>
            </p:extLst>
          </p:nvPr>
        </p:nvGraphicFramePr>
        <p:xfrm>
          <a:off x="6651225" y="1544522"/>
          <a:ext cx="510877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8877203-0EDD-43D0-974B-F28576D38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646927"/>
              </p:ext>
            </p:extLst>
          </p:nvPr>
        </p:nvGraphicFramePr>
        <p:xfrm>
          <a:off x="691080" y="1544522"/>
          <a:ext cx="508119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4761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70AF6-AFC6-4D79-9DF6-EC6157A8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76" y="583447"/>
            <a:ext cx="3778053" cy="5255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8EE92-EEDB-4D5D-890A-81F9F21F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24" y="583447"/>
            <a:ext cx="5181600" cy="3105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B2E23-11AE-4E43-AC13-857FB87FEB9B}"/>
              </a:ext>
            </a:extLst>
          </p:cNvPr>
          <p:cNvSpPr txBox="1"/>
          <p:nvPr/>
        </p:nvSpPr>
        <p:spPr>
          <a:xfrm>
            <a:off x="5529431" y="3887967"/>
            <a:ext cx="5545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Top – Galveston Island before Hurricane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Bottom – Galveston Island after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– Louisa County , VA after 5.8 East Coast Earthquake 2011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4" y="137161"/>
            <a:ext cx="6931526" cy="1142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74052" y="610787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19B51A1E-902D-48AF-9020-955120F399B6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674" y="1173480"/>
            <a:ext cx="8839200" cy="4880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Virginia is more compliant with the FBI’s new crime reporting system than Texas</a:t>
            </a:r>
          </a:p>
          <a:p>
            <a:r>
              <a:rPr lang="en-US" sz="2000" noProof="1"/>
              <a:t>One reason crime rates dropped after Ike could be because of increased police presence and enforcement</a:t>
            </a:r>
          </a:p>
          <a:p>
            <a:r>
              <a:rPr lang="en-US" sz="2000" noProof="1"/>
              <a:t>An Earthquake occurring in Virginia is rare and a 5.8 is quite sizable. Before this quake, the largest on record for VA was 4.8 in 1875</a:t>
            </a:r>
          </a:p>
          <a:p>
            <a:r>
              <a:rPr lang="en-US" sz="2000" noProof="1"/>
              <a:t>Population In Galveston, TX has been steadily decreasing starting before, and after Hurricane Ike. </a:t>
            </a:r>
          </a:p>
          <a:p>
            <a:r>
              <a:rPr lang="en-US" sz="2000" noProof="1"/>
              <a:t>Whereas the population in Louisa County, VA have significantly increased.Crime in Louisa County, VA has gone up since the earthquake.</a:t>
            </a:r>
          </a:p>
          <a:p>
            <a:r>
              <a:rPr lang="en-US" sz="2000" dirty="0"/>
              <a:t>The median household income in Galveston, Texas following Hurricane Ike went well above the expected trend for the following years up until 2015. </a:t>
            </a:r>
          </a:p>
          <a:p>
            <a:r>
              <a:rPr lang="en-US" sz="2000" dirty="0"/>
              <a:t>As for Louisa County, VA the median household income stayed relatively stagnant in the year following and increased slightly until 2015.</a:t>
            </a:r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411" r="5601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04672" y="6199632"/>
            <a:ext cx="50063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1100" dirty="0"/>
              <a:t>The Effects of Natural Disasters on Communities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" b="197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88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9" b="7740"/>
          <a:stretch/>
        </p:blipFill>
        <p:spPr>
          <a:xfrm>
            <a:off x="4061860" y="1123527"/>
            <a:ext cx="6859958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r>
              <a:rPr lang="en-US" sz="2000" dirty="0">
                <a:hlinkClick r:id="rId3"/>
              </a:rPr>
              <a:t>https://api.census.gov/data/</a:t>
            </a:r>
            <a:endParaRPr lang="en-US" sz="2000" dirty="0"/>
          </a:p>
          <a:p>
            <a:r>
              <a:rPr lang="en-US" sz="2000" dirty="0"/>
              <a:t>Google Maps:</a:t>
            </a:r>
          </a:p>
          <a:p>
            <a:pPr lvl="1"/>
            <a:r>
              <a:rPr lang="en-US" sz="2000" dirty="0"/>
              <a:t>https://cloud.google.com/maps-platform/</a:t>
            </a:r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4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are communities affected by natural disasters?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179320"/>
            <a:ext cx="9013052" cy="3792449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Local Enforcement ‘Agencies’ (police stations)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Crime Data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Galveston, TX and Louisa County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Census Stats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Population Data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Median Household Income Data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05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70" y="365125"/>
            <a:ext cx="10929430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Agencies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021976"/>
            <a:ext cx="7637155" cy="5404024"/>
          </a:xfrm>
        </p:spPr>
        <p:txBody>
          <a:bodyPr>
            <a:normAutofit/>
          </a:bodyPr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CSV from FBI National Incident-Based Reporting System (NIBRS)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 in 2008</a:t>
            </a:r>
          </a:p>
          <a:p>
            <a:pPr lvl="2"/>
            <a:r>
              <a:rPr lang="en-US" sz="2000" dirty="0"/>
              <a:t>All – 1099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1094</a:t>
            </a:r>
          </a:p>
          <a:p>
            <a:pPr lvl="2"/>
            <a:r>
              <a:rPr lang="en-US" sz="2000" dirty="0"/>
              <a:t>Participating – 76</a:t>
            </a:r>
          </a:p>
          <a:p>
            <a:pPr lvl="1"/>
            <a:r>
              <a:rPr lang="en-US" sz="2000" dirty="0"/>
              <a:t>VA agencies in 2011</a:t>
            </a:r>
          </a:p>
          <a:p>
            <a:pPr lvl="2"/>
            <a:r>
              <a:rPr lang="en-US" sz="2000" dirty="0"/>
              <a:t>All VA– 455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452</a:t>
            </a:r>
          </a:p>
          <a:p>
            <a:pPr lvl="2"/>
            <a:r>
              <a:rPr lang="en-US" sz="2000" dirty="0"/>
              <a:t>All VA Participating – 410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Data available for </a:t>
            </a:r>
          </a:p>
          <a:p>
            <a:pPr lvl="2"/>
            <a:r>
              <a:rPr lang="en-US" sz="2000" dirty="0"/>
              <a:t>Galveston – Hurricane Ike &amp;</a:t>
            </a:r>
          </a:p>
          <a:p>
            <a:pPr lvl="2"/>
            <a:r>
              <a:rPr lang="en-US" sz="2000" dirty="0"/>
              <a:t>Louisa County – East Coast Earthquake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0EF3D-15B3-466C-81F2-093CDBC37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11" t="7547" r="35621" b="9094"/>
          <a:stretch/>
        </p:blipFill>
        <p:spPr>
          <a:xfrm>
            <a:off x="5220748" y="2227092"/>
            <a:ext cx="3738454" cy="3281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80F1C-ACE5-4F22-96E3-D43B1EB75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42" t="6233" r="30181" b="20817"/>
          <a:stretch/>
        </p:blipFill>
        <p:spPr>
          <a:xfrm>
            <a:off x="8227509" y="1133554"/>
            <a:ext cx="2684331" cy="16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4" r="18091"/>
          <a:stretch/>
        </p:blipFill>
        <p:spPr>
          <a:xfrm>
            <a:off x="21" y="10"/>
            <a:ext cx="2537996" cy="3225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825" y="365125"/>
            <a:ext cx="87887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825" y="1402081"/>
            <a:ext cx="8788707" cy="47748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API pull from FBI National Incident-Based Reporting System (NIBRS)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Galveston, TX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Hurricane Ike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County, VA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East Coast Earthquake in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Originally started with 3.64 million lines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Filtered to 46 K by selecting records reported by specific police station (Galveston and Louisa counties).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Findings: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 crime rate dropped immediately on the date of disaster and stayed below average in the two years post hurricane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 crime rate dropped on the date of disaster, however it exceeded the average crime rate for the two years following the earthquake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19B51A1E-902D-48AF-9020-955120F399B6}" type="slidenum">
              <a:rPr lang="en-US" sz="1200" b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 b="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952"/>
          </a:xfrm>
        </p:spPr>
        <p:txBody>
          <a:bodyPr>
            <a:normAutofit fontScale="90000"/>
          </a:bodyPr>
          <a:lstStyle/>
          <a:p>
            <a:r>
              <a:rPr lang="en-US" dirty="0"/>
              <a:t>Galveston Crime Rates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1E524-5F6A-4F13-ACCB-F854AE78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000" y="882598"/>
            <a:ext cx="7629525" cy="55487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351"/>
          </a:xfrm>
        </p:spPr>
        <p:txBody>
          <a:bodyPr/>
          <a:lstStyle/>
          <a:p>
            <a:r>
              <a:rPr lang="en-US" dirty="0"/>
              <a:t>Louisa Crime Rates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619784-AB9C-4C57-ABF1-F5D033AF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000" y="863999"/>
            <a:ext cx="7270475" cy="52876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68" y="365125"/>
            <a:ext cx="10812332" cy="1325563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907"/>
            <a:ext cx="11218532" cy="5232839"/>
          </a:xfrm>
        </p:spPr>
        <p:txBody>
          <a:bodyPr>
            <a:normAutofit/>
          </a:bodyPr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API.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API pulls were specific to exact needs</a:t>
            </a:r>
          </a:p>
          <a:p>
            <a:pPr lvl="1"/>
            <a:r>
              <a:rPr lang="en-US" sz="2000" dirty="0"/>
              <a:t>Removed State and County because that information was provided in different columns.</a:t>
            </a:r>
          </a:p>
          <a:p>
            <a:pPr lvl="1"/>
            <a:r>
              <a:rPr lang="en-US" sz="2000" dirty="0"/>
              <a:t>We have left the only columns we needed to graph our plots such as Population, County/City, State, and Year.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Galveston </a:t>
            </a:r>
          </a:p>
          <a:p>
            <a:pPr lvl="2"/>
            <a:r>
              <a:rPr lang="en-US" sz="1800" dirty="0"/>
              <a:t>Population 2006 approx. 52,000</a:t>
            </a:r>
          </a:p>
          <a:p>
            <a:pPr lvl="2"/>
            <a:r>
              <a:rPr lang="en-US" sz="1800" dirty="0"/>
              <a:t>Population in 2008 dropped to 48,500.</a:t>
            </a:r>
          </a:p>
          <a:p>
            <a:pPr lvl="2"/>
            <a:r>
              <a:rPr lang="en-US" sz="1800" dirty="0"/>
              <a:t>By 2011, the population was approx. 47k and then in 2012 population began to regulate</a:t>
            </a:r>
          </a:p>
          <a:p>
            <a:pPr lvl="1"/>
            <a:r>
              <a:rPr lang="en-US" sz="2000" dirty="0"/>
              <a:t>Virginia</a:t>
            </a:r>
          </a:p>
          <a:p>
            <a:pPr lvl="2"/>
            <a:r>
              <a:rPr lang="en-US" sz="1800" dirty="0"/>
              <a:t>Population was unaffected and continued to rise although there seemed to be a slight plateau in 2011</a:t>
            </a:r>
          </a:p>
          <a:p>
            <a:pPr lvl="2"/>
            <a:endParaRPr lang="en-US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F4F51-D861-4439-9334-CED5B64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365125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Changes 2004 - 2015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599783"/>
            <a:ext cx="5487650" cy="3658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0" y="1599783"/>
            <a:ext cx="5487650" cy="3658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50" y="5049722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</a:t>
            </a:r>
          </a:p>
          <a:p>
            <a:pPr lvl="1"/>
            <a:r>
              <a:rPr lang="en-US" dirty="0"/>
              <a:t>Census data website using an API key.</a:t>
            </a:r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Accessed data on the county, state, dates, median household income and median household income margins of error.</a:t>
            </a:r>
          </a:p>
          <a:p>
            <a:pPr lvl="1"/>
            <a:r>
              <a:rPr lang="en-US" dirty="0"/>
              <a:t>State and County were removed as that was already located on the chart, leaving only the incomes, dates, and location.</a:t>
            </a:r>
          </a:p>
          <a:p>
            <a:r>
              <a:rPr lang="en-US" sz="2400" dirty="0"/>
              <a:t>Findings</a:t>
            </a:r>
          </a:p>
          <a:p>
            <a:pPr lvl="1"/>
            <a:r>
              <a:rPr lang="en-US" dirty="0"/>
              <a:t>Galveston – increased post hurricane</a:t>
            </a:r>
          </a:p>
          <a:p>
            <a:pPr lvl="1"/>
            <a:r>
              <a:rPr lang="en-US" dirty="0"/>
              <a:t>Louisa stagnated and then increased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BB85-AFAC-40A7-9CDF-A0706FF9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87" y="275268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1114</Words>
  <Application>Microsoft Office PowerPoint</Application>
  <PresentationFormat>Widescreen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The Effects of Natural Disasters on Communities</vt:lpstr>
      <vt:lpstr>How are communities affected by natural disasters?</vt:lpstr>
      <vt:lpstr>Agencies</vt:lpstr>
      <vt:lpstr>Crime</vt:lpstr>
      <vt:lpstr>Galveston Crime Rates</vt:lpstr>
      <vt:lpstr>Louisa Crime Rates</vt:lpstr>
      <vt:lpstr>Population</vt:lpstr>
      <vt:lpstr>Population Changes 2004 - 2015</vt:lpstr>
      <vt:lpstr>Median Household Income</vt:lpstr>
      <vt:lpstr>Income Changes 2004 - 2015</vt:lpstr>
      <vt:lpstr>PowerPoint Presentation</vt:lpstr>
      <vt:lpstr> Conclusion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2019-03-29T19:02:34Z</dcterms:modified>
</cp:coreProperties>
</file>