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292" r:id="rId4"/>
    <p:sldId id="278" r:id="rId5"/>
    <p:sldId id="293" r:id="rId6"/>
    <p:sldId id="299" r:id="rId7"/>
    <p:sldId id="305" r:id="rId8"/>
    <p:sldId id="295" r:id="rId9"/>
    <p:sldId id="300" r:id="rId10"/>
    <p:sldId id="294" r:id="rId11"/>
    <p:sldId id="304" r:id="rId12"/>
    <p:sldId id="303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5" autoAdjust="0"/>
    <p:restoredTop sz="96727" autoAdjust="0"/>
  </p:normalViewPr>
  <p:slideViewPr>
    <p:cSldViewPr snapToGrid="0">
      <p:cViewPr varScale="1">
        <p:scale>
          <a:sx n="113" d="100"/>
          <a:sy n="113" d="100"/>
        </p:scale>
        <p:origin x="108" y="414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/>
              <a:t>Kundyz can you hear us? Mariam can you hear anything?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6474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Where Did The Data Come From?</a:t>
            </a:r>
          </a:p>
          <a:p>
            <a:pPr lvl="1"/>
            <a:r>
              <a:rPr lang="en-US" dirty="0"/>
              <a:t>The data for the median household income (Louisa County, VA and Galveston, TX) were obtained through the Census data website using an API key.</a:t>
            </a:r>
          </a:p>
          <a:p>
            <a:r>
              <a:rPr lang="en-US" dirty="0"/>
              <a:t>2. How much data to start with?</a:t>
            </a:r>
          </a:p>
          <a:p>
            <a:pPr lvl="1"/>
            <a:r>
              <a:rPr lang="en-US" dirty="0"/>
              <a:t>I was able to access data on the county, state, dates, median household income, median household income margins of error.</a:t>
            </a:r>
          </a:p>
          <a:p>
            <a:r>
              <a:rPr lang="en-US" dirty="0"/>
              <a:t>3.How much was removed, and how much is left?</a:t>
            </a:r>
          </a:p>
          <a:p>
            <a:pPr lvl="1"/>
            <a:r>
              <a:rPr lang="en-US" dirty="0"/>
              <a:t>I removed State and County data as that was already located on the chart, leaving only the incomes, dates, and location.</a:t>
            </a:r>
          </a:p>
          <a:p>
            <a:pPr lvl="1"/>
            <a:endParaRPr lang="en-US" sz="1200" dirty="0"/>
          </a:p>
          <a:p>
            <a:r>
              <a:rPr lang="en-US" sz="2400" dirty="0"/>
              <a:t>The median household income in Galveston, Texas following Hurricane Ike went well above the expected trend for the following years up until 2015. </a:t>
            </a:r>
          </a:p>
          <a:p>
            <a:endParaRPr lang="en-US" sz="2400" dirty="0"/>
          </a:p>
          <a:p>
            <a:r>
              <a:rPr lang="en-US" sz="2400" dirty="0"/>
              <a:t>As for Louisa County, VA the median household income stayed relatively stagnant in the year following and increased slightly until 2015.</a:t>
            </a:r>
            <a:endParaRPr lang="en-US" sz="105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984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1677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4139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932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597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list of natural disasters on Wikipedia that showed depth and size of natural disaster</a:t>
            </a:r>
          </a:p>
          <a:p>
            <a:r>
              <a:rPr lang="en-US" dirty="0"/>
              <a:t>Cross Referenced those with agencies that participated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355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732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02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57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852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174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Where did data come from?</a:t>
            </a:r>
          </a:p>
          <a:p>
            <a:pPr lvl="1"/>
            <a:r>
              <a:rPr lang="en-US" dirty="0"/>
              <a:t>Both data (population estimate for Galveston city and Louisa county) came from Census Data API.</a:t>
            </a:r>
          </a:p>
          <a:p>
            <a:r>
              <a:rPr lang="en-US" dirty="0"/>
              <a:t>How much start with?</a:t>
            </a:r>
          </a:p>
          <a:p>
            <a:pPr lvl="1"/>
            <a:r>
              <a:rPr lang="en-US" dirty="0"/>
              <a:t>Pulling Census data was pretty straight forward process with a few issues; thus, we had obtained exactly what we needed. The websites contained information on how to pull exact data and reference to variables. The variables we have gather are: Population estimate, Geographic name, Place based on FIPS codes, Dates, and States.</a:t>
            </a:r>
          </a:p>
          <a:p>
            <a:r>
              <a:rPr lang="en-US" dirty="0"/>
              <a:t>How much removed? Why?</a:t>
            </a:r>
          </a:p>
          <a:p>
            <a:pPr lvl="1"/>
            <a:r>
              <a:rPr lang="en-US" dirty="0"/>
              <a:t>After further processing the data, we have removed some variables such as State and County because that information was provided in different columns.</a:t>
            </a:r>
          </a:p>
          <a:p>
            <a:r>
              <a:rPr lang="en-US" dirty="0"/>
              <a:t>What is left?</a:t>
            </a:r>
          </a:p>
          <a:p>
            <a:pPr lvl="1"/>
            <a:r>
              <a:rPr lang="en-US" dirty="0"/>
              <a:t>We have left the only columns we needed to graph our plots such as Population, County/City, State, and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52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145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0C4B-0B8B-4504-9DF0-EC574E90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4710A-F579-46FA-A901-82A464C8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CA2C9-77E0-4182-99D3-27E0D650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7A7E-5385-4F85-B35D-5FDD1D94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68D4-0D0D-4C51-8F5C-FFDC3F07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8DE9-8DDA-4985-B835-DDF70DD7D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D132D-BBEF-4FA2-A8BE-D7E91C8AC26E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13ADE-1140-4202-837D-B78809CBD85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65BC0-FA1C-42F3-AF37-77D688E5712F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0" name="Group 9" descr="Accent image brackets&#10;">
            <a:extLst>
              <a:ext uri="{FF2B5EF4-FFF2-40B4-BE49-F238E27FC236}">
                <a16:creationId xmlns:a16="http://schemas.microsoft.com/office/drawing/2014/main" id="{0941F927-E155-457F-A728-F512812BC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633316E3-67A7-4332-B363-89F43D0A740E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32ADC605-CBD4-47E5-A012-63B3C361AD7E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50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2059-F565-49F3-8D25-F5270CF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20D5C-0719-469C-9179-3CB49AF0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C6CC-EECD-45A8-99CD-B9C38B36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BC70-FBDF-4276-9F15-86FBD6A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9E24-5903-4946-9A93-2A1021B6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6627508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ECA4F-516A-4DA4-8828-02234248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9C21-98C0-448B-876F-95DBECCA1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9D3A-C347-40AE-8BDE-ABAC99AC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95A2-18C7-4445-9ECC-97A14529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AC63-EFE1-4832-89BD-9E07E43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63046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273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4955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2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5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6CD1-F082-4506-8D7A-084B23A4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D221-C6D3-4ABB-9928-606B6FB8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2921-6739-45A8-9A9E-86C71FCD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E29A-ADFD-4AF9-9861-2BDD72EE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9953-18A1-47CB-B16A-05C60FA7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5519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D4C4-D4BF-4AC8-A970-F4936A16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0334-4620-47FB-B6A6-DA2A795F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EB1F-6CF6-4B96-9730-DF436B0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7917-4377-42B5-B38C-526672A9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9C09-6B2A-4068-9D37-94091942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132F3-EA4F-419C-AD3E-7B4D75AB904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676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E395-0FCA-43CB-8058-555346C4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6343-ABC6-4F26-8C6A-95286725A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B8576-A2F4-449C-B18A-7B90084CC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4792D-BFF8-465B-9C4D-035DAAEC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B05B-06D8-4D1D-822E-F2333F58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96647-3D53-496A-A4CE-481ED506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13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5BA5-391E-4252-8F4B-2FB0C680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8087-0AE8-4F5D-8C72-0C114AE1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A98B6-0564-45F5-85A9-5E9A9BE95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81A55-0247-41C6-8C47-C90F33045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ACCA0-6864-4757-8F9E-74CFAEAA0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08BC2-4E36-463B-899C-6DD9DDAD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34D45-1B08-4EBB-9478-D5001D2A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2CE7C-8C8F-40B5-AC64-BF25125F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D82679-4C5D-4650-A0E4-507EC33F4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0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FD12-82CB-4E31-9E76-90C06898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92A1-F003-4AB4-96F2-F1FA31E7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BA51D-9D84-4E8E-ABE1-52A966A1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71802-2382-4888-A398-78E2A133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159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22577-C726-4686-9A4F-AC42D64D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7983A-0E31-4197-A11B-7109C776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86BA7-1F44-4EC7-8A90-C2BE639D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18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B70D-2FAA-4977-B50D-FC671221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BB00-4518-4AD4-9B02-89F0E91A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C9AD2-3ABA-46C6-AAE1-5423B5DF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30C0-A0B6-4946-8557-F7DCD1ED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BCD7B-563B-46EB-B013-8AD0C50F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576AA-387E-4F08-A742-F0A09800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AE1BE-24D1-4EFE-B3A3-A0F91416A36E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60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2638-46F1-4EAD-AA65-584451CB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B2490-BEA3-4F76-B1D2-F8FBEABEA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6FAD-4B0F-4BCD-91E0-96FC4DEDB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62F4D-2049-49CD-9BA9-3359DF47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8B9D-3D03-462E-B446-9B9E7574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6CB5-4821-45D0-915F-4DDE6A54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660F0-8527-4351-912A-CBB64AA54302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1026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5AB21-FFCB-4011-B882-1AE21B21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595E-0150-451E-9E47-4313B23E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71AE-E67C-40E4-87E3-7E760CA2E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BF3A-C617-4361-AE7A-08323A88C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8BAF-A08A-4EA6-8DA4-480186C84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3F91A-16EF-4E00-81C4-9B1FFB896568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906F83-CC93-44ED-B58F-7535C86DD89B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41AF4-5BBE-4DAF-9FF7-84232D38457A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BC1D4B-47A2-41B7-9E85-C7FDCF7C92D3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09E1EB-8F0C-403E-B9AD-2EB0464EDE8E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91EC89-C9D0-4BF5-A5F3-E0FF0C8CB102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12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ZA" sz="12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85F4F269-5B45-4241-B07E-4581BFA53B63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9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659" r:id="rId14"/>
    <p:sldLayoutId id="2147483660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50" r:id="rId21"/>
    <p:sldLayoutId id="2147483652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56" r:id="rId30"/>
    <p:sldLayoutId id="2147483657" r:id="rId31"/>
    <p:sldLayoutId id="2147483653" r:id="rId32"/>
    <p:sldLayoutId id="2147483654" r:id="rId33"/>
    <p:sldLayoutId id="2147483655" r:id="rId34"/>
    <p:sldLayoutId id="2147483674" r:id="rId35"/>
    <p:sldLayoutId id="2147483675" r:id="rId36"/>
    <p:sldLayoutId id="2147483676" r:id="rId37"/>
    <p:sldLayoutId id="2147483677" r:id="rId38"/>
    <p:sldLayoutId id="2147483678" r:id="rId3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://nadanoslibradeescorpio.blogspot.com/2012/07/mapa-de-terremoto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hyperlink" Target="https://transgriot.blogspot.com/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n.com/news/hurricanes/article/Looters-think-twice-as-police-up-patrol-arrest-1591018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405" r="6405"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31" y="379862"/>
            <a:ext cx="10515469" cy="2756656"/>
          </a:xfrm>
          <a:noFill/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Effects of Natural Disasters on Communities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512" y="5514571"/>
            <a:ext cx="4555066" cy="836602"/>
          </a:xfrm>
        </p:spPr>
        <p:txBody>
          <a:bodyPr>
            <a:normAutofit fontScale="92500" lnSpcReduction="10000"/>
          </a:bodyPr>
          <a:lstStyle/>
          <a:p>
            <a:r>
              <a:rPr lang="en-ZA" noProof="1"/>
              <a:t>Oleg Mironov    |   Amy Reynolds</a:t>
            </a:r>
          </a:p>
          <a:p>
            <a:r>
              <a:rPr lang="en-ZA" noProof="1"/>
              <a:t>Mariam Hassan |   Kundyz Smith 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1184988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50B66-8890-4957-BF63-2DF768709954}"/>
              </a:ext>
            </a:extLst>
          </p:cNvPr>
          <p:cNvSpPr/>
          <p:nvPr/>
        </p:nvSpPr>
        <p:spPr>
          <a:xfrm flipH="1">
            <a:off x="238211" y="3356870"/>
            <a:ext cx="11715578" cy="1004093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Hurricane Ike(2008) on City of Galveston, TX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&amp;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Louisa County VA Earthquake (2011) on Louisa County, VA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Household Income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Source</a:t>
            </a:r>
          </a:p>
          <a:p>
            <a:pPr lvl="1"/>
            <a:r>
              <a:rPr lang="en-US" dirty="0"/>
              <a:t>Census data website using an API key and exported to Excel</a:t>
            </a:r>
          </a:p>
          <a:p>
            <a:r>
              <a:rPr lang="en-US" sz="2400" dirty="0"/>
              <a:t>Analysis</a:t>
            </a:r>
          </a:p>
          <a:p>
            <a:pPr lvl="1"/>
            <a:r>
              <a:rPr lang="en-US" dirty="0"/>
              <a:t>Accessed data on the county, state, dates, median household income and median household income margins of error.</a:t>
            </a:r>
          </a:p>
          <a:p>
            <a:pPr lvl="1"/>
            <a:r>
              <a:rPr lang="en-US" dirty="0"/>
              <a:t>‘State’ and ‘County’ were removed as that was already located on the chart, leaving only the incomes, dates, and location.</a:t>
            </a:r>
          </a:p>
          <a:p>
            <a:r>
              <a:rPr lang="en-US" sz="2400" dirty="0"/>
              <a:t>Findings</a:t>
            </a:r>
          </a:p>
          <a:p>
            <a:pPr lvl="1"/>
            <a:r>
              <a:rPr lang="en-US" dirty="0"/>
              <a:t>Galveston – increased post hurricane</a:t>
            </a:r>
          </a:p>
          <a:p>
            <a:pPr lvl="1"/>
            <a:r>
              <a:rPr lang="en-US" dirty="0"/>
              <a:t>Louisa stagnated and then increased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0BB85-AFAC-40A7-9CDF-A0706FF9F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87" y="275268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Income Changes 2004 - 2015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13F1C41-7B34-4773-8AD5-36F14417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8" y="2606998"/>
            <a:ext cx="5269954" cy="363727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512A9D-89DE-4721-9BD2-79480743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25447" y="2606998"/>
            <a:ext cx="5295169" cy="36372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3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74" y="137161"/>
            <a:ext cx="6931526" cy="1142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74052" y="610787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19B51A1E-902D-48AF-9020-955120F399B6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674" y="1173480"/>
            <a:ext cx="8266018" cy="48801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Virginia is more compliant with the FBI’s new crime reporting system than Texas</a:t>
            </a:r>
          </a:p>
          <a:p>
            <a:r>
              <a:rPr lang="en-US" sz="2000" noProof="1"/>
              <a:t>According to the Houston Chronicle there was an increased police presence which could have deterred crime. </a:t>
            </a:r>
          </a:p>
          <a:p>
            <a:r>
              <a:rPr lang="en-US" sz="2000" noProof="1"/>
              <a:t>Population In Galveston has been steadily decreasing starting before and after Hurricane Ike which could also have contributed to crime decline.</a:t>
            </a:r>
          </a:p>
          <a:p>
            <a:r>
              <a:rPr lang="en-US" sz="2000" dirty="0"/>
              <a:t>The median household income in Galveston following Hurricane Ike went well above the expected trend for the following years up until 2015. </a:t>
            </a:r>
          </a:p>
          <a:p>
            <a:r>
              <a:rPr lang="en-US" sz="2000" noProof="1"/>
              <a:t>The East Coast Earthquake was rare for Virginia. Before this quake, the largest on record for Virginia was 4.8 in 1875</a:t>
            </a:r>
          </a:p>
          <a:p>
            <a:r>
              <a:rPr lang="en-US" sz="2000" noProof="1"/>
              <a:t>The population and crime increased in Louisa County following the earthquake.</a:t>
            </a:r>
          </a:p>
          <a:p>
            <a:r>
              <a:rPr lang="en-US" sz="2000" dirty="0"/>
              <a:t>The median household income in Louisa County stayed relatively stagnant in the year following and increased slightly until 2015.</a:t>
            </a:r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411" r="5601"/>
          <a:stretch/>
        </p:blipFill>
        <p:spPr>
          <a:xfrm>
            <a:off x="8179213" y="11"/>
            <a:ext cx="4012789" cy="3073390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04672" y="6199632"/>
            <a:ext cx="50063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1100" dirty="0"/>
              <a:t>The Effects of Natural Disasters on Communities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" b="197"/>
          <a:stretch/>
        </p:blipFill>
        <p:spPr>
          <a:xfrm>
            <a:off x="9174538" y="4411133"/>
            <a:ext cx="3017464" cy="2446867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788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BD1A20-F02E-1B48-81EE-F8EF452B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9" b="7740"/>
          <a:stretch/>
        </p:blipFill>
        <p:spPr>
          <a:xfrm>
            <a:off x="4061860" y="1123527"/>
            <a:ext cx="6859958" cy="4604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50585-317E-4561-AC12-330089F7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FBI crime data:</a:t>
            </a:r>
          </a:p>
          <a:p>
            <a:pPr lvl="1"/>
            <a:r>
              <a:rPr lang="en-US" sz="2000" dirty="0"/>
              <a:t>https://crime-data-explorer.fr.cloud.gov/api </a:t>
            </a:r>
          </a:p>
          <a:p>
            <a:r>
              <a:rPr lang="en-US" sz="2000" dirty="0"/>
              <a:t>Census Data:</a:t>
            </a:r>
          </a:p>
          <a:p>
            <a:pPr lvl="1"/>
            <a:r>
              <a:rPr lang="en-US" sz="2000" dirty="0"/>
              <a:t>https://api.census.gov/data/</a:t>
            </a:r>
          </a:p>
          <a:p>
            <a:r>
              <a:rPr lang="en-US" sz="2000" dirty="0"/>
              <a:t>Google Maps:</a:t>
            </a:r>
          </a:p>
          <a:p>
            <a:pPr lvl="1"/>
            <a:r>
              <a:rPr lang="en-US" sz="2000" dirty="0"/>
              <a:t>https://cloud.google.com/maps-platform/</a:t>
            </a:r>
          </a:p>
          <a:p>
            <a:r>
              <a:rPr lang="en-US" sz="2000" dirty="0"/>
              <a:t>News Article about police activity post Ike</a:t>
            </a:r>
          </a:p>
          <a:p>
            <a:pPr lvl="1"/>
            <a:r>
              <a:rPr lang="en-US" sz="2000" dirty="0">
                <a:hlinkClick r:id="rId3"/>
              </a:rPr>
              <a:t>https://www.chron.com/news/hurricanes/article/Looters-think-twice-as-police-up-patrol-arrest-1591018.php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8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are communities affected by natural disasters?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179320"/>
            <a:ext cx="9013052" cy="3792449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Local Enforcement ‘Agencies’ (police stations)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Crime Data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Galveston, TX and Louisa County,</a:t>
            </a:r>
            <a:r>
              <a:rPr lang="en-US" sz="2800" dirty="0"/>
              <a:t> VA</a:t>
            </a:r>
            <a:endParaRPr lang="en-US" sz="2800" dirty="0">
              <a:solidFill>
                <a:schemeClr val="tx1"/>
              </a:solidFill>
            </a:endParaRPr>
          </a:p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Census Statistics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Population Data 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Median Household Income Data</a:t>
            </a:r>
          </a:p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Conclusion</a:t>
            </a:r>
          </a:p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Q/A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z="105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998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70" y="365125"/>
            <a:ext cx="10929430" cy="656851"/>
          </a:xfrm>
        </p:spPr>
        <p:txBody>
          <a:bodyPr>
            <a:normAutofit fontScale="90000"/>
          </a:bodyPr>
          <a:lstStyle/>
          <a:p>
            <a:r>
              <a:rPr lang="en-US" dirty="0"/>
              <a:t>Agencies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021976"/>
            <a:ext cx="7637155" cy="5404024"/>
          </a:xfrm>
        </p:spPr>
        <p:txBody>
          <a:bodyPr>
            <a:normAutofit/>
          </a:bodyPr>
          <a:lstStyle/>
          <a:p>
            <a:r>
              <a:rPr lang="en-US" sz="2000" dirty="0"/>
              <a:t>Sources</a:t>
            </a:r>
          </a:p>
          <a:p>
            <a:pPr lvl="1"/>
            <a:r>
              <a:rPr lang="en-US" sz="2000" dirty="0"/>
              <a:t>CSV from FBI National Incident-Based Reporting System (NIBRS)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TX agencies in 2008</a:t>
            </a:r>
          </a:p>
          <a:p>
            <a:pPr lvl="2"/>
            <a:r>
              <a:rPr lang="en-US" sz="2000" dirty="0"/>
              <a:t>All – 1099</a:t>
            </a:r>
          </a:p>
          <a:p>
            <a:pPr lvl="2"/>
            <a:r>
              <a:rPr lang="en-US" sz="2000" dirty="0"/>
              <a:t>After drop null </a:t>
            </a:r>
            <a:r>
              <a:rPr lang="en-US" sz="2000" dirty="0" err="1"/>
              <a:t>lat</a:t>
            </a:r>
            <a:r>
              <a:rPr lang="en-US" sz="2000" dirty="0"/>
              <a:t>/long – 1094</a:t>
            </a:r>
          </a:p>
          <a:p>
            <a:pPr lvl="2"/>
            <a:r>
              <a:rPr lang="en-US" sz="2000" dirty="0"/>
              <a:t>Participating – 76</a:t>
            </a:r>
          </a:p>
          <a:p>
            <a:pPr lvl="1"/>
            <a:r>
              <a:rPr lang="en-US" sz="2000" dirty="0"/>
              <a:t>VA agencies in 2011</a:t>
            </a:r>
          </a:p>
          <a:p>
            <a:pPr lvl="2"/>
            <a:r>
              <a:rPr lang="en-US" sz="2000" dirty="0"/>
              <a:t>All VA– 455</a:t>
            </a:r>
          </a:p>
          <a:p>
            <a:pPr lvl="2"/>
            <a:r>
              <a:rPr lang="en-US" sz="2000" dirty="0"/>
              <a:t>After drop null </a:t>
            </a:r>
            <a:r>
              <a:rPr lang="en-US" sz="2000" dirty="0" err="1"/>
              <a:t>lat</a:t>
            </a:r>
            <a:r>
              <a:rPr lang="en-US" sz="2000" dirty="0"/>
              <a:t>/long – 452</a:t>
            </a:r>
          </a:p>
          <a:p>
            <a:pPr lvl="2"/>
            <a:r>
              <a:rPr lang="en-US" sz="2000" dirty="0"/>
              <a:t>All VA Participating – 410</a:t>
            </a:r>
          </a:p>
          <a:p>
            <a:r>
              <a:rPr lang="en-US" sz="2000" dirty="0"/>
              <a:t>Findings</a:t>
            </a:r>
          </a:p>
          <a:p>
            <a:pPr lvl="1"/>
            <a:r>
              <a:rPr lang="en-US" sz="2000" dirty="0"/>
              <a:t>Data available for </a:t>
            </a:r>
          </a:p>
          <a:p>
            <a:pPr lvl="2"/>
            <a:r>
              <a:rPr lang="en-US" sz="2000" dirty="0"/>
              <a:t>Galveston – Hurricane Ike 2008 &amp;</a:t>
            </a:r>
          </a:p>
          <a:p>
            <a:pPr lvl="2"/>
            <a:r>
              <a:rPr lang="en-US" sz="2000" dirty="0"/>
              <a:t>Louisa County – East Coast Earthquake 2011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60EF3D-15B3-466C-81F2-093CDBC37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11" t="7547" r="35621" b="9094"/>
          <a:stretch/>
        </p:blipFill>
        <p:spPr>
          <a:xfrm>
            <a:off x="5220748" y="2227092"/>
            <a:ext cx="3738454" cy="3281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880F1C-ACE5-4F22-96E3-D43B1EB750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42" t="6233" r="30181" b="20817"/>
          <a:stretch/>
        </p:blipFill>
        <p:spPr>
          <a:xfrm>
            <a:off x="8227509" y="1133554"/>
            <a:ext cx="2684331" cy="16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B70AF6-AFC6-4D79-9DF6-EC6157A8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76" y="583447"/>
            <a:ext cx="3778053" cy="52552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F8EE92-EEDB-4D5D-890A-81F9F21F4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724" y="583447"/>
            <a:ext cx="5181600" cy="31051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8B2E23-11AE-4E43-AC13-857FB87FEB9B}"/>
              </a:ext>
            </a:extLst>
          </p:cNvPr>
          <p:cNvSpPr txBox="1"/>
          <p:nvPr/>
        </p:nvSpPr>
        <p:spPr>
          <a:xfrm>
            <a:off x="5529431" y="3887967"/>
            <a:ext cx="5545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Left Top – Galveston Island before Hurricane 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Left Bottom – Galveston Island after 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Right – Louisa County , VA after 5.8 East Coast Earthquake 2011</a:t>
            </a:r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85" y="365125"/>
            <a:ext cx="1068564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885" y="1402081"/>
            <a:ext cx="10685647" cy="47748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API pull from FBI National Incident-Based Reporting System (NIBRS)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Galveston, TX 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Hurricane Ike 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Louisa County, VA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East Coast Earthquake in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Originally started with 3.64 million lines 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Filtered to 46 K by selecting records reported by specific police station (Galveston and Louisa counties).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Findings: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Galveston crime rate dropped immediately on the date of disaster and stayed below average in the two years post hurricane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Louisa county crime rate dropped on the date of disaster, however it exceeded the average crime rate for the two years following the earthquake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19B51A1E-902D-48AF-9020-955120F399B6}" type="slidenum">
              <a:rPr lang="en-US" sz="1200" b="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5</a:t>
            </a:fld>
            <a:endParaRPr lang="en-US" sz="1200" b="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FE7C5-DE98-4DF0-A0BD-559A32A6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692" y="997505"/>
            <a:ext cx="2251844" cy="21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Galveston, TX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81E524-5F6A-4F13-ACCB-F854AE78B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3906" y="461083"/>
            <a:ext cx="8104726" cy="58943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Louisa County,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113" y="6355429"/>
            <a:ext cx="316231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20EC470C-C631-48AC-9503-996300B26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3906" y="461083"/>
            <a:ext cx="8104725" cy="58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1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68" y="365125"/>
            <a:ext cx="10812332" cy="1325563"/>
          </a:xfrm>
        </p:spPr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45907"/>
            <a:ext cx="11218532" cy="5232839"/>
          </a:xfrm>
        </p:spPr>
        <p:txBody>
          <a:bodyPr>
            <a:normAutofit/>
          </a:bodyPr>
          <a:lstStyle/>
          <a:p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Census Data API.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API pulls were specific to exact needs</a:t>
            </a:r>
          </a:p>
          <a:p>
            <a:pPr lvl="1"/>
            <a:r>
              <a:rPr lang="en-US" sz="2000" dirty="0"/>
              <a:t>Removed State and County because that information was provided in different columns.</a:t>
            </a:r>
          </a:p>
          <a:p>
            <a:pPr lvl="1"/>
            <a:r>
              <a:rPr lang="en-US" sz="2000" dirty="0"/>
              <a:t>We have left the only columns we needed to graph our plots such as Population, County/City, State, and Year.</a:t>
            </a:r>
          </a:p>
          <a:p>
            <a:r>
              <a:rPr lang="en-US" sz="2000" dirty="0"/>
              <a:t>Findings</a:t>
            </a:r>
          </a:p>
          <a:p>
            <a:pPr lvl="1"/>
            <a:r>
              <a:rPr lang="en-US" sz="2000" dirty="0"/>
              <a:t>Galveston </a:t>
            </a:r>
          </a:p>
          <a:p>
            <a:pPr lvl="2"/>
            <a:r>
              <a:rPr lang="en-US" sz="1800" dirty="0"/>
              <a:t>Population 2006 approx. 52,000</a:t>
            </a:r>
          </a:p>
          <a:p>
            <a:pPr lvl="2"/>
            <a:r>
              <a:rPr lang="en-US" sz="1800" dirty="0"/>
              <a:t>Population in 2008 dropped to 48,500.</a:t>
            </a:r>
          </a:p>
          <a:p>
            <a:pPr lvl="2"/>
            <a:r>
              <a:rPr lang="en-US" sz="1800" dirty="0"/>
              <a:t>By 2011, the population was approx. 47k and then in 2012 population began to regulate</a:t>
            </a:r>
          </a:p>
          <a:p>
            <a:pPr lvl="1"/>
            <a:r>
              <a:rPr lang="en-US" sz="2000" dirty="0"/>
              <a:t>Virginia</a:t>
            </a:r>
          </a:p>
          <a:p>
            <a:pPr lvl="2"/>
            <a:r>
              <a:rPr lang="en-US" sz="1800" dirty="0"/>
              <a:t>Population was unaffected and continued to rise although there seemed to be a slight plateau in 2011</a:t>
            </a:r>
          </a:p>
          <a:p>
            <a:pPr lvl="2"/>
            <a:endParaRPr lang="en-US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BF4F51-D861-4439-9334-CED5B64A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5" y="365125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9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Population Changes 2004 - 2015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13F1C41-7B34-4773-8AD5-36F14417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2606998"/>
            <a:ext cx="5455917" cy="363727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512A9D-89DE-4721-9BD2-79480743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45073" y="2606998"/>
            <a:ext cx="5455917" cy="36372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Widescreen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The Effects of Natural Disasters on Communities</vt:lpstr>
      <vt:lpstr>How are communities affected by natural disasters?</vt:lpstr>
      <vt:lpstr>Agencies</vt:lpstr>
      <vt:lpstr>PowerPoint Presentation</vt:lpstr>
      <vt:lpstr>Crime</vt:lpstr>
      <vt:lpstr>Galveston, TX</vt:lpstr>
      <vt:lpstr>Louisa County, VA</vt:lpstr>
      <vt:lpstr>Population</vt:lpstr>
      <vt:lpstr>Population Changes 2004 - 2015</vt:lpstr>
      <vt:lpstr>Median Household Income</vt:lpstr>
      <vt:lpstr>Income Changes 2004 - 2015</vt:lpstr>
      <vt:lpstr> Conclusion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2019-03-29T23:49:03Z</dcterms:created>
  <dcterms:modified xsi:type="dcterms:W3CDTF">2019-03-30T00:31:34Z</dcterms:modified>
</cp:coreProperties>
</file>