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1" r:id="rId3"/>
    <p:sldId id="292" r:id="rId4"/>
    <p:sldId id="278" r:id="rId5"/>
    <p:sldId id="293" r:id="rId6"/>
    <p:sldId id="299" r:id="rId7"/>
    <p:sldId id="295" r:id="rId8"/>
    <p:sldId id="300" r:id="rId9"/>
    <p:sldId id="294" r:id="rId10"/>
    <p:sldId id="304" r:id="rId11"/>
    <p:sldId id="303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5" autoAdjust="0"/>
    <p:restoredTop sz="89066" autoAdjust="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outlineViewPr>
    <p:cViewPr>
      <p:scale>
        <a:sx n="33" d="100"/>
        <a:sy n="33" d="100"/>
      </p:scale>
      <p:origin x="0" y="-11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81107-E2F0-4FFB-BAD2-D68BB3595516}" type="datetimeFigureOut">
              <a:rPr lang="en-ZA" smtClean="0"/>
              <a:t>2019/03/29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8732-FA64-4F57-8EE6-57AA70E1F1E0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63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647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1677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413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9327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597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list of natural disasters on Wikipedia that showed depth and size of natural disaster</a:t>
            </a:r>
          </a:p>
          <a:p>
            <a:r>
              <a:rPr lang="en-US" dirty="0"/>
              <a:t>Cross Referenced those with agencies that participated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355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732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02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57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852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Where did data come from?</a:t>
            </a:r>
          </a:p>
          <a:p>
            <a:pPr lvl="1"/>
            <a:r>
              <a:rPr lang="en-US" dirty="0"/>
              <a:t>Both data (population estimate for Galveston city and Louisa county) came from Census Data API.</a:t>
            </a:r>
          </a:p>
          <a:p>
            <a:r>
              <a:rPr lang="en-US" dirty="0"/>
              <a:t>How much start with?</a:t>
            </a:r>
          </a:p>
          <a:p>
            <a:pPr lvl="1"/>
            <a:r>
              <a:rPr lang="en-US" dirty="0"/>
              <a:t>Pulling Census data was pretty straight forward process with a few issues; thus, we had obtained exactly what we needed. The websites contained information on how to pull exact data and reference to variables. The variables we have gather are: Population estimate, Geographic name, Place based on FIPS codes, Dates, and States.</a:t>
            </a:r>
          </a:p>
          <a:p>
            <a:r>
              <a:rPr lang="en-US" dirty="0"/>
              <a:t>How much removed? Why?</a:t>
            </a:r>
          </a:p>
          <a:p>
            <a:pPr lvl="1"/>
            <a:r>
              <a:rPr lang="en-US" dirty="0"/>
              <a:t>After further processing the data, we have removed some variables such as State and County because that information was provided in different columns.</a:t>
            </a:r>
          </a:p>
          <a:p>
            <a:r>
              <a:rPr lang="en-US" dirty="0"/>
              <a:t>What is left?</a:t>
            </a:r>
          </a:p>
          <a:p>
            <a:pPr lvl="1"/>
            <a:r>
              <a:rPr lang="en-US" dirty="0"/>
              <a:t>We have left the only columns we needed to graph our plots such as Population, County/City, State, and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852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1454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Where Did The Data Come From?</a:t>
            </a:r>
          </a:p>
          <a:p>
            <a:pPr lvl="1"/>
            <a:r>
              <a:rPr lang="en-US" dirty="0"/>
              <a:t>The data for the median household income (Louisa County, VA and Galveston, TX) were obtained through the Census data website using an API key.</a:t>
            </a:r>
          </a:p>
          <a:p>
            <a:r>
              <a:rPr lang="en-US" dirty="0"/>
              <a:t>2. How much data to start with?</a:t>
            </a:r>
          </a:p>
          <a:p>
            <a:pPr lvl="1"/>
            <a:r>
              <a:rPr lang="en-US" dirty="0"/>
              <a:t>I was able to access data on the county, state, dates, median household income, median household income margins of error.</a:t>
            </a:r>
          </a:p>
          <a:p>
            <a:r>
              <a:rPr lang="en-US" dirty="0"/>
              <a:t>3.How much was removed, and how much is left?</a:t>
            </a:r>
          </a:p>
          <a:p>
            <a:pPr lvl="1"/>
            <a:r>
              <a:rPr lang="en-US" dirty="0"/>
              <a:t>I removed State and County data as that was already located on the chart, leaving only the incomes, dates, and location.</a:t>
            </a:r>
          </a:p>
          <a:p>
            <a:pPr lvl="1"/>
            <a:endParaRPr lang="en-US" sz="1200" dirty="0"/>
          </a:p>
          <a:p>
            <a:r>
              <a:rPr lang="en-US" sz="2400" dirty="0"/>
              <a:t>The median household income in Galveston, Texas following Hurricane Ike went well above the expected trend for the following years up until 2015. </a:t>
            </a:r>
          </a:p>
          <a:p>
            <a:endParaRPr lang="en-US" sz="2400" dirty="0"/>
          </a:p>
          <a:p>
            <a:r>
              <a:rPr lang="en-US" sz="2400" dirty="0"/>
              <a:t>As for Louisa County, VA the median household income stayed relatively stagnant in the year following and increased slightly until 2015.</a:t>
            </a:r>
            <a:endParaRPr lang="en-US" sz="105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8732-FA64-4F57-8EE6-57AA70E1F1E0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984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0C4B-0B8B-4504-9DF0-EC574E90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4710A-F579-46FA-A901-82A464C8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A2C9-77E0-4182-99D3-27E0D650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7A7E-5385-4F85-B35D-5FDD1D94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68D4-0D0D-4C51-8F5C-FFDC3F07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8DE9-8DDA-4985-B835-DDF70DD7D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D132D-BBEF-4FA2-A8BE-D7E91C8AC26E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13ADE-1140-4202-837D-B78809CBD85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65BC0-FA1C-42F3-AF37-77D688E5712F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0" name="Group 9" descr="Accent image brackets&#10;">
            <a:extLst>
              <a:ext uri="{FF2B5EF4-FFF2-40B4-BE49-F238E27FC236}">
                <a16:creationId xmlns:a16="http://schemas.microsoft.com/office/drawing/2014/main" id="{0941F927-E155-457F-A728-F512812BC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633316E3-67A7-4332-B363-89F43D0A740E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32ADC605-CBD4-47E5-A012-63B3C361AD7E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50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2059-F565-49F3-8D25-F5270CF2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20D5C-0719-469C-9179-3CB49AF0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C6CC-EECD-45A8-99CD-B9C38B36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BC70-FBDF-4276-9F15-86FBD6A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9E24-5903-4946-9A93-2A1021B6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627508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ECA4F-516A-4DA4-8828-022342484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9C21-98C0-448B-876F-95DBECCA1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9D3A-C347-40AE-8BDE-ABAC99AC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95A2-18C7-4445-9ECC-97A14529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AC63-EFE1-4832-89BD-9E07E43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6304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84058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2733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, Content,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Click to edit Your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3B9EDE4C-506D-4501-A8C1-766F17FB5C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52806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2A359302-DDE8-41C2-8232-50B1223BEA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13594" y="764519"/>
            <a:ext cx="1872000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975D864-7312-481A-A5DD-E3B6C5B41B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800" y="3327399"/>
            <a:ext cx="6350000" cy="256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495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0" rIns="540000" anchor="ctr"/>
          <a:lstStyle>
            <a:lvl1pPr marL="0" indent="0" algn="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606" y="557849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B74F7-DC44-48B1-8EF5-BD557540B4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606" y="764518"/>
            <a:ext cx="3932788" cy="244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4445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n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71E5E3D-6A1C-49BA-9E11-FC053AD81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1345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2A84B62-AFF6-45B7-8ACB-FE91AB69BF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52806" y="764519"/>
            <a:ext cx="3932788" cy="187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896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898370-0247-41A8-AF7A-6DD67D2AED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97E4DC3-72E4-4678-9EB9-18EF75AE1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DE1E570-14DE-42F6-9DDD-49752C3ACA3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838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44FE3AF-A04D-4D49-BDFD-FAF66D921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EAC46016-1B95-4163-8EAA-252BE4B8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C09029D-7190-452C-92D6-6B055D055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38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78798274-03F6-4FD0-93AB-82A31D0A2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438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1E3DDEC1-3507-486F-8CCF-7F1E9EB81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8322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95692FA-0FC8-4EBA-8C23-6F85A921DB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A4D6B2-D388-4538-A77C-689D93EDB6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5B90C43A-E202-44D5-87CB-BD25DE6EF54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440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24" name="Rectangle 6">
            <a:extLst>
              <a:ext uri="{FF2B5EF4-FFF2-40B4-BE49-F238E27FC236}">
                <a16:creationId xmlns:a16="http://schemas.microsoft.com/office/drawing/2014/main" id="{3E24480B-1EA1-4618-A14A-DFF8FA263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780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43B620A-4118-4E00-9D79-5BD4C87DC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395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12097E6-9559-4AEF-968E-6C2F89163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9900" y="3629494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64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42B3D5D2-87D3-49A6-9FA2-5D21A6486F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999" y="143998"/>
            <a:ext cx="4680001" cy="6480000"/>
          </a:xfrm>
          <a:solidFill>
            <a:schemeClr val="bg1">
              <a:lumMod val="95000"/>
            </a:schemeClr>
          </a:solidFill>
        </p:spPr>
        <p:txBody>
          <a:bodyPr lIns="576000" tIns="0" rIns="36000" bIns="0" anchor="ctr"/>
          <a:lstStyle>
            <a:lvl1pPr marL="0" indent="0" algn="l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1900" y="432000"/>
            <a:ext cx="66601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2388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02388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99313" y="2233079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9313" y="2721591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30008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26933" y="2233079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1499" y="1008000"/>
            <a:ext cx="6659814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A98AF6-5DA1-4AA4-9068-753B7B67CCD9}"/>
              </a:ext>
            </a:extLst>
          </p:cNvPr>
          <p:cNvGrpSpPr/>
          <p:nvPr userDrawn="1"/>
        </p:nvGrpSpPr>
        <p:grpSpPr>
          <a:xfrm>
            <a:off x="323999" y="323998"/>
            <a:ext cx="4320000" cy="6120000"/>
            <a:chOff x="180000" y="180000"/>
            <a:chExt cx="4330700" cy="6292683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610C6BE2-3871-4E51-920D-2E1F13FA22D4}"/>
                </a:ext>
              </a:extLst>
            </p:cNvPr>
            <p:cNvSpPr/>
            <p:nvPr/>
          </p:nvSpPr>
          <p:spPr>
            <a:xfrm>
              <a:off x="180000" y="6290249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Rectangle 6">
              <a:extLst>
                <a:ext uri="{FF2B5EF4-FFF2-40B4-BE49-F238E27FC236}">
                  <a16:creationId xmlns:a16="http://schemas.microsoft.com/office/drawing/2014/main" id="{409F8537-0917-49A4-B9A1-0B68ED60DF2C}"/>
                </a:ext>
              </a:extLst>
            </p:cNvPr>
            <p:cNvSpPr/>
            <p:nvPr/>
          </p:nvSpPr>
          <p:spPr>
            <a:xfrm flipV="1">
              <a:off x="180000" y="180000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88A88076-4208-4A97-A015-3DFBFCC94A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02388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0468E64-5403-40FE-84BE-184FCF30E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502388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D0CF6241-B0D3-4D20-B605-DD302BA1D6C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899313" y="3859797"/>
            <a:ext cx="1872000" cy="360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711DB09A-A42D-4902-AF3E-5D0DC168C28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99313" y="4348309"/>
            <a:ext cx="1872000" cy="36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E96186ED-3118-47CD-987B-87DECE43F025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130008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BF2BC07A-75E7-4434-B71D-F48A7ADA804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526933" y="3859797"/>
            <a:ext cx="1219835" cy="1219835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CEDEC4EC-1B7D-4C30-9BDC-ED714BC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1B31970-0B46-450B-916F-74D6DEF9B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3311998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50320AF-7644-49E1-9D16-705477139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2388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D36D919E-E710-495F-8E8C-3A987E50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7313" y="4935521"/>
            <a:ext cx="1836000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0651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BB9D81-6871-4A9D-BF45-2D079E803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465" y="812097"/>
            <a:ext cx="11528535" cy="5645385"/>
          </a:xfrm>
          <a:prstGeom prst="rect">
            <a:avLst/>
          </a:prstGeom>
        </p:spPr>
      </p:pic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D7C80831-068A-4F76-B718-3D893A2E5B2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25540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3955774"/>
            <a:ext cx="3978665" cy="197661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71035" cy="432000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450DC-177B-4710-8122-B192B58AB3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" y="2563813"/>
            <a:ext cx="3979862" cy="1212850"/>
          </a:xfrm>
        </p:spPr>
        <p:txBody>
          <a:bodyPr anchor="b"/>
          <a:lstStyle>
            <a:lvl1pPr marL="0" indent="0">
              <a:buNone/>
              <a:defRPr sz="2800">
                <a:latin typeface="+mj-lt"/>
              </a:defRPr>
            </a:lvl1pPr>
            <a:lvl2pPr marL="266700" indent="0">
              <a:buNone/>
              <a:defRPr>
                <a:latin typeface="+mj-lt"/>
              </a:defRPr>
            </a:lvl2pPr>
            <a:lvl3pPr marL="542925" indent="0">
              <a:buNone/>
              <a:defRPr>
                <a:latin typeface="+mj-lt"/>
              </a:defRPr>
            </a:lvl3pPr>
            <a:lvl4pPr marL="809625" indent="0">
              <a:buNone/>
              <a:defRPr>
                <a:latin typeface="+mj-lt"/>
              </a:defRPr>
            </a:lvl4pPr>
            <a:lvl5pPr marL="1076325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Emphasized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9701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6CD1-F082-4506-8D7A-084B23A4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D221-C6D3-4ABB-9928-606B6FB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D2921-6739-45A8-9A9E-86C71FCD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E29A-ADFD-4AF9-9861-2BDD72EE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9953-18A1-47CB-B16A-05C60FA7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65519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30238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36390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703950" y="1981486"/>
            <a:ext cx="1476000" cy="147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E3E6576-B268-4232-858E-037F3AFA5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B96B7-45A3-4381-89C2-4A31A5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843850" y="1642400"/>
            <a:ext cx="6516100" cy="2131094"/>
            <a:chOff x="2843850" y="1642400"/>
            <a:chExt cx="1836000" cy="2131094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57C639D3-D14E-4739-A805-8BD1EE3723AB}"/>
                </a:ext>
              </a:extLst>
            </p:cNvPr>
            <p:cNvSpPr/>
            <p:nvPr/>
          </p:nvSpPr>
          <p:spPr>
            <a:xfrm>
              <a:off x="2843850" y="3629494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552379E-CA58-42E4-929B-E0CDE195CFB4}"/>
                </a:ext>
              </a:extLst>
            </p:cNvPr>
            <p:cNvSpPr/>
            <p:nvPr/>
          </p:nvSpPr>
          <p:spPr>
            <a:xfrm flipV="1">
              <a:off x="2843850" y="1642400"/>
              <a:ext cx="1836000" cy="144000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88397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F0423-B6EE-42FD-9306-5E965142C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01B6-FB5C-471B-B95B-DB3DC8A0E4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CA0D6D2-4DA0-4AEE-95C1-E8BDD05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156636-95EA-4995-B9CA-635FD1DE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152000"/>
            <a:ext cx="5472000" cy="5024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3F09E-5021-4E1D-A4A8-174F779F2749}"/>
              </a:ext>
            </a:extLst>
          </p:cNvPr>
          <p:cNvSpPr>
            <a:spLocks noGrp="1"/>
          </p:cNvSpPr>
          <p:nvPr>
            <p:ph sz="half" idx="29"/>
          </p:nvPr>
        </p:nvSpPr>
        <p:spPr>
          <a:xfrm>
            <a:off x="1790100" y="2701131"/>
            <a:ext cx="3546675" cy="2828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C3D0F0-8880-4132-9B6F-33B2D743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8100" y="2701131"/>
            <a:ext cx="3546675" cy="2828138"/>
          </a:xfrm>
        </p:spPr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CBDEF46-1F51-42D2-A43C-36A28ECB340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3554451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CA11096-D31C-4BD0-AFF9-7575C5E8E5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353851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38B210-DE07-4BDD-BDB3-2A3DF619BED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59785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FAD6E0EA-E35F-4E2B-869F-7A912C4CB62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722468" y="1722438"/>
            <a:ext cx="735013" cy="735012"/>
          </a:xfrm>
        </p:spPr>
        <p:txBody>
          <a:bodyPr anchor="ctr"/>
          <a:lstStyle>
            <a:lvl1pPr marL="0" indent="0" algn="ctr">
              <a:buNone/>
              <a:defRPr sz="1100" i="1"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8516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2C502DE-CADD-4CC1-972E-20071995502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21084" y="1949641"/>
            <a:ext cx="3635083" cy="363508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8F1CA0D5-06FF-4D1F-B534-1DFFCB23EA7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F8E62C6-0CCA-4909-AE69-A32ED6AC06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488A707-03CD-495D-B761-9F9DAE92C6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99A33CFC-3C95-43CD-92E8-05A5E6D985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CF562-A700-49C4-A50C-2A49B19BC7BF}"/>
              </a:ext>
            </a:extLst>
          </p:cNvPr>
          <p:cNvSpPr txBox="1">
            <a:spLocks/>
          </p:cNvSpPr>
          <p:nvPr userDrawn="1"/>
        </p:nvSpPr>
        <p:spPr>
          <a:xfrm>
            <a:off x="4921084" y="2993698"/>
            <a:ext cx="317688" cy="1544221"/>
          </a:xfrm>
          <a:custGeom>
            <a:avLst/>
            <a:gdLst>
              <a:gd name="connsiteX0" fmla="*/ 173971 w 317688"/>
              <a:gd name="connsiteY0" fmla="*/ 0 h 1544221"/>
              <a:gd name="connsiteX1" fmla="*/ 219948 w 317688"/>
              <a:gd name="connsiteY1" fmla="*/ 125619 h 1544221"/>
              <a:gd name="connsiteX2" fmla="*/ 317688 w 317688"/>
              <a:gd name="connsiteY2" fmla="*/ 772110 h 1544221"/>
              <a:gd name="connsiteX3" fmla="*/ 219948 w 317688"/>
              <a:gd name="connsiteY3" fmla="*/ 1418601 h 1544221"/>
              <a:gd name="connsiteX4" fmla="*/ 173971 w 317688"/>
              <a:gd name="connsiteY4" fmla="*/ 1544221 h 1544221"/>
              <a:gd name="connsiteX5" fmla="*/ 142832 w 317688"/>
              <a:gd name="connsiteY5" fmla="*/ 1479580 h 1544221"/>
              <a:gd name="connsiteX6" fmla="*/ 0 w 317688"/>
              <a:gd name="connsiteY6" fmla="*/ 772110 h 1544221"/>
              <a:gd name="connsiteX7" fmla="*/ 142832 w 317688"/>
              <a:gd name="connsiteY7" fmla="*/ 64641 h 154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8" h="1544221">
                <a:moveTo>
                  <a:pt x="173971" y="0"/>
                </a:moveTo>
                <a:lnTo>
                  <a:pt x="219948" y="125619"/>
                </a:lnTo>
                <a:cubicBezTo>
                  <a:pt x="283469" y="329846"/>
                  <a:pt x="317688" y="546982"/>
                  <a:pt x="317688" y="772110"/>
                </a:cubicBezTo>
                <a:cubicBezTo>
                  <a:pt x="317688" y="997239"/>
                  <a:pt x="283469" y="1214375"/>
                  <a:pt x="219948" y="1418601"/>
                </a:cubicBezTo>
                <a:lnTo>
                  <a:pt x="173971" y="1544221"/>
                </a:lnTo>
                <a:lnTo>
                  <a:pt x="142832" y="1479580"/>
                </a:lnTo>
                <a:cubicBezTo>
                  <a:pt x="50859" y="1262132"/>
                  <a:pt x="0" y="1023060"/>
                  <a:pt x="0" y="772110"/>
                </a:cubicBezTo>
                <a:cubicBezTo>
                  <a:pt x="0" y="521160"/>
                  <a:pt x="50859" y="282088"/>
                  <a:pt x="142832" y="64641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4DA0E5-4933-41D4-8C7B-70093A9DB34D}"/>
              </a:ext>
            </a:extLst>
          </p:cNvPr>
          <p:cNvSpPr txBox="1">
            <a:spLocks/>
          </p:cNvSpPr>
          <p:nvPr userDrawn="1"/>
        </p:nvSpPr>
        <p:spPr>
          <a:xfrm>
            <a:off x="8238481" y="3054203"/>
            <a:ext cx="317687" cy="1423210"/>
          </a:xfrm>
          <a:custGeom>
            <a:avLst/>
            <a:gdLst>
              <a:gd name="connsiteX0" fmla="*/ 172863 w 317687"/>
              <a:gd name="connsiteY0" fmla="*/ 0 h 1423210"/>
              <a:gd name="connsiteX1" fmla="*/ 174856 w 317687"/>
              <a:gd name="connsiteY1" fmla="*/ 4136 h 1423210"/>
              <a:gd name="connsiteX2" fmla="*/ 317687 w 317687"/>
              <a:gd name="connsiteY2" fmla="*/ 711605 h 1423210"/>
              <a:gd name="connsiteX3" fmla="*/ 174856 w 317687"/>
              <a:gd name="connsiteY3" fmla="*/ 1419075 h 1423210"/>
              <a:gd name="connsiteX4" fmla="*/ 172864 w 317687"/>
              <a:gd name="connsiteY4" fmla="*/ 1423210 h 1423210"/>
              <a:gd name="connsiteX5" fmla="*/ 122602 w 317687"/>
              <a:gd name="connsiteY5" fmla="*/ 1318873 h 1423210"/>
              <a:gd name="connsiteX6" fmla="*/ 0 w 317687"/>
              <a:gd name="connsiteY6" fmla="*/ 711604 h 1423210"/>
              <a:gd name="connsiteX7" fmla="*/ 122602 w 317687"/>
              <a:gd name="connsiteY7" fmla="*/ 104335 h 14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687" h="1423210">
                <a:moveTo>
                  <a:pt x="172863" y="0"/>
                </a:moveTo>
                <a:lnTo>
                  <a:pt x="174856" y="4136"/>
                </a:lnTo>
                <a:cubicBezTo>
                  <a:pt x="266828" y="221583"/>
                  <a:pt x="317687" y="460655"/>
                  <a:pt x="317687" y="711605"/>
                </a:cubicBezTo>
                <a:cubicBezTo>
                  <a:pt x="317687" y="962555"/>
                  <a:pt x="266828" y="1201627"/>
                  <a:pt x="174856" y="1419075"/>
                </a:cubicBezTo>
                <a:lnTo>
                  <a:pt x="172864" y="1423210"/>
                </a:lnTo>
                <a:lnTo>
                  <a:pt x="122602" y="1318873"/>
                </a:lnTo>
                <a:cubicBezTo>
                  <a:pt x="43656" y="1132223"/>
                  <a:pt x="0" y="927012"/>
                  <a:pt x="0" y="711604"/>
                </a:cubicBezTo>
                <a:cubicBezTo>
                  <a:pt x="0" y="496197"/>
                  <a:pt x="43656" y="290985"/>
                  <a:pt x="122602" y="1043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Calibri" panose="020F0502020204030204" pitchFamily="34" charset="0"/>
              <a:buNone/>
              <a:defRPr lang="en-ZA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14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CFAEDCAA-CDC7-47ED-A380-37E6ACCA8560}"/>
              </a:ext>
            </a:extLst>
          </p:cNvPr>
          <p:cNvSpPr/>
          <p:nvPr userDrawn="1"/>
        </p:nvSpPr>
        <p:spPr>
          <a:xfrm>
            <a:off x="388279" y="3558496"/>
            <a:ext cx="11415443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F9300B0F-E539-42E5-B7E4-21E21637BA8D}"/>
              </a:ext>
            </a:extLst>
          </p:cNvPr>
          <p:cNvSpPr/>
          <p:nvPr userDrawn="1"/>
        </p:nvSpPr>
        <p:spPr>
          <a:xfrm rot="5400000">
            <a:off x="3772822" y="3576211"/>
            <a:ext cx="4652357" cy="97190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431150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03194D-3DB5-46F8-9ACE-B2B142B87BE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569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69837A-DE3B-4C2A-B811-BCC93B8681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14397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14D45E-73D5-4807-A6F8-1A996A31F7F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434225" y="2673626"/>
            <a:ext cx="2975206" cy="3269974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206252-95E9-4C8F-8EB4-26F27AC6FB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4569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56C163-60A0-49AC-9FEA-A56ACF30FA3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14397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F68729-4DB7-4514-BF22-9950FB3ECC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4225" y="1728000"/>
            <a:ext cx="2975206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67F4AE9-9C59-4A3C-9E27-EFC9EE49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568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DA09F5A-AF46-4646-A84F-35C1002A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4568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6D8447C-AA9F-491F-8EE4-A151146D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8396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26B47AC-1601-4AA8-BEB3-930A9A37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608396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EFC9E01C-1D66-47F5-B8D1-BF604162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34225" y="2344813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F5FC000-6DCF-4A02-B144-CC77E752D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8434225" y="1656000"/>
            <a:ext cx="2975207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0" name="Graphic 19" descr="Right Arrow">
            <a:extLst>
              <a:ext uri="{FF2B5EF4-FFF2-40B4-BE49-F238E27FC236}">
                <a16:creationId xmlns:a16="http://schemas.microsoft.com/office/drawing/2014/main" id="{74A090BA-639F-4C16-9838-60A32BE3A1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081865" y="3932250"/>
            <a:ext cx="220441" cy="376363"/>
          </a:xfrm>
          <a:prstGeom prst="rect">
            <a:avLst/>
          </a:prstGeom>
        </p:spPr>
      </p:pic>
      <p:pic>
        <p:nvPicPr>
          <p:cNvPr id="21" name="Graphic 20" descr="Right Arrow">
            <a:extLst>
              <a:ext uri="{FF2B5EF4-FFF2-40B4-BE49-F238E27FC236}">
                <a16:creationId xmlns:a16="http://schemas.microsoft.com/office/drawing/2014/main" id="{DF58D762-A719-4FC3-BF9E-7B858F0D9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901693" y="3932250"/>
            <a:ext cx="220441" cy="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49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731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724159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</a:extLst>
          </p:cNvPr>
          <p:cNvSpPr/>
          <p:nvPr userDrawn="1"/>
        </p:nvSpPr>
        <p:spPr>
          <a:xfrm>
            <a:off x="388279" y="4008086"/>
            <a:ext cx="11415443" cy="97190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082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85FDB45C-8129-42FD-85BB-977F66FEA7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2915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BC675B-B0CF-41E3-9A61-5C9C81858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5597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199D9B2-D8DF-4F6F-9076-9976C85EA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1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83D3F97-C129-418E-B4E5-2791968790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597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091DF-E0B7-4867-B43C-3B02311C64A1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23213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89D4389-4870-4BAE-B233-955685FCBC6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61985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7F961F7-987F-4B95-AC48-08F4331BE90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18930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86A8311-6FEF-4231-B5DD-80FA52F527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61985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A6A8345C-014C-4AD2-8529-29D0E8EECAB5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533512" y="2319681"/>
            <a:ext cx="1352367" cy="1352367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Image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4C771BB0-7999-4A45-A6BB-56C98E978E8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068000" y="2319681"/>
            <a:ext cx="1703313" cy="701538"/>
          </a:xfr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FC27C2C-A218-4626-9D04-ECC36D852E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24945" y="3800064"/>
            <a:ext cx="3246368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5F0F321-195A-45FE-9F4E-2DE6EFF480E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68000" y="3055171"/>
            <a:ext cx="1703313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31AFB6F-80F0-4E69-8E48-7431E3898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55970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115CE1DD-8B35-4422-9BB1-DB18FB6B5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61985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C174B088-E2BB-4A47-A4CE-403CAE01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67999" y="3514426"/>
            <a:ext cx="1703313" cy="144000"/>
          </a:xfrm>
          <a:custGeom>
            <a:avLst/>
            <a:gdLst>
              <a:gd name="connsiteX0" fmla="*/ 0 w 4330700"/>
              <a:gd name="connsiteY0" fmla="*/ 0 h 588834"/>
              <a:gd name="connsiteX1" fmla="*/ 4330700 w 4330700"/>
              <a:gd name="connsiteY1" fmla="*/ 0 h 588834"/>
              <a:gd name="connsiteX2" fmla="*/ 4330700 w 4330700"/>
              <a:gd name="connsiteY2" fmla="*/ 588834 h 588834"/>
              <a:gd name="connsiteX3" fmla="*/ 0 w 4330700"/>
              <a:gd name="connsiteY3" fmla="*/ 588834 h 588834"/>
              <a:gd name="connsiteX4" fmla="*/ 0 w 4330700"/>
              <a:gd name="connsiteY4" fmla="*/ 0 h 588834"/>
              <a:gd name="connsiteX0" fmla="*/ 4330700 w 4422140"/>
              <a:gd name="connsiteY0" fmla="*/ 0 h 588834"/>
              <a:gd name="connsiteX1" fmla="*/ 4330700 w 4422140"/>
              <a:gd name="connsiteY1" fmla="*/ 588834 h 588834"/>
              <a:gd name="connsiteX2" fmla="*/ 0 w 4422140"/>
              <a:gd name="connsiteY2" fmla="*/ 588834 h 588834"/>
              <a:gd name="connsiteX3" fmla="*/ 0 w 4422140"/>
              <a:gd name="connsiteY3" fmla="*/ 0 h 588834"/>
              <a:gd name="connsiteX4" fmla="*/ 4422140 w 4422140"/>
              <a:gd name="connsiteY4" fmla="*/ 91440 h 588834"/>
              <a:gd name="connsiteX0" fmla="*/ 4330700 w 4330700"/>
              <a:gd name="connsiteY0" fmla="*/ 0 h 588834"/>
              <a:gd name="connsiteX1" fmla="*/ 4330700 w 4330700"/>
              <a:gd name="connsiteY1" fmla="*/ 588834 h 588834"/>
              <a:gd name="connsiteX2" fmla="*/ 0 w 4330700"/>
              <a:gd name="connsiteY2" fmla="*/ 588834 h 588834"/>
              <a:gd name="connsiteX3" fmla="*/ 0 w 4330700"/>
              <a:gd name="connsiteY3" fmla="*/ 0 h 58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588834">
                <a:moveTo>
                  <a:pt x="4330700" y="0"/>
                </a:moveTo>
                <a:lnTo>
                  <a:pt x="4330700" y="588834"/>
                </a:lnTo>
                <a:lnTo>
                  <a:pt x="0" y="588834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86425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C2BB107-6CD7-47EE-9C59-5345A7F63B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B292F32-22A3-4DBC-93C9-F66C5F87D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AE8CF21-3DA6-45E6-9CB4-F48688C3B7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BB809B-C7A4-40BB-A5F6-0692C7B3E7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22DE8D-141C-4FC8-8690-DC69998755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BFF2A50-B1BC-445F-AAF4-5EF044B5B2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ED32C1-427F-4852-93EF-04246DAB6E0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B8DDBCF-B9FF-412C-BB0A-F20DF81F3C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554625-705D-43C2-BB3F-07E4FB3A885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695A6D51-51C5-4128-9C65-70256D07FE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4020390-663C-426B-A32A-7DD435D354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A5BFEA69-91F2-4BAB-BC3E-F4494C809953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4D9A8C49-F2A0-4F67-A4E0-B5FBBE0A8DFD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622E18C4-0DBF-4C58-A1B6-1E6A1D521733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0F58001D-98C8-4213-9315-4990EFFEFD8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940802B1-FF22-4F45-8475-AB393E6CF883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5C2D6443-41AF-4535-B6F7-4BB6BE0897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63155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671736E-3711-4DA1-AF16-23EEC87C86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4797591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15">
            <a:extLst>
              <a:ext uri="{FF2B5EF4-FFF2-40B4-BE49-F238E27FC236}">
                <a16:creationId xmlns:a16="http://schemas.microsoft.com/office/drawing/2014/main" id="{1FED522C-94B3-41E3-A83A-E03843DE7551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1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D4C4-D4BF-4AC8-A970-F4936A16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0334-4620-47FB-B6A6-DA2A795F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EB1F-6CF6-4B96-9730-DF436B0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7917-4377-42B5-B38C-526672A9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C9C09-6B2A-4068-9D37-94091942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132F3-EA4F-419C-AD3E-7B4D75AB904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67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0FADEC-BFBD-4A6E-B51C-B0DFD4C8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47312EC-14D6-4EE3-84DF-5BE8F35DD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000" y="1152000"/>
            <a:ext cx="5472000" cy="360000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2E4423B-993A-4321-BD96-12519C60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8002" y="1581663"/>
            <a:ext cx="5483998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D91F-8335-4C39-A703-5F4EE3687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8685-006A-43C3-A850-F409CF02F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F821722-FE34-4DE9-9836-565D865C15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778800"/>
          </a:xfrm>
          <a:solidFill>
            <a:schemeClr val="bg1">
              <a:lumMod val="95000"/>
            </a:schemeClr>
          </a:solidFill>
        </p:spPr>
        <p:txBody>
          <a:bodyPr tIns="1116000" rIns="0" anchor="t"/>
          <a:lstStyle>
            <a:lvl1pPr marL="0" indent="0" algn="ctr">
              <a:buNone/>
              <a:defRPr/>
            </a:lvl1pPr>
          </a:lstStyle>
          <a:p>
            <a:r>
              <a:rPr lang="en-ZA" dirty="0"/>
              <a:t>Insert or Drag and Drop your 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09C6-0E9A-451D-91FD-B891A0C803D7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9BD7F-717A-4177-BAD1-D798AE60FFD0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noFill/>
          </a:ln>
        </p:spPr>
        <p:txBody>
          <a:bodyPr lIns="432000" tIns="72000" rIns="288000" bIns="2448000" anchor="b"/>
          <a:lstStyle>
            <a:lvl1pPr algn="l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8224" y="4504149"/>
            <a:ext cx="3349381" cy="252000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F1D51-2F23-4712-A1F0-725B32B9F4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224" y="4908147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DABCD1-5D5B-40B2-8066-B5C93CEEC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631" y="5312145"/>
            <a:ext cx="3349381" cy="25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902124-F995-42DE-9ABC-A567011989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6094" y="5715370"/>
            <a:ext cx="3350644" cy="252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47434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9ABA0-4960-4BBE-9249-3B9F526B543D}"/>
              </a:ext>
            </a:extLst>
          </p:cNvPr>
          <p:cNvSpPr/>
          <p:nvPr userDrawn="1"/>
        </p:nvSpPr>
        <p:spPr>
          <a:xfrm>
            <a:off x="0" y="0"/>
            <a:ext cx="12204000" cy="6773258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4000" y="3163899"/>
            <a:ext cx="4860000" cy="1800000"/>
          </a:xfrm>
          <a:solidFill>
            <a:schemeClr val="bg1"/>
          </a:solidFill>
          <a:ln>
            <a:noFill/>
          </a:ln>
        </p:spPr>
        <p:txBody>
          <a:bodyPr lIns="180000" tIns="72000" rIns="180000" bIns="72000" anchor="ctr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Cover Title 1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0" y="5119698"/>
            <a:ext cx="4860000" cy="836602"/>
          </a:xfrm>
          <a:solidFill>
            <a:schemeClr val="bg1"/>
          </a:solidFill>
        </p:spPr>
        <p:txBody>
          <a:bodyPr lIns="180000" tIns="72000" rIns="180000" bIns="72000" anchor="ctr"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4E411-DCD8-47C4-8385-C03FBB18B180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BF3746-E60B-4321-998E-07F04440CEAC}"/>
              </a:ext>
            </a:extLst>
          </p:cNvPr>
          <p:cNvSpPr/>
          <p:nvPr userDrawn="1"/>
        </p:nvSpPr>
        <p:spPr>
          <a:xfrm>
            <a:off x="0" y="6780458"/>
            <a:ext cx="12204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8" name="Group 7" descr="Accent image brackets&#10;">
            <a:extLst>
              <a:ext uri="{FF2B5EF4-FFF2-40B4-BE49-F238E27FC236}">
                <a16:creationId xmlns:a16="http://schemas.microsoft.com/office/drawing/2014/main" id="{C76F92B7-6C7B-47FA-99F4-C2B7B3F6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4000" y="144000"/>
            <a:ext cx="4860000" cy="6498000"/>
            <a:chOff x="408650" y="404285"/>
            <a:chExt cx="4330700" cy="316463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C768717-8441-4105-AF79-95C8C7634CEF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AF2D9B2-503F-41FB-981B-EBBEF4D0D01D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29250711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E6A42-8962-4702-8E68-FB78280BAD08}"/>
              </a:ext>
            </a:extLst>
          </p:cNvPr>
          <p:cNvSpPr/>
          <p:nvPr userDrawn="1"/>
        </p:nvSpPr>
        <p:spPr>
          <a:xfrm>
            <a:off x="0" y="-1"/>
            <a:ext cx="12192000" cy="6013451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89200" y="163897"/>
            <a:ext cx="4860000" cy="5724000"/>
          </a:xfrm>
          <a:solidFill>
            <a:schemeClr val="bg1"/>
          </a:solidFill>
          <a:ln>
            <a:noFill/>
          </a:ln>
        </p:spPr>
        <p:txBody>
          <a:bodyPr lIns="432000" tIns="72000" rIns="288000" bIns="1404000" anchor="b"/>
          <a:lstStyle>
            <a:lvl1pPr algn="l">
              <a:defRPr sz="5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2806" y="4837186"/>
            <a:ext cx="3932788" cy="750814"/>
          </a:xfrm>
          <a:noFill/>
        </p:spPr>
        <p:txBody>
          <a:bodyPr lIns="0" tIns="0" rIns="0" bIns="0" anchor="t"/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4843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55B4F8-B74A-49D7-8E56-9627BCFF6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398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4DF6A-4172-4D5F-A3ED-02BB36DE79DA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A6BE3-DFA9-4797-868F-D23E7118FA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C91B9-2B28-435F-8A65-9FB91CE2F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07348F-72DF-4462-A032-32D81AA8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800" y="2636518"/>
            <a:ext cx="4848203" cy="3232469"/>
          </a:xfrm>
          <a:solidFill>
            <a:schemeClr val="bg1"/>
          </a:solidFill>
        </p:spPr>
        <p:txBody>
          <a:bodyPr lIns="457200" tIns="18288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1CBEE8-3214-4A3C-B723-D07BA080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00" y="457200"/>
            <a:ext cx="4848203" cy="2179318"/>
          </a:xfrm>
          <a:solidFill>
            <a:schemeClr val="bg1"/>
          </a:solidFill>
        </p:spPr>
        <p:txBody>
          <a:bodyPr lIns="457200" bIns="18288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42253A3-E01E-4F41-A614-A428B7D3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866012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E395-0FCA-43CB-8058-555346C4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6343-ABC6-4F26-8C6A-95286725A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B8576-A2F4-449C-B18A-7B90084CC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4792D-BFF8-465B-9C4D-035DAAEC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4B05B-06D8-4D1D-822E-F2333F58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6647-3D53-496A-A4CE-481ED506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13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5BA5-391E-4252-8F4B-2FB0C680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08087-0AE8-4F5D-8C72-0C114AE1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A98B6-0564-45F5-85A9-5E9A9BE9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81A55-0247-41C6-8C47-C90F33045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ACCA0-6864-4757-8F9E-74CFAEAA0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08BC2-4E36-463B-899C-6DD9DDAD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34D45-1B08-4EBB-9478-D5001D2A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2CE7C-8C8F-40B5-AC64-BF25125F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D82679-4C5D-4650-A0E4-507EC33F4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1944" y="2185851"/>
            <a:ext cx="0" cy="26273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70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FD12-82CB-4E31-9E76-90C06898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D92A1-F003-4AB4-96F2-F1FA31E7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BA51D-9D84-4E8E-ABE1-52A966A1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71802-2382-4888-A398-78E2A133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159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22577-C726-4686-9A4F-AC42D64D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7983A-0E31-4197-A11B-7109C776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86BA7-1F44-4EC7-8A90-C2BE639D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18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B70D-2FAA-4977-B50D-FC671221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BB00-4518-4AD4-9B02-89F0E91A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C9AD2-3ABA-46C6-AAE1-5423B5DF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30C0-A0B6-4946-8557-F7DCD1ED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BCD7B-563B-46EB-B013-8AD0C50F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76AA-387E-4F08-A742-F0A09800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AE1BE-24D1-4EFE-B3A3-A0F91416A36E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560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2638-46F1-4EAD-AA65-584451CB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B2490-BEA3-4F76-B1D2-F8FBEABEA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56FAD-4B0F-4BCD-91E0-96FC4DEDB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62F4D-2049-49CD-9BA9-3359DF47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68B9D-3D03-462E-B446-9B9E7574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6CB5-4821-45D0-915F-4DDE6A54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660F0-8527-4351-912A-CBB64AA54302}"/>
              </a:ext>
            </a:extLst>
          </p:cNvPr>
          <p:cNvSpPr/>
          <p:nvPr userDrawn="1"/>
        </p:nvSpPr>
        <p:spPr>
          <a:xfrm>
            <a:off x="0" y="0"/>
            <a:ext cx="12192000" cy="601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026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5AB21-FFCB-4011-B882-1AE21B21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595E-0150-451E-9E47-4313B23E1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71AE-E67C-40E4-87E3-7E760CA2E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0FAC-54D9-4B31-AFBA-3F1C348B0ADE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BF3A-C617-4361-AE7A-08323A88C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Add a footer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8BAF-A08A-4EA6-8DA4-480186C84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03F91A-16EF-4E00-81C4-9B1FFB896568}"/>
              </a:ext>
            </a:extLst>
          </p:cNvPr>
          <p:cNvSpPr/>
          <p:nvPr userDrawn="1"/>
        </p:nvSpPr>
        <p:spPr>
          <a:xfrm>
            <a:off x="11408062" y="6126183"/>
            <a:ext cx="54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906F83-CC93-44ED-B58F-7535C86DD89B}"/>
              </a:ext>
            </a:extLst>
          </p:cNvPr>
          <p:cNvSpPr/>
          <p:nvPr userDrawn="1"/>
        </p:nvSpPr>
        <p:spPr>
          <a:xfrm>
            <a:off x="0" y="6780458"/>
            <a:ext cx="12192000" cy="77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41AF4-5BBE-4DAF-9FF7-84232D38457A}"/>
              </a:ext>
            </a:extLst>
          </p:cNvPr>
          <p:cNvCxnSpPr>
            <a:cxnSpLocks/>
          </p:cNvCxnSpPr>
          <p:nvPr userDrawn="1"/>
        </p:nvCxnSpPr>
        <p:spPr>
          <a:xfrm>
            <a:off x="11408062" y="6780192"/>
            <a:ext cx="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8BC1D4B-47A2-41B7-9E85-C7FDCF7C92D3}"/>
              </a:ext>
            </a:extLst>
          </p:cNvPr>
          <p:cNvSpPr/>
          <p:nvPr userDrawn="1"/>
        </p:nvSpPr>
        <p:spPr>
          <a:xfrm>
            <a:off x="0" y="6780458"/>
            <a:ext cx="11232000" cy="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09E1EB-8F0C-403E-B9AD-2EB0464EDE8E}"/>
              </a:ext>
            </a:extLst>
          </p:cNvPr>
          <p:cNvGrpSpPr/>
          <p:nvPr userDrawn="1"/>
        </p:nvGrpSpPr>
        <p:grpSpPr>
          <a:xfrm>
            <a:off x="9874905" y="6130433"/>
            <a:ext cx="1329870" cy="320195"/>
            <a:chOff x="1985170" y="1950690"/>
            <a:chExt cx="2173095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91EC89-C9D0-4BF5-A5F3-E0FF0C8CB102}"/>
                </a:ext>
              </a:extLst>
            </p:cNvPr>
            <p:cNvSpPr/>
            <p:nvPr/>
          </p:nvSpPr>
          <p:spPr>
            <a:xfrm>
              <a:off x="1985170" y="1950690"/>
              <a:ext cx="2173095" cy="5232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ZA" sz="1200" b="1" dirty="0">
                  <a:solidFill>
                    <a:schemeClr val="bg1"/>
                  </a:solidFill>
                  <a:latin typeface="+mj-lt"/>
                </a:rPr>
                <a:t>Contoso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ZA" sz="1200" i="1" dirty="0">
                  <a:solidFill>
                    <a:schemeClr val="bg1"/>
                  </a:solidFill>
                  <a:latin typeface="+mj-lt"/>
                </a:rPr>
                <a:t>Ltd</a:t>
              </a:r>
              <a:r>
                <a:rPr lang="en-ZA" sz="1200" dirty="0">
                  <a:solidFill>
                    <a:schemeClr val="bg1"/>
                  </a:solidFill>
                  <a:latin typeface="+mj-lt"/>
                </a:rPr>
                <a:t>.</a:t>
              </a: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85F4F269-5B45-4241-B07E-4581BFA53B63}"/>
                </a:ext>
              </a:extLst>
            </p:cNvPr>
            <p:cNvSpPr/>
            <p:nvPr/>
          </p:nvSpPr>
          <p:spPr>
            <a:xfrm flipV="1">
              <a:off x="2087087" y="2034539"/>
              <a:ext cx="203115" cy="177761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  <a:gd name="connsiteX0" fmla="*/ 4330700 w 4330700"/>
                <a:gd name="connsiteY0" fmla="*/ 588834 h 588834"/>
                <a:gd name="connsiteX1" fmla="*/ 0 w 4330700"/>
                <a:gd name="connsiteY1" fmla="*/ 588834 h 588834"/>
                <a:gd name="connsiteX2" fmla="*/ 0 w 4330700"/>
                <a:gd name="connsiteY2" fmla="*/ 0 h 588834"/>
                <a:gd name="connsiteX0" fmla="*/ 550806 w 550806"/>
                <a:gd name="connsiteY0" fmla="*/ 588834 h 588834"/>
                <a:gd name="connsiteX1" fmla="*/ 0 w 550806"/>
                <a:gd name="connsiteY1" fmla="*/ 588834 h 588834"/>
                <a:gd name="connsiteX2" fmla="*/ 0 w 550806"/>
                <a:gd name="connsiteY2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0806" h="588834">
                  <a:moveTo>
                    <a:pt x="550806" y="588834"/>
                  </a:move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89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659" r:id="rId14"/>
    <p:sldLayoutId id="2147483660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50" r:id="rId21"/>
    <p:sldLayoutId id="2147483652" r:id="rId22"/>
    <p:sldLayoutId id="2147483667" r:id="rId23"/>
    <p:sldLayoutId id="2147483668" r:id="rId24"/>
    <p:sldLayoutId id="2147483669" r:id="rId25"/>
    <p:sldLayoutId id="2147483670" r:id="rId26"/>
    <p:sldLayoutId id="2147483671" r:id="rId27"/>
    <p:sldLayoutId id="2147483672" r:id="rId28"/>
    <p:sldLayoutId id="2147483673" r:id="rId29"/>
    <p:sldLayoutId id="2147483656" r:id="rId30"/>
    <p:sldLayoutId id="2147483657" r:id="rId31"/>
    <p:sldLayoutId id="2147483653" r:id="rId32"/>
    <p:sldLayoutId id="2147483654" r:id="rId33"/>
    <p:sldLayoutId id="2147483655" r:id="rId34"/>
    <p:sldLayoutId id="2147483674" r:id="rId35"/>
    <p:sldLayoutId id="2147483675" r:id="rId36"/>
    <p:sldLayoutId id="2147483676" r:id="rId37"/>
    <p:sldLayoutId id="2147483677" r:id="rId38"/>
    <p:sldLayoutId id="2147483678" r:id="rId3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://nadanoslibradeescorpio.blogspot.com/2012/07/mapa-de-terremoto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hyperlink" Target="https://transgriot.blogspot.com/" TargetMode="Externa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ensus.gov/data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ron.com/news/hurricanes/article/Looters-think-twice-as-police-up-patrol-arrest-1591018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6BCC204-42D7-4F58-B6DF-AB0501ACD7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6405" r="6405"/>
          <a:stretch>
            <a:fillRect/>
          </a:stretch>
        </p:blipFill>
        <p:spPr/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931" y="379862"/>
            <a:ext cx="10515469" cy="2756656"/>
          </a:xfrm>
          <a:noFill/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Effects of Natural Disasters on Communities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212BE0C8-3274-44C1-93C2-9347988BD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512" y="5514571"/>
            <a:ext cx="4555066" cy="836602"/>
          </a:xfrm>
        </p:spPr>
        <p:txBody>
          <a:bodyPr>
            <a:normAutofit fontScale="92500" lnSpcReduction="10000"/>
          </a:bodyPr>
          <a:lstStyle/>
          <a:p>
            <a:r>
              <a:rPr lang="en-ZA" noProof="1"/>
              <a:t>Oleg Mironov    |   Amy Reynolds</a:t>
            </a:r>
          </a:p>
          <a:p>
            <a:r>
              <a:rPr lang="en-ZA" noProof="1"/>
              <a:t>Mariam Hassan |   Kundyz Smith </a:t>
            </a:r>
          </a:p>
        </p:txBody>
      </p:sp>
      <p:grpSp>
        <p:nvGrpSpPr>
          <p:cNvPr id="112" name="Group 111" descr="Accent image brackets&#10;">
            <a:extLst>
              <a:ext uri="{FF2B5EF4-FFF2-40B4-BE49-F238E27FC236}">
                <a16:creationId xmlns:a16="http://schemas.microsoft.com/office/drawing/2014/main" id="{D624720B-51E1-474D-90C6-CD74ED1DA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4000" y="144000"/>
            <a:ext cx="11849880" cy="6498000"/>
            <a:chOff x="408650" y="404285"/>
            <a:chExt cx="4330700" cy="3164637"/>
          </a:xfrm>
        </p:grpSpPr>
        <p:sp>
          <p:nvSpPr>
            <p:cNvPr id="110" name="Rectangle 6">
              <a:extLst>
                <a:ext uri="{FF2B5EF4-FFF2-40B4-BE49-F238E27FC236}">
                  <a16:creationId xmlns:a16="http://schemas.microsoft.com/office/drawing/2014/main" id="{E4561AC7-2339-461B-BFF9-BEBEF60974E1}"/>
                </a:ext>
              </a:extLst>
            </p:cNvPr>
            <p:cNvSpPr/>
            <p:nvPr/>
          </p:nvSpPr>
          <p:spPr>
            <a:xfrm>
              <a:off x="408650" y="3386488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1" name="Rectangle 6">
              <a:extLst>
                <a:ext uri="{FF2B5EF4-FFF2-40B4-BE49-F238E27FC236}">
                  <a16:creationId xmlns:a16="http://schemas.microsoft.com/office/drawing/2014/main" id="{6FFCCB15-66C7-4E86-BF09-14C5B1569970}"/>
                </a:ext>
              </a:extLst>
            </p:cNvPr>
            <p:cNvSpPr/>
            <p:nvPr/>
          </p:nvSpPr>
          <p:spPr>
            <a:xfrm flipV="1">
              <a:off x="408650" y="404285"/>
              <a:ext cx="4330700" cy="182434"/>
            </a:xfrm>
            <a:custGeom>
              <a:avLst/>
              <a:gdLst>
                <a:gd name="connsiteX0" fmla="*/ 0 w 4330700"/>
                <a:gd name="connsiteY0" fmla="*/ 0 h 588834"/>
                <a:gd name="connsiteX1" fmla="*/ 4330700 w 4330700"/>
                <a:gd name="connsiteY1" fmla="*/ 0 h 588834"/>
                <a:gd name="connsiteX2" fmla="*/ 4330700 w 4330700"/>
                <a:gd name="connsiteY2" fmla="*/ 588834 h 588834"/>
                <a:gd name="connsiteX3" fmla="*/ 0 w 4330700"/>
                <a:gd name="connsiteY3" fmla="*/ 588834 h 588834"/>
                <a:gd name="connsiteX4" fmla="*/ 0 w 4330700"/>
                <a:gd name="connsiteY4" fmla="*/ 0 h 588834"/>
                <a:gd name="connsiteX0" fmla="*/ 4330700 w 4422140"/>
                <a:gd name="connsiteY0" fmla="*/ 0 h 588834"/>
                <a:gd name="connsiteX1" fmla="*/ 4330700 w 4422140"/>
                <a:gd name="connsiteY1" fmla="*/ 588834 h 588834"/>
                <a:gd name="connsiteX2" fmla="*/ 0 w 4422140"/>
                <a:gd name="connsiteY2" fmla="*/ 588834 h 588834"/>
                <a:gd name="connsiteX3" fmla="*/ 0 w 4422140"/>
                <a:gd name="connsiteY3" fmla="*/ 0 h 588834"/>
                <a:gd name="connsiteX4" fmla="*/ 4422140 w 4422140"/>
                <a:gd name="connsiteY4" fmla="*/ 91440 h 588834"/>
                <a:gd name="connsiteX0" fmla="*/ 4330700 w 4330700"/>
                <a:gd name="connsiteY0" fmla="*/ 0 h 588834"/>
                <a:gd name="connsiteX1" fmla="*/ 4330700 w 4330700"/>
                <a:gd name="connsiteY1" fmla="*/ 588834 h 588834"/>
                <a:gd name="connsiteX2" fmla="*/ 0 w 4330700"/>
                <a:gd name="connsiteY2" fmla="*/ 588834 h 588834"/>
                <a:gd name="connsiteX3" fmla="*/ 0 w 4330700"/>
                <a:gd name="connsiteY3" fmla="*/ 0 h 58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0700" h="588834">
                  <a:moveTo>
                    <a:pt x="4330700" y="0"/>
                  </a:moveTo>
                  <a:lnTo>
                    <a:pt x="4330700" y="588834"/>
                  </a:lnTo>
                  <a:lnTo>
                    <a:pt x="0" y="58883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50B66-8890-4957-BF63-2DF768709954}"/>
              </a:ext>
            </a:extLst>
          </p:cNvPr>
          <p:cNvSpPr/>
          <p:nvPr/>
        </p:nvSpPr>
        <p:spPr>
          <a:xfrm flipH="1">
            <a:off x="238211" y="3356870"/>
            <a:ext cx="11715578" cy="1004093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Hurricane Ike(2008) on City of Galveston, TX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&amp;</a:t>
            </a:r>
          </a:p>
          <a:p>
            <a:pPr algn="ctr"/>
            <a:r>
              <a:rPr lang="en-ZA" sz="2000" b="1" dirty="0">
                <a:solidFill>
                  <a:schemeClr val="bg1"/>
                </a:solidFill>
                <a:latin typeface="+mj-lt"/>
              </a:rPr>
              <a:t>Louisa County VA Earthquake (2011) on Louisa County, VA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Income Changes 2004 - 2015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3F1C41-7B34-4773-8AD5-36F14417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8" y="2606998"/>
            <a:ext cx="5269954" cy="363727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512A9D-89DE-4721-9BD2-79480743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25447" y="2606998"/>
            <a:ext cx="5295169" cy="36372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93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1472-323F-47B9-8C9E-D3B43CA30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74" y="137161"/>
            <a:ext cx="6931526" cy="11429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74052" y="610787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19B51A1E-902D-48AF-9020-955120F399B6}" type="slidenum">
              <a:rPr lang="en-US" sz="15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11</a:t>
            </a:fld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AF956-2A90-4422-A3C2-A6109BD13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6674" y="1173480"/>
            <a:ext cx="8839200" cy="48801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Virginia is more compliant with the FBI’s new crime reporting system than Texas</a:t>
            </a:r>
          </a:p>
          <a:p>
            <a:r>
              <a:rPr lang="en-US" sz="2000" noProof="1"/>
              <a:t>One reason crime rates dropped after Ike could be because of increased police presence and enforcement</a:t>
            </a:r>
          </a:p>
          <a:p>
            <a:r>
              <a:rPr lang="en-US" sz="2000" noProof="1"/>
              <a:t>An Earthquake occurring in Virginia is rare and a 5.8 is quite sizable. Before this quake, the largest on record for VA was 4.8 in 1875</a:t>
            </a:r>
          </a:p>
          <a:p>
            <a:r>
              <a:rPr lang="en-US" sz="2000" noProof="1"/>
              <a:t>Population In Galveston, TX has been steadily decreasing starting before, and after Hurricane Ike. </a:t>
            </a:r>
          </a:p>
          <a:p>
            <a:r>
              <a:rPr lang="en-US" sz="2000" noProof="1"/>
              <a:t>Whereas the population in Louisa County, VA have significantly increased.Crime in Louisa County, VA has gone up since the earthquake.</a:t>
            </a:r>
          </a:p>
          <a:p>
            <a:r>
              <a:rPr lang="en-US" sz="2000" dirty="0"/>
              <a:t>The median household income in Galveston, Texas following Hurricane Ike went well above the expected trend for the following years up until 2015. </a:t>
            </a:r>
          </a:p>
          <a:p>
            <a:r>
              <a:rPr lang="en-US" sz="2000" dirty="0"/>
              <a:t>As for Louisa County, VA the median household income stayed relatively stagnant in the year following and increased slightly until 2015.</a:t>
            </a:r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640A70E-BC90-4E9E-97DF-9D7362FEEC6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411" r="5601"/>
          <a:stretch/>
        </p:blipFill>
        <p:spPr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04672" y="6199632"/>
            <a:ext cx="50063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ZA" sz="1100" dirty="0"/>
              <a:t>The Effects of Natural Disasters on Communities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663686B-44B2-425C-9F15-899A0641AA7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1" b="197"/>
          <a:stretch/>
        </p:blipFill>
        <p:spPr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788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BD1A20-F02E-1B48-81EE-F8EF452B3D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9" b="7740"/>
          <a:stretch/>
        </p:blipFill>
        <p:spPr>
          <a:xfrm>
            <a:off x="4061860" y="1123527"/>
            <a:ext cx="6859958" cy="4604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50585-317E-4561-AC12-330089F7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FBI crime data:</a:t>
            </a:r>
          </a:p>
          <a:p>
            <a:pPr lvl="1"/>
            <a:r>
              <a:rPr lang="en-US" sz="2000" dirty="0"/>
              <a:t>https://crime-data-explorer.fr.cloud.gov/api </a:t>
            </a:r>
          </a:p>
          <a:p>
            <a:r>
              <a:rPr lang="en-US" sz="2000" dirty="0"/>
              <a:t>Census Data:</a:t>
            </a:r>
          </a:p>
          <a:p>
            <a:pPr lvl="1"/>
            <a:r>
              <a:rPr lang="en-US" sz="2000" dirty="0">
                <a:hlinkClick r:id="rId3"/>
              </a:rPr>
              <a:t>https://api.census.gov/data/</a:t>
            </a:r>
            <a:endParaRPr lang="en-US" sz="2000" dirty="0"/>
          </a:p>
          <a:p>
            <a:r>
              <a:rPr lang="en-US" sz="2000" dirty="0"/>
              <a:t>Google Maps:</a:t>
            </a:r>
          </a:p>
          <a:p>
            <a:pPr lvl="1"/>
            <a:r>
              <a:rPr lang="en-US" sz="2000" dirty="0"/>
              <a:t>https://cloud.google.com/maps-platform/</a:t>
            </a:r>
          </a:p>
          <a:p>
            <a:r>
              <a:rPr lang="en-US" sz="2000" dirty="0"/>
              <a:t>News Article about police activity post Ike</a:t>
            </a:r>
          </a:p>
          <a:p>
            <a:pPr lvl="1"/>
            <a:r>
              <a:rPr lang="en-US" sz="2000" dirty="0">
                <a:hlinkClick r:id="rId4"/>
              </a:rPr>
              <a:t>https://www.chron.com/news/hurricanes/article/Looters-think-twice-as-police-up-patrol-arrest-1591018.php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2F80A-DEFA-4FAD-BB22-4236BAE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8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are communities affected by natural disasters?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179320"/>
            <a:ext cx="9013052" cy="3792449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Local Enforcement ‘Agencies’ (police stations)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Crime Data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Galveston, TX and Louisa County</a:t>
            </a:r>
          </a:p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Census Stats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Population Data 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Median Household Income Data</a:t>
            </a:r>
          </a:p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  <a:p>
            <a:pPr lvl="1" indent="-228600"/>
            <a:r>
              <a:rPr lang="en-US" sz="2800" dirty="0">
                <a:solidFill>
                  <a:schemeClr val="tx1"/>
                </a:solidFill>
              </a:rPr>
              <a:t>Q/A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z="105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 sz="105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998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70" y="365125"/>
            <a:ext cx="10929430" cy="656851"/>
          </a:xfrm>
        </p:spPr>
        <p:txBody>
          <a:bodyPr>
            <a:normAutofit fontScale="90000"/>
          </a:bodyPr>
          <a:lstStyle/>
          <a:p>
            <a:r>
              <a:rPr lang="en-US" dirty="0"/>
              <a:t>Agencies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70" y="1021976"/>
            <a:ext cx="7637155" cy="5404024"/>
          </a:xfrm>
        </p:spPr>
        <p:txBody>
          <a:bodyPr>
            <a:normAutofit/>
          </a:bodyPr>
          <a:lstStyle/>
          <a:p>
            <a:r>
              <a:rPr lang="en-US" sz="2000" dirty="0"/>
              <a:t>Sources</a:t>
            </a:r>
          </a:p>
          <a:p>
            <a:pPr lvl="1"/>
            <a:r>
              <a:rPr lang="en-US" sz="2000" dirty="0"/>
              <a:t>CSV from FBI National Incident-Based Reporting System (NIBRS)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TX agencies in 2008</a:t>
            </a:r>
          </a:p>
          <a:p>
            <a:pPr lvl="2"/>
            <a:r>
              <a:rPr lang="en-US" sz="2000" dirty="0"/>
              <a:t>All – 1099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1094</a:t>
            </a:r>
          </a:p>
          <a:p>
            <a:pPr lvl="2"/>
            <a:r>
              <a:rPr lang="en-US" sz="2000" dirty="0"/>
              <a:t>Participating – 76</a:t>
            </a:r>
          </a:p>
          <a:p>
            <a:pPr lvl="1"/>
            <a:r>
              <a:rPr lang="en-US" sz="2000" dirty="0"/>
              <a:t>VA agencies in 2011</a:t>
            </a:r>
          </a:p>
          <a:p>
            <a:pPr lvl="2"/>
            <a:r>
              <a:rPr lang="en-US" sz="2000" dirty="0"/>
              <a:t>All VA– 455</a:t>
            </a:r>
          </a:p>
          <a:p>
            <a:pPr lvl="2"/>
            <a:r>
              <a:rPr lang="en-US" sz="2000" dirty="0"/>
              <a:t>After drop null </a:t>
            </a:r>
            <a:r>
              <a:rPr lang="en-US" sz="2000" dirty="0" err="1"/>
              <a:t>lat</a:t>
            </a:r>
            <a:r>
              <a:rPr lang="en-US" sz="2000" dirty="0"/>
              <a:t>/long – 452</a:t>
            </a:r>
          </a:p>
          <a:p>
            <a:pPr lvl="2"/>
            <a:r>
              <a:rPr lang="en-US" sz="2000" dirty="0"/>
              <a:t>All VA Participating – 410</a:t>
            </a:r>
          </a:p>
          <a:p>
            <a:r>
              <a:rPr lang="en-US" sz="2000" dirty="0"/>
              <a:t>Findings</a:t>
            </a:r>
          </a:p>
          <a:p>
            <a:pPr lvl="1"/>
            <a:r>
              <a:rPr lang="en-US" sz="2000" dirty="0"/>
              <a:t>Data available for </a:t>
            </a:r>
          </a:p>
          <a:p>
            <a:pPr lvl="2"/>
            <a:r>
              <a:rPr lang="en-US" sz="2000" dirty="0"/>
              <a:t>Galveston – Hurricane Ike &amp;</a:t>
            </a:r>
          </a:p>
          <a:p>
            <a:pPr lvl="2"/>
            <a:r>
              <a:rPr lang="en-US" sz="2000" dirty="0"/>
              <a:t>Louisa County – East Coast Earthquake 2011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60EF3D-15B3-466C-81F2-093CDBC37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11" t="7547" r="35621" b="9094"/>
          <a:stretch/>
        </p:blipFill>
        <p:spPr>
          <a:xfrm>
            <a:off x="5220748" y="2227092"/>
            <a:ext cx="3738454" cy="3281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880F1C-ACE5-4F22-96E3-D43B1EB750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42" t="6233" r="30181" b="20817"/>
          <a:stretch/>
        </p:blipFill>
        <p:spPr>
          <a:xfrm>
            <a:off x="8227509" y="1133554"/>
            <a:ext cx="2684331" cy="169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83A2-B38E-4405-A418-8BC7C1D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981C9-C6B7-494A-8742-2D006C95F9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B70AF6-AFC6-4D79-9DF6-EC6157A8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76" y="583447"/>
            <a:ext cx="3778053" cy="52552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F8EE92-EEDB-4D5D-890A-81F9F21F4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724" y="583447"/>
            <a:ext cx="5181600" cy="31051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8B2E23-11AE-4E43-AC13-857FB87FEB9B}"/>
              </a:ext>
            </a:extLst>
          </p:cNvPr>
          <p:cNvSpPr txBox="1"/>
          <p:nvPr/>
        </p:nvSpPr>
        <p:spPr>
          <a:xfrm>
            <a:off x="5529431" y="3887967"/>
            <a:ext cx="5545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Top – Galveston Island before Hurricane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Left Bottom – Galveston Island after 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Right – Louisa County , VA after 5.8 East Coast Earthquake 2011</a:t>
            </a:r>
          </a:p>
        </p:txBody>
      </p:sp>
    </p:spTree>
    <p:extLst>
      <p:ext uri="{BB962C8B-B14F-4D97-AF65-F5344CB8AC3E}">
        <p14:creationId xmlns:p14="http://schemas.microsoft.com/office/powerpoint/2010/main" val="35159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85" y="365125"/>
            <a:ext cx="1068564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85" y="1402081"/>
            <a:ext cx="10685647" cy="477488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API pull from FBI National Incident-Based Reporting System (NIBRS)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Galveston, TX 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Hurricane Ike 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Louisa County, VA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East Coast Earthquake in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Originally started with 3.64 million lines 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Filtered to 46 K by selecting records reported by specific police station (Galveston and Louisa counties).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Findings: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Galveston crime rate dropped immediately on the date of disaster and stayed below average in the two years post hurricane</a:t>
            </a:r>
          </a:p>
          <a:p>
            <a:pPr lvl="1" indent="-228600"/>
            <a:r>
              <a:rPr lang="en-US" sz="2000" dirty="0">
                <a:solidFill>
                  <a:schemeClr val="tx1"/>
                </a:solidFill>
              </a:rPr>
              <a:t>Louisa county crime rate dropped on the date of disaster, however it exceeded the average crime rate for the two years following the earthquake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19B51A1E-902D-48AF-9020-955120F399B6}" type="slidenum">
              <a:rPr lang="en-US" sz="1200" b="0">
                <a:solidFill>
                  <a:schemeClr val="tx1">
                    <a:alpha val="80000"/>
                  </a:schemeClr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5</a:t>
            </a:fld>
            <a:endParaRPr lang="en-US" sz="1200" b="0">
              <a:solidFill>
                <a:schemeClr val="tx1">
                  <a:alpha val="80000"/>
                </a:schemeClr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1FE7C5-DE98-4DF0-A0BD-559A32A6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692" y="997505"/>
            <a:ext cx="2251844" cy="210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Galveston Crime Rates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A82AC041-29F5-4A72-BE64-19EA27763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441047"/>
            <a:ext cx="5455917" cy="39691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1E524-5F6A-4F13-ACCB-F854AE78B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77969" y="2389235"/>
            <a:ext cx="5432774" cy="39511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3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68" y="365125"/>
            <a:ext cx="10812332" cy="1325563"/>
          </a:xfrm>
        </p:spPr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45907"/>
            <a:ext cx="11218532" cy="5232839"/>
          </a:xfrm>
        </p:spPr>
        <p:txBody>
          <a:bodyPr>
            <a:normAutofit/>
          </a:bodyPr>
          <a:lstStyle/>
          <a:p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Census Data API.</a:t>
            </a:r>
          </a:p>
          <a:p>
            <a:r>
              <a:rPr lang="en-US" sz="2000" dirty="0"/>
              <a:t>Analysis</a:t>
            </a:r>
          </a:p>
          <a:p>
            <a:pPr lvl="1"/>
            <a:r>
              <a:rPr lang="en-US" sz="2000" dirty="0"/>
              <a:t>API pulls were specific to exact needs</a:t>
            </a:r>
          </a:p>
          <a:p>
            <a:pPr lvl="1"/>
            <a:r>
              <a:rPr lang="en-US" sz="2000" dirty="0"/>
              <a:t>Removed State and County because that information was provided in different columns.</a:t>
            </a:r>
          </a:p>
          <a:p>
            <a:pPr lvl="1"/>
            <a:r>
              <a:rPr lang="en-US" sz="2000" dirty="0"/>
              <a:t>We have left the only columns we needed to graph our plots such as Population, County/City, State, and Year.</a:t>
            </a:r>
          </a:p>
          <a:p>
            <a:r>
              <a:rPr lang="en-US" sz="2000" dirty="0"/>
              <a:t>Findings</a:t>
            </a:r>
          </a:p>
          <a:p>
            <a:pPr lvl="1"/>
            <a:r>
              <a:rPr lang="en-US" sz="2000" dirty="0"/>
              <a:t>Galveston </a:t>
            </a:r>
          </a:p>
          <a:p>
            <a:pPr lvl="2"/>
            <a:r>
              <a:rPr lang="en-US" sz="1800" dirty="0"/>
              <a:t>Population 2006 approx. 52,000</a:t>
            </a:r>
          </a:p>
          <a:p>
            <a:pPr lvl="2"/>
            <a:r>
              <a:rPr lang="en-US" sz="1800" dirty="0"/>
              <a:t>Population in 2008 dropped to 48,500.</a:t>
            </a:r>
          </a:p>
          <a:p>
            <a:pPr lvl="2"/>
            <a:r>
              <a:rPr lang="en-US" sz="1800" dirty="0"/>
              <a:t>By 2011, the population was approx. 47k and then in 2012 population began to regulate</a:t>
            </a:r>
          </a:p>
          <a:p>
            <a:pPr lvl="1"/>
            <a:r>
              <a:rPr lang="en-US" sz="2000" dirty="0"/>
              <a:t>Virginia</a:t>
            </a:r>
          </a:p>
          <a:p>
            <a:pPr lvl="2"/>
            <a:r>
              <a:rPr lang="en-US" sz="1800" dirty="0"/>
              <a:t>Population was unaffected and continued to rise although there seemed to be a slight plateau in 2011</a:t>
            </a:r>
          </a:p>
          <a:p>
            <a:pPr lvl="2"/>
            <a:endParaRPr lang="en-US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BF4F51-D861-4439-9334-CED5B64A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25" y="365125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9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Population Changes 2004 - 2015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13F1C41-7B34-4773-8AD5-36F14417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7" y="2606998"/>
            <a:ext cx="5455917" cy="363727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F512A9D-89DE-4721-9BD2-79480743D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45073" y="2606998"/>
            <a:ext cx="5455917" cy="363727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22430"/>
            <a:ext cx="41148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343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3CA81-7A6C-47BC-8D67-926B325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Household Income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16882-5670-4C40-A366-8D84151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Source</a:t>
            </a:r>
          </a:p>
          <a:p>
            <a:pPr lvl="1"/>
            <a:r>
              <a:rPr lang="en-US" dirty="0"/>
              <a:t>Census data website using an API key.</a:t>
            </a:r>
          </a:p>
          <a:p>
            <a:r>
              <a:rPr lang="en-US" sz="2400" dirty="0"/>
              <a:t>Analysis</a:t>
            </a:r>
          </a:p>
          <a:p>
            <a:pPr lvl="1"/>
            <a:r>
              <a:rPr lang="en-US" dirty="0"/>
              <a:t>Accessed data on the county, state, dates, median household income and median household income margins of error.</a:t>
            </a:r>
          </a:p>
          <a:p>
            <a:pPr lvl="1"/>
            <a:r>
              <a:rPr lang="en-US" dirty="0"/>
              <a:t>State and County were removed as that was already located on the chart, leaving only the incomes, dates, and location.</a:t>
            </a:r>
          </a:p>
          <a:p>
            <a:r>
              <a:rPr lang="en-US" sz="2400" dirty="0"/>
              <a:t>Findings</a:t>
            </a:r>
          </a:p>
          <a:p>
            <a:pPr lvl="1"/>
            <a:r>
              <a:rPr lang="en-US" dirty="0"/>
              <a:t>Galveston – increased post hurricane</a:t>
            </a:r>
          </a:p>
          <a:p>
            <a:pPr lvl="1"/>
            <a:r>
              <a:rPr lang="en-US" dirty="0"/>
              <a:t>Louisa stagnated and then increased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6945F-BD17-45B9-989C-DD613DFA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ZA" dirty="0"/>
              <a:t>The Effects of Natural Disasters on Communities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E438A9-7A49-4873-87AA-B00C0DE2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0BB85-AFAC-40A7-9CDF-A0706FF9F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987" y="275268"/>
            <a:ext cx="36480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6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Widescreen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The Effects of Natural Disasters on Communities</vt:lpstr>
      <vt:lpstr>How are communities affected by natural disasters?</vt:lpstr>
      <vt:lpstr>Agencies</vt:lpstr>
      <vt:lpstr>PowerPoint Presentation</vt:lpstr>
      <vt:lpstr>Crime</vt:lpstr>
      <vt:lpstr>Galveston Crime Rates</vt:lpstr>
      <vt:lpstr>Population</vt:lpstr>
      <vt:lpstr>Population Changes 2004 - 2015</vt:lpstr>
      <vt:lpstr>Median Household Income</vt:lpstr>
      <vt:lpstr>Income Changes 2004 - 2015</vt:lpstr>
      <vt:lpstr> Conclusion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2019-03-29T19:08:18Z</dcterms:created>
  <dcterms:modified xsi:type="dcterms:W3CDTF">2019-03-29T19:13:10Z</dcterms:modified>
</cp:coreProperties>
</file>