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91" r:id="rId3"/>
    <p:sldId id="292" r:id="rId4"/>
    <p:sldId id="293" r:id="rId5"/>
    <p:sldId id="299" r:id="rId6"/>
    <p:sldId id="301" r:id="rId7"/>
    <p:sldId id="295" r:id="rId8"/>
    <p:sldId id="300" r:id="rId9"/>
    <p:sldId id="294" r:id="rId10"/>
    <p:sldId id="302" r:id="rId11"/>
    <p:sldId id="278" r:id="rId12"/>
    <p:sldId id="303"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3" autoAdjust="0"/>
    <p:restoredTop sz="71571" autoAdjust="0"/>
  </p:normalViewPr>
  <p:slideViewPr>
    <p:cSldViewPr snapToGrid="0">
      <p:cViewPr varScale="1">
        <p:scale>
          <a:sx n="48" d="100"/>
          <a:sy n="48" d="100"/>
        </p:scale>
        <p:origin x="1338" y="48"/>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y_r\Desktop\A.M.O.K\MHI_Louisa_County%20w%20bar%20ch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y_r\Desktop\A.M.O.K\MHI_Louisa_County%20w%20bar%20ch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Median Household Income - Louisa County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'MHI_Louisa_County w bar cht'!$B$2</c:f>
              <c:strCache>
                <c:ptCount val="1"/>
                <c:pt idx="0">
                  <c:v>MHI</c:v>
                </c:pt>
              </c:strCache>
            </c:strRef>
          </c:tx>
          <c:spPr>
            <a:solidFill>
              <a:schemeClr val="accent1"/>
            </a:solidFill>
            <a:ln>
              <a:noFill/>
            </a:ln>
            <a:effectLst/>
          </c:spPr>
          <c:invertIfNegative val="0"/>
          <c:dLbls>
            <c:dLbl>
              <c:idx val="7"/>
              <c:layout>
                <c:manualLayout>
                  <c:x val="-1.3939711516023754E-2"/>
                  <c:y val="-4.629629629629629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A51-4DAC-8FD0-95C954D708A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1"/>
            <c:trendlineLbl>
              <c:layout>
                <c:manualLayout>
                  <c:x val="1.3549874795424023E-2"/>
                  <c:y val="-0.12767825896762905"/>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cat>
            <c:numRef>
              <c:f>'MHI_Louisa_County w bar cht'!$A$3:$A$14</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'MHI_Louisa_County w bar cht'!$B$3:$B$14</c:f>
              <c:numCache>
                <c:formatCode>_("$"* #,##0.00_);_("$"* \(#,##0.00\);_("$"* "-"??_);_(@_)</c:formatCode>
                <c:ptCount val="12"/>
                <c:pt idx="0">
                  <c:v>44726</c:v>
                </c:pt>
                <c:pt idx="1">
                  <c:v>44788</c:v>
                </c:pt>
                <c:pt idx="2">
                  <c:v>48086</c:v>
                </c:pt>
                <c:pt idx="3">
                  <c:v>52514</c:v>
                </c:pt>
                <c:pt idx="4">
                  <c:v>54777</c:v>
                </c:pt>
                <c:pt idx="5">
                  <c:v>52396</c:v>
                </c:pt>
                <c:pt idx="6">
                  <c:v>50101</c:v>
                </c:pt>
                <c:pt idx="7">
                  <c:v>53267</c:v>
                </c:pt>
                <c:pt idx="8">
                  <c:v>54836</c:v>
                </c:pt>
                <c:pt idx="9">
                  <c:v>53170</c:v>
                </c:pt>
                <c:pt idx="10">
                  <c:v>60121</c:v>
                </c:pt>
                <c:pt idx="11">
                  <c:v>57015</c:v>
                </c:pt>
              </c:numCache>
            </c:numRef>
          </c:val>
          <c:extLst>
            <c:ext xmlns:c16="http://schemas.microsoft.com/office/drawing/2014/chart" uri="{C3380CC4-5D6E-409C-BE32-E72D297353CC}">
              <c16:uniqueId val="{00000002-BA51-4DAC-8FD0-95C954D708A0}"/>
            </c:ext>
          </c:extLst>
        </c:ser>
        <c:dLbls>
          <c:showLegendKey val="0"/>
          <c:showVal val="0"/>
          <c:showCatName val="0"/>
          <c:showSerName val="0"/>
          <c:showPercent val="0"/>
          <c:showBubbleSize val="0"/>
        </c:dLbls>
        <c:gapWidth val="150"/>
        <c:axId val="386774736"/>
        <c:axId val="386775392"/>
      </c:barChart>
      <c:catAx>
        <c:axId val="386774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5392"/>
        <c:crosses val="autoZero"/>
        <c:auto val="1"/>
        <c:lblAlgn val="ctr"/>
        <c:lblOffset val="100"/>
        <c:noMultiLvlLbl val="0"/>
      </c:catAx>
      <c:valAx>
        <c:axId val="386775392"/>
        <c:scaling>
          <c:orientation val="minMax"/>
          <c:min val="4000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Median Household Income - Galveston County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'MHI_Galves_County w bar cht'!$B$2</c:f>
              <c:strCache>
                <c:ptCount val="1"/>
                <c:pt idx="0">
                  <c:v> MHI </c:v>
                </c:pt>
              </c:strCache>
            </c:strRef>
          </c:tx>
          <c:spPr>
            <a:solidFill>
              <a:schemeClr val="accent1"/>
            </a:solidFill>
            <a:ln>
              <a:noFill/>
            </a:ln>
            <a:effectLst/>
          </c:spPr>
          <c:invertIfNegative val="0"/>
          <c:dLbls>
            <c:dLbl>
              <c:idx val="4"/>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B47-4847-B169-B42FAE204A6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1"/>
            <c:dispEq val="1"/>
            <c:trendlineLbl>
              <c:layout>
                <c:manualLayout>
                  <c:x val="-5.7614194223628797E-2"/>
                  <c:y val="-5.367089530475357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cat>
            <c:numRef>
              <c:f>'MHI_Galves_County w bar cht'!$A$3:$A$14</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'MHI_Galves_County w bar cht'!$B$3:$B$14</c:f>
              <c:numCache>
                <c:formatCode>_("$"* #,##0.00_);_("$"* \(#,##0.00\);_("$"* "-"??_);_(@_)</c:formatCode>
                <c:ptCount val="12"/>
                <c:pt idx="0">
                  <c:v>45735</c:v>
                </c:pt>
                <c:pt idx="1">
                  <c:v>46012</c:v>
                </c:pt>
                <c:pt idx="2">
                  <c:v>52176</c:v>
                </c:pt>
                <c:pt idx="3">
                  <c:v>52392</c:v>
                </c:pt>
                <c:pt idx="4">
                  <c:v>57950</c:v>
                </c:pt>
                <c:pt idx="5">
                  <c:v>55883</c:v>
                </c:pt>
                <c:pt idx="6">
                  <c:v>57124</c:v>
                </c:pt>
                <c:pt idx="7">
                  <c:v>58106</c:v>
                </c:pt>
                <c:pt idx="8">
                  <c:v>59588</c:v>
                </c:pt>
                <c:pt idx="9">
                  <c:v>60210</c:v>
                </c:pt>
                <c:pt idx="10">
                  <c:v>58333</c:v>
                </c:pt>
                <c:pt idx="11">
                  <c:v>66173</c:v>
                </c:pt>
              </c:numCache>
            </c:numRef>
          </c:val>
          <c:extLst>
            <c:ext xmlns:c16="http://schemas.microsoft.com/office/drawing/2014/chart" uri="{C3380CC4-5D6E-409C-BE32-E72D297353CC}">
              <c16:uniqueId val="{00000002-EB47-4847-B169-B42FAE204A6A}"/>
            </c:ext>
          </c:extLst>
        </c:ser>
        <c:dLbls>
          <c:showLegendKey val="0"/>
          <c:showVal val="0"/>
          <c:showCatName val="0"/>
          <c:showSerName val="0"/>
          <c:showPercent val="0"/>
          <c:showBubbleSize val="0"/>
        </c:dLbls>
        <c:gapWidth val="150"/>
        <c:axId val="386774736"/>
        <c:axId val="386775392"/>
      </c:barChart>
      <c:catAx>
        <c:axId val="386774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5392"/>
        <c:crosses val="autoZero"/>
        <c:auto val="1"/>
        <c:lblAlgn val="ctr"/>
        <c:lblOffset val="100"/>
        <c:noMultiLvlLbl val="0"/>
      </c:catAx>
      <c:valAx>
        <c:axId val="386775392"/>
        <c:scaling>
          <c:orientation val="minMax"/>
          <c:min val="4000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2019/03/29</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ZA" smtClean="0"/>
              <a:t>2019/03/29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ZA" smtClean="0"/>
              <a:t>‹#›</a:t>
            </a:fld>
            <a:endParaRPr lang="en-ZA"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 list of natural disasters on Wikipedia that showed depth and size of natural disaster</a:t>
            </a:r>
          </a:p>
          <a:p>
            <a:r>
              <a:rPr lang="en-US" dirty="0"/>
              <a:t>Cross Referenced those with agencies that participated</a:t>
            </a:r>
          </a:p>
        </p:txBody>
      </p:sp>
      <p:sp>
        <p:nvSpPr>
          <p:cNvPr id="4" name="Slide Number Placeholder 3"/>
          <p:cNvSpPr>
            <a:spLocks noGrp="1"/>
          </p:cNvSpPr>
          <p:nvPr>
            <p:ph type="sldNum" sz="quarter" idx="5"/>
          </p:nvPr>
        </p:nvSpPr>
        <p:spPr/>
        <p:txBody>
          <a:bodyPr/>
          <a:lstStyle/>
          <a:p>
            <a:fld id="{02818732-FA64-4F57-8EE6-57AA70E1F1E0}" type="slidenum">
              <a:rPr lang="en-ZA" smtClean="0"/>
              <a:t>2</a:t>
            </a:fld>
            <a:endParaRPr lang="en-ZA" dirty="0"/>
          </a:p>
        </p:txBody>
      </p:sp>
    </p:spTree>
    <p:extLst>
      <p:ext uri="{BB962C8B-B14F-4D97-AF65-F5344CB8AC3E}">
        <p14:creationId xmlns:p14="http://schemas.microsoft.com/office/powerpoint/2010/main" val="211355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14</a:t>
            </a:fld>
            <a:endParaRPr lang="en-ZA" dirty="0"/>
          </a:p>
        </p:txBody>
      </p:sp>
    </p:spTree>
    <p:extLst>
      <p:ext uri="{BB962C8B-B14F-4D97-AF65-F5344CB8AC3E}">
        <p14:creationId xmlns:p14="http://schemas.microsoft.com/office/powerpoint/2010/main" val="152597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3</a:t>
            </a:fld>
            <a:endParaRPr lang="en-ZA" dirty="0"/>
          </a:p>
        </p:txBody>
      </p:sp>
    </p:spTree>
    <p:extLst>
      <p:ext uri="{BB962C8B-B14F-4D97-AF65-F5344CB8AC3E}">
        <p14:creationId xmlns:p14="http://schemas.microsoft.com/office/powerpoint/2010/main" val="92732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4</a:t>
            </a:fld>
            <a:endParaRPr lang="en-ZA" dirty="0"/>
          </a:p>
        </p:txBody>
      </p:sp>
    </p:spTree>
    <p:extLst>
      <p:ext uri="{BB962C8B-B14F-4D97-AF65-F5344CB8AC3E}">
        <p14:creationId xmlns:p14="http://schemas.microsoft.com/office/powerpoint/2010/main" val="115857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5</a:t>
            </a:fld>
            <a:endParaRPr lang="en-ZA" dirty="0"/>
          </a:p>
        </p:txBody>
      </p:sp>
    </p:spTree>
    <p:extLst>
      <p:ext uri="{BB962C8B-B14F-4D97-AF65-F5344CB8AC3E}">
        <p14:creationId xmlns:p14="http://schemas.microsoft.com/office/powerpoint/2010/main" val="194852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6</a:t>
            </a:fld>
            <a:endParaRPr lang="en-ZA" dirty="0"/>
          </a:p>
        </p:txBody>
      </p:sp>
    </p:spTree>
    <p:extLst>
      <p:ext uri="{BB962C8B-B14F-4D97-AF65-F5344CB8AC3E}">
        <p14:creationId xmlns:p14="http://schemas.microsoft.com/office/powerpoint/2010/main" val="183481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Where did data come from?</a:t>
            </a:r>
          </a:p>
          <a:p>
            <a:pPr lvl="1"/>
            <a:r>
              <a:rPr lang="en-US" dirty="0"/>
              <a:t>Both data (population estimate for Galveston city and Louisa county) came from Census Data API.</a:t>
            </a:r>
          </a:p>
          <a:p>
            <a:r>
              <a:rPr lang="en-US" dirty="0"/>
              <a:t>How much start with?</a:t>
            </a:r>
          </a:p>
          <a:p>
            <a:pPr lvl="1"/>
            <a:r>
              <a:rPr lang="en-US" dirty="0"/>
              <a:t>Pulling Census data was pretty straight forward process with a few issues; thus, we had obtained exactly what we needed. The websites contained information on how to pull exact data and reference to variables. The variables we have gather are: Population estimate, Geographic name, Place based on FIPS codes, Dates, and States.</a:t>
            </a:r>
          </a:p>
          <a:p>
            <a:r>
              <a:rPr lang="en-US" dirty="0"/>
              <a:t>How much removed? Why?</a:t>
            </a:r>
          </a:p>
          <a:p>
            <a:pPr lvl="1"/>
            <a:r>
              <a:rPr lang="en-US" dirty="0"/>
              <a:t>After further processing the data, we have removed some variables such as State and County because that information was provided in different columns.</a:t>
            </a:r>
          </a:p>
          <a:p>
            <a:r>
              <a:rPr lang="en-US" dirty="0"/>
              <a:t>What is left?</a:t>
            </a:r>
          </a:p>
          <a:p>
            <a:pPr lvl="1"/>
            <a:r>
              <a:rPr lang="en-US" dirty="0"/>
              <a:t>We have left the only columns we needed to graph our plots such as Population, County/City, State, and Year.</a:t>
            </a:r>
          </a:p>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7</a:t>
            </a:fld>
            <a:endParaRPr lang="en-ZA" dirty="0"/>
          </a:p>
        </p:txBody>
      </p:sp>
    </p:spTree>
    <p:extLst>
      <p:ext uri="{BB962C8B-B14F-4D97-AF65-F5344CB8AC3E}">
        <p14:creationId xmlns:p14="http://schemas.microsoft.com/office/powerpoint/2010/main" val="10852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8</a:t>
            </a:fld>
            <a:endParaRPr lang="en-ZA" dirty="0"/>
          </a:p>
        </p:txBody>
      </p:sp>
    </p:spTree>
    <p:extLst>
      <p:ext uri="{BB962C8B-B14F-4D97-AF65-F5344CB8AC3E}">
        <p14:creationId xmlns:p14="http://schemas.microsoft.com/office/powerpoint/2010/main" val="357145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Did The Data Come From?</a:t>
            </a:r>
          </a:p>
          <a:p>
            <a:pPr lvl="1"/>
            <a:r>
              <a:rPr lang="en-US" dirty="0"/>
              <a:t>The data for the median household income (Louisa County, VA and Galveston, TX) were obtained through the Census data website using an API key.</a:t>
            </a:r>
          </a:p>
          <a:p>
            <a:r>
              <a:rPr lang="en-US" dirty="0"/>
              <a:t>2. How much data to start with?</a:t>
            </a:r>
          </a:p>
          <a:p>
            <a:pPr lvl="1"/>
            <a:r>
              <a:rPr lang="en-US" dirty="0"/>
              <a:t>I was able to access data on the county, state, dates, median household income, median household income margins of error.</a:t>
            </a:r>
          </a:p>
          <a:p>
            <a:r>
              <a:rPr lang="en-US" dirty="0"/>
              <a:t>3.How much was removed, and how much is left?</a:t>
            </a:r>
          </a:p>
          <a:p>
            <a:pPr lvl="1"/>
            <a:r>
              <a:rPr lang="en-US" dirty="0"/>
              <a:t>I removed State and County data as that was already located on the chart, leaving only the incomes, dates, and location.</a:t>
            </a:r>
          </a:p>
          <a:p>
            <a:pPr lvl="1"/>
            <a:endParaRPr lang="en-US" sz="1200" dirty="0"/>
          </a:p>
          <a:p>
            <a:pPr lvl="1"/>
            <a:r>
              <a:rPr lang="en-US" sz="1200" dirty="0"/>
              <a:t>The median household income in Galveston, Texas following Hurricane Ike went well above the expected trend for the following years up until 2015. As For Louisa County, VA the median household income stayed relatively stagnant in the year following and increased slightly until 2015.as for*</a:t>
            </a:r>
            <a:endParaRPr lang="en-US" sz="800" dirty="0"/>
          </a:p>
          <a:p>
            <a:pPr lvl="1"/>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9</a:t>
            </a:fld>
            <a:endParaRPr lang="en-ZA" dirty="0"/>
          </a:p>
        </p:txBody>
      </p:sp>
    </p:spTree>
    <p:extLst>
      <p:ext uri="{BB962C8B-B14F-4D97-AF65-F5344CB8AC3E}">
        <p14:creationId xmlns:p14="http://schemas.microsoft.com/office/powerpoint/2010/main" val="124984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818732-FA64-4F57-8EE6-57AA70E1F1E0}" type="slidenum">
              <a:rPr lang="en-ZA" smtClean="0"/>
              <a:t>10</a:t>
            </a:fld>
            <a:endParaRPr lang="en-ZA" dirty="0"/>
          </a:p>
        </p:txBody>
      </p:sp>
    </p:spTree>
    <p:extLst>
      <p:ext uri="{BB962C8B-B14F-4D97-AF65-F5344CB8AC3E}">
        <p14:creationId xmlns:p14="http://schemas.microsoft.com/office/powerpoint/2010/main" val="304795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ZA"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7" name="Content Placeholder 3">
            <a:extLst>
              <a:ext uri="{FF2B5EF4-FFF2-40B4-BE49-F238E27FC236}">
                <a16:creationId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Content Placeholder 3">
            <a:extLst>
              <a:ext uri="{FF2B5EF4-FFF2-40B4-BE49-F238E27FC236}">
                <a16:creationId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Text Placeholder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1" name="Text Placeholder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dirty="0"/>
              <a:t>2</a:t>
            </a:r>
            <a:endParaRPr lang="en-ZA" dirty="0"/>
          </a:p>
        </p:txBody>
      </p:sp>
      <p:sp>
        <p:nvSpPr>
          <p:cNvPr id="4" name="Picture Placeholder 3">
            <a:extLst>
              <a:ext uri="{FF2B5EF4-FFF2-40B4-BE49-F238E27FC236}">
                <a16:creationId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a:t>Click icon to add picture</a:t>
            </a:r>
            <a:endParaRPr lang="en-ZA" dirty="0"/>
          </a:p>
        </p:txBody>
      </p:sp>
      <p:sp>
        <p:nvSpPr>
          <p:cNvPr id="12" name="Picture Placeholder 3">
            <a:extLst>
              <a:ext uri="{FF2B5EF4-FFF2-40B4-BE49-F238E27FC236}">
                <a16:creationId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a:t>Click icon to add picture</a:t>
            </a:r>
            <a:endParaRPr lang="en-ZA"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5" name="Text Placeholder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3</a:t>
            </a:r>
            <a:endParaRPr lang="en-ZA" dirty="0"/>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dirty="0"/>
              <a:t>Section Description</a:t>
            </a:r>
            <a:endParaRPr lang="en-ZA" dirty="0"/>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5" name="TextBox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6" name="TextBox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Arrow: Left-Right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Content Placeholder 2">
            <a:extLst>
              <a:ext uri="{FF2B5EF4-FFF2-40B4-BE49-F238E27FC236}">
                <a16:creationId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Content Placeholder 2">
            <a:extLst>
              <a:ext uri="{FF2B5EF4-FFF2-40B4-BE49-F238E27FC236}">
                <a16:creationId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Content Placeholder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1 Title</a:t>
            </a:r>
            <a:endParaRPr lang="en-ZA" dirty="0"/>
          </a:p>
        </p:txBody>
      </p:sp>
      <p:sp>
        <p:nvSpPr>
          <p:cNvPr id="12" name="Content Placeholder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2 Title</a:t>
            </a:r>
            <a:endParaRPr lang="en-ZA" dirty="0"/>
          </a:p>
        </p:txBody>
      </p:sp>
      <p:sp>
        <p:nvSpPr>
          <p:cNvPr id="13" name="Content Placeholder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3 Title</a:t>
            </a:r>
            <a:endParaRPr lang="en-ZA" dirty="0"/>
          </a:p>
        </p:txBody>
      </p:sp>
      <p:sp>
        <p:nvSpPr>
          <p:cNvPr id="14" name="Rectangle 6">
            <a:extLst>
              <a:ext uri="{FF2B5EF4-FFF2-40B4-BE49-F238E27FC236}">
                <a16:creationId xmlns:a16="http://schemas.microsoft.com/office/drawing/2014/main" id="{567F4AE9-9C59-4A3C-9E27-EFC9EE499EB4}"/>
              </a:ext>
              <a:ext uri="{C183D7F6-B498-43B3-948B-1728B52AA6E4}">
                <adec:decorative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6">
            <a:extLst>
              <a:ext uri="{FF2B5EF4-FFF2-40B4-BE49-F238E27FC236}">
                <a16:creationId xmlns:a16="http://schemas.microsoft.com/office/drawing/2014/main" id="{3DA09F5A-AF46-4646-A84F-35C1002AF73E}"/>
              </a:ext>
              <a:ext uri="{C183D7F6-B498-43B3-948B-1728B52AA6E4}">
                <adec:decorative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6">
            <a:extLst>
              <a:ext uri="{FF2B5EF4-FFF2-40B4-BE49-F238E27FC236}">
                <a16:creationId xmlns:a16="http://schemas.microsoft.com/office/drawing/2014/main" id="{36D8447C-AA9F-491F-8EE4-A151146D11A9}"/>
              </a:ext>
              <a:ext uri="{C183D7F6-B498-43B3-948B-1728B52AA6E4}">
                <adec:decorative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6">
            <a:extLst>
              <a:ext uri="{FF2B5EF4-FFF2-40B4-BE49-F238E27FC236}">
                <a16:creationId xmlns:a16="http://schemas.microsoft.com/office/drawing/2014/main" id="{826B47AC-1601-4AA8-BEB3-930A9A37FC54}"/>
              </a:ext>
              <a:ext uri="{C183D7F6-B498-43B3-948B-1728B52AA6E4}">
                <adec:decorative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6">
            <a:extLst>
              <a:ext uri="{FF2B5EF4-FFF2-40B4-BE49-F238E27FC236}">
                <a16:creationId xmlns:a16="http://schemas.microsoft.com/office/drawing/2014/main" id="{EFC9E01C-1D66-47F5-B8D1-BF6041620EE5}"/>
              </a:ext>
              <a:ext uri="{C183D7F6-B498-43B3-948B-1728B52AA6E4}">
                <adec:decorative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Rectangle 6">
            <a:extLst>
              <a:ext uri="{FF2B5EF4-FFF2-40B4-BE49-F238E27FC236}">
                <a16:creationId xmlns:a16="http://schemas.microsoft.com/office/drawing/2014/main" id="{9F5FC000-6DCF-4A02-B144-CC77E752DBA0}"/>
              </a:ext>
              <a:ext uri="{C183D7F6-B498-43B3-948B-1728B52AA6E4}">
                <adec:decorative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Graphic 19" descr="Right Arrow">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dirty="0"/>
              <a:t>Month, Year</a:t>
            </a:r>
            <a:endParaRPr lang="en-ZA" dirty="0"/>
          </a:p>
        </p:txBody>
      </p:sp>
      <p:sp>
        <p:nvSpPr>
          <p:cNvPr id="37" name="Arrow: Right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Picture Placeholder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0" name="Text Placeholder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1" name="Text Placeholder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2" name="Picture Placeholder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3" name="Text Placeholder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4" name="Text Placeholder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5" name="Text Placeholder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6" name="Picture Placeholder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7" name="Text Placeholder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8" name="Text Placeholder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9" name="Text Placeholder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20" name="Rectangle 6">
            <a:extLst>
              <a:ext uri="{FF2B5EF4-FFF2-40B4-BE49-F238E27FC236}">
                <a16:creationId xmlns:a16="http://schemas.microsoft.com/office/drawing/2014/main" id="{A31AFB6F-80F0-4E69-8E48-7431E389859C}"/>
              </a:ext>
              <a:ext uri="{C183D7F6-B498-43B3-948B-1728B52AA6E4}">
                <adec:decorative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6">
            <a:extLst>
              <a:ext uri="{FF2B5EF4-FFF2-40B4-BE49-F238E27FC236}">
                <a16:creationId xmlns:a16="http://schemas.microsoft.com/office/drawing/2014/main" id="{115CE1DD-8B35-4422-9BB1-DB18FB6B5955}"/>
              </a:ext>
              <a:ext uri="{C183D7F6-B498-43B3-948B-1728B52AA6E4}">
                <adec:decorative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Rectangle 6">
            <a:extLst>
              <a:ext uri="{FF2B5EF4-FFF2-40B4-BE49-F238E27FC236}">
                <a16:creationId xmlns:a16="http://schemas.microsoft.com/office/drawing/2014/main" id="{C174B088-E2BB-4A47-A4CE-403CAE0149F8}"/>
              </a:ext>
              <a:ext uri="{C183D7F6-B498-43B3-948B-1728B52AA6E4}">
                <adec:decorative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endParaRPr lang="en-ZA" dirty="0"/>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endParaRPr lang="en-ZA" dirty="0"/>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ZA"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Cover Title 2</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Picture Placeholder 5">
            <a:extLst>
              <a:ext uri="{FF2B5EF4-FFF2-40B4-BE49-F238E27FC236}">
                <a16:creationId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cxnSp>
        <p:nvCxnSpPr>
          <p:cNvPr id="9" name="Straight Connector 8">
            <a:extLst>
              <a:ext uri="{FF2B5EF4-FFF2-40B4-BE49-F238E27FC236}">
                <a16:creationId xmlns:a16="http://schemas.microsoft.com/office/drawing/2014/main" id="{0A0FADEC-BFBD-4A6E-B51C-B0DFD4C804F5}"/>
              </a:ext>
              <a:ext uri="{C183D7F6-B498-43B3-948B-1728B52AA6E4}">
                <adec:decorative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a:t>Click to edit Master text styles</a:t>
            </a:r>
          </a:p>
        </p:txBody>
      </p:sp>
      <p:sp>
        <p:nvSpPr>
          <p:cNvPr id="14" name="Content Placeholder 5">
            <a:extLst>
              <a:ext uri="{FF2B5EF4-FFF2-40B4-BE49-F238E27FC236}">
                <a16:creationId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1" name="Text Placeholder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dirty="0"/>
              <a:t>Email</a:t>
            </a:r>
            <a:endParaRPr lang="en-ZA" dirty="0"/>
          </a:p>
        </p:txBody>
      </p:sp>
      <p:sp>
        <p:nvSpPr>
          <p:cNvPr id="16" name="Text Placeholder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dirty="0"/>
              <a:t>Website</a:t>
            </a:r>
            <a:endParaRPr lang="en-ZA" dirty="0"/>
          </a:p>
        </p:txBody>
      </p:sp>
    </p:spTree>
    <p:extLst>
      <p:ext uri="{BB962C8B-B14F-4D97-AF65-F5344CB8AC3E}">
        <p14:creationId xmlns:p14="http://schemas.microsoft.com/office/powerpoint/2010/main" val="3104743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8" name="Group 7" descr="Accent image brackets&#10;">
            <a:extLst>
              <a:ext uri="{FF2B5EF4-FFF2-40B4-BE49-F238E27FC236}">
                <a16:creationId xmlns:a16="http://schemas.microsoft.com/office/drawing/2014/main" id="{C76F92B7-6C7B-47FA-99F4-C2B7B3F6DEC5}"/>
              </a:ext>
              <a:ext uri="{C183D7F6-B498-43B3-948B-1728B52AA6E4}">
                <adec:decorative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6">
              <a:extLst>
                <a:ext uri="{FF2B5EF4-FFF2-40B4-BE49-F238E27FC236}">
                  <a16:creationId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a:t>Click to edit Master title style</a:t>
            </a:r>
          </a:p>
        </p:txBody>
      </p:sp>
      <p:sp>
        <p:nvSpPr>
          <p:cNvPr id="15" name="Content Placeholder 2">
            <a:extLst>
              <a:ext uri="{FF2B5EF4-FFF2-40B4-BE49-F238E27FC236}">
                <a16:creationId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398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a:t>Click to edit Master title style</a:t>
            </a:r>
          </a:p>
        </p:txBody>
      </p:sp>
      <p:sp>
        <p:nvSpPr>
          <p:cNvPr id="8" name="Picture Placeholder 2">
            <a:extLst>
              <a:ext uri="{FF2B5EF4-FFF2-40B4-BE49-F238E27FC236}">
                <a16:creationId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8" name="Picture Placeholder 5">
            <a:extLst>
              <a:ext uri="{FF2B5EF4-FFF2-40B4-BE49-F238E27FC236}">
                <a16:creationId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ZA" dirty="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5</a:t>
            </a:r>
            <a:endParaRPr lang="en-ZA" dirty="0"/>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Picture Placeholder 15">
            <a:extLst>
              <a:ext uri="{FF2B5EF4-FFF2-40B4-BE49-F238E27FC236}">
                <a16:creationId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3" name="Rectangle 6">
            <a:extLst>
              <a:ext uri="{FF2B5EF4-FFF2-40B4-BE49-F238E27FC236}">
                <a16:creationId xmlns:a16="http://schemas.microsoft.com/office/drawing/2014/main" id="{644FE3AF-A04D-4D49-BDFD-FAF66D921FBF}"/>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6">
            <a:extLst>
              <a:ext uri="{FF2B5EF4-FFF2-40B4-BE49-F238E27FC236}">
                <a16:creationId xmlns:a16="http://schemas.microsoft.com/office/drawing/2014/main" id="{EAC46016-1B95-4163-8EAA-252BE4B86300}"/>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6">
            <a:extLst>
              <a:ext uri="{FF2B5EF4-FFF2-40B4-BE49-F238E27FC236}">
                <a16:creationId xmlns:a16="http://schemas.microsoft.com/office/drawing/2014/main" id="{EC09029D-7190-452C-92D6-6B055D055C5B}"/>
              </a:ext>
              <a:ext uri="{C183D7F6-B498-43B3-948B-1728B52AA6E4}">
                <adec:decorative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6" name="Rectangle 6">
            <a:extLst>
              <a:ext uri="{FF2B5EF4-FFF2-40B4-BE49-F238E27FC236}">
                <a16:creationId xmlns:a16="http://schemas.microsoft.com/office/drawing/2014/main" id="{78798274-03F6-4FD0-93AB-82A31D0A2649}"/>
              </a:ext>
              <a:ext uri="{C183D7F6-B498-43B3-948B-1728B52AA6E4}">
                <adec:decorative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id="{1E3DDEC1-3507-486F-8CCF-7F1E9EB810E9}"/>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6">
            <a:extLst>
              <a:ext uri="{FF2B5EF4-FFF2-40B4-BE49-F238E27FC236}">
                <a16:creationId xmlns:a16="http://schemas.microsoft.com/office/drawing/2014/main" id="{043B620A-4118-4E00-9D79-5BD4C87DCEAB}"/>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6">
            <a:extLst>
              <a:ext uri="{FF2B5EF4-FFF2-40B4-BE49-F238E27FC236}">
                <a16:creationId xmlns:a16="http://schemas.microsoft.com/office/drawing/2014/main" id="{612097E6-9559-4AEF-968E-6C2F89163D7B}"/>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3" name="Text Placeholder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34" name="Text Placeholder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5" name="Text Placeholder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36" name="Text Placeholder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8" name="Picture Placeholder 15">
            <a:extLst>
              <a:ext uri="{FF2B5EF4-FFF2-40B4-BE49-F238E27FC236}">
                <a16:creationId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4" name="Rectangle 6">
            <a:extLst>
              <a:ext uri="{FF2B5EF4-FFF2-40B4-BE49-F238E27FC236}">
                <a16:creationId xmlns:a16="http://schemas.microsoft.com/office/drawing/2014/main" id="{CEDEC4EC-1B7D-4C30-9BDC-ED714BC0AD87}"/>
              </a:ext>
              <a:ext uri="{C183D7F6-B498-43B3-948B-1728B52AA6E4}">
                <adec:decorative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6">
            <a:extLst>
              <a:ext uri="{FF2B5EF4-FFF2-40B4-BE49-F238E27FC236}">
                <a16:creationId xmlns:a16="http://schemas.microsoft.com/office/drawing/2014/main" id="{61B31970-0B46-450B-916F-74D6DEF9B8F8}"/>
              </a:ext>
              <a:ext uri="{C183D7F6-B498-43B3-948B-1728B52AA6E4}">
                <adec:decorative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6">
            <a:extLst>
              <a:ext uri="{FF2B5EF4-FFF2-40B4-BE49-F238E27FC236}">
                <a16:creationId xmlns:a16="http://schemas.microsoft.com/office/drawing/2014/main" id="{950320AF-7644-49E1-9D16-70547713917F}"/>
              </a:ext>
              <a:ext uri="{C183D7F6-B498-43B3-948B-1728B52AA6E4}">
                <adec:decorative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Rectangle 6">
            <a:extLst>
              <a:ext uri="{FF2B5EF4-FFF2-40B4-BE49-F238E27FC236}">
                <a16:creationId xmlns:a16="http://schemas.microsoft.com/office/drawing/2014/main" id="{D36D919E-E710-495F-8E8C-3A987E502CF7}"/>
              </a:ext>
              <a:ext uri="{C183D7F6-B498-43B3-948B-1728B52AA6E4}">
                <adec:decorative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ZA"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dirty="0"/>
              <a:t>Click to edit title</a:t>
            </a:r>
            <a:endParaRPr lang="en-ZA" dirty="0"/>
          </a:p>
        </p:txBody>
      </p:sp>
      <p:sp>
        <p:nvSpPr>
          <p:cNvPr id="4" name="Text Placeholder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dirty="0"/>
              <a:t>Emphasized Text</a:t>
            </a:r>
            <a:endParaRPr lang="en-ZA" dirty="0"/>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5" name="Group 14">
            <a:extLst>
              <a:ext uri="{FF2B5EF4-FFF2-40B4-BE49-F238E27FC236}">
                <a16:creationId xmlns:a16="http://schemas.microsoft.com/office/drawing/2014/main" id="{0DFB96B7-45A3-4381-89C2-4A31A565FF96}"/>
              </a:ext>
              <a:ext uri="{C183D7F6-B498-43B3-948B-1728B52AA6E4}">
                <adec:decorative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ZA" smtClean="0"/>
              <a:pPr/>
              <a:t>‹#›</a:t>
            </a:fld>
            <a:endParaRPr lang="en-ZA" dirty="0"/>
          </a:p>
        </p:txBody>
      </p:sp>
      <p:cxnSp>
        <p:nvCxnSpPr>
          <p:cNvPr id="12" name="Straight Connector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1" name="Group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ZA" sz="1200" b="1" dirty="0">
                  <a:solidFill>
                    <a:schemeClr val="bg1"/>
                  </a:solidFill>
                  <a:latin typeface="+mj-lt"/>
                </a:rPr>
                <a:t>Contoso</a:t>
              </a:r>
              <a:r>
                <a:rPr lang="en-ZA" sz="1200" dirty="0">
                  <a:solidFill>
                    <a:schemeClr val="bg1"/>
                  </a:solidFill>
                  <a:latin typeface="+mj-lt"/>
                </a:rPr>
                <a:t> </a:t>
              </a:r>
              <a:r>
                <a:rPr lang="en-ZA" sz="1200" i="1" dirty="0">
                  <a:solidFill>
                    <a:schemeClr val="bg1"/>
                  </a:solidFill>
                  <a:latin typeface="+mj-lt"/>
                </a:rPr>
                <a:t>Ltd</a:t>
              </a:r>
              <a:r>
                <a:rPr lang="en-ZA" sz="1200" dirty="0">
                  <a:solidFill>
                    <a:schemeClr val="bg1"/>
                  </a:solidFill>
                  <a:latin typeface="+mj-lt"/>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55" r:id="rId23"/>
    <p:sldLayoutId id="2147483674" r:id="rId24"/>
    <p:sldLayoutId id="2147483675" r:id="rId25"/>
    <p:sldLayoutId id="2147483676" r:id="rId26"/>
    <p:sldLayoutId id="2147483677" r:id="rId27"/>
    <p:sldLayoutId id="2147483678" r:id="rId28"/>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chart" Target="../charts/char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nadanoslibradeescorpio.blogspot.com/2012/07/mapa-de-terremotos.html" TargetMode="External"/><Relationship Id="rId2" Type="http://schemas.openxmlformats.org/officeDocument/2006/relationships/image" Target="../media/image15.jpg"/><Relationship Id="rId1" Type="http://schemas.openxmlformats.org/officeDocument/2006/relationships/slideLayout" Target="../slideLayouts/slideLayout4.xml"/><Relationship Id="rId6" Type="http://schemas.openxmlformats.org/officeDocument/2006/relationships/hyperlink" Target="https://transgriot.blogspot.com/" TargetMode="External"/><Relationship Id="rId5" Type="http://schemas.microsoft.com/office/2007/relationships/hdphoto" Target="../media/hdphoto1.wdp"/><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api.census.gov/data/"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www.chron.com/news/hurricanes/article/Looters-think-twice-as-police-up-patrol-arrest-1591018.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0.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2"/>
          <a:stretch>
            <a:fillRect/>
          </a:stretch>
        </p:blipFill>
        <p:spPr>
          <a:xfrm>
            <a:off x="0" y="0"/>
            <a:ext cx="12192000" cy="6976533"/>
          </a:xfrm>
        </p:spPr>
      </p:pic>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a:xfrm>
            <a:off x="304931" y="379862"/>
            <a:ext cx="10515469" cy="2756656"/>
          </a:xfrm>
          <a:noFill/>
        </p:spPr>
        <p:txBody>
          <a:bodyPr/>
          <a:lstStyle/>
          <a:p>
            <a:r>
              <a:rPr lang="en-ZA" dirty="0">
                <a:solidFill>
                  <a:schemeClr val="bg1"/>
                </a:solidFill>
              </a:rPr>
              <a:t>The Effects of Natural Disasters on Communities</a:t>
            </a:r>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a:xfrm>
            <a:off x="7304512" y="5514571"/>
            <a:ext cx="4555066" cy="836602"/>
          </a:xfrm>
        </p:spPr>
        <p:txBody>
          <a:bodyPr/>
          <a:lstStyle/>
          <a:p>
            <a:r>
              <a:rPr lang="en-ZA" noProof="1"/>
              <a:t>Oleg Mironov    |   Amy Reynolds</a:t>
            </a:r>
          </a:p>
          <a:p>
            <a:r>
              <a:rPr lang="en-ZA" noProof="1"/>
              <a:t>Mariam Hassan |   Kundyz Smith </a:t>
            </a:r>
          </a:p>
        </p:txBody>
      </p:sp>
      <p:grpSp>
        <p:nvGrpSpPr>
          <p:cNvPr id="112" name="Group 111" descr="Accent image brackets&#10;">
            <a:extLst>
              <a:ext uri="{FF2B5EF4-FFF2-40B4-BE49-F238E27FC236}">
                <a16:creationId xmlns:a16="http://schemas.microsoft.com/office/drawing/2014/main" id="{D624720B-51E1-474D-90C6-CD74ED1DA39F}"/>
              </a:ext>
              <a:ext uri="{C183D7F6-B498-43B3-948B-1728B52AA6E4}">
                <adec:decorative xmlns:adec="http://schemas.microsoft.com/office/drawing/2017/decorative" val="1"/>
              </a:ext>
            </a:extLst>
          </p:cNvPr>
          <p:cNvGrpSpPr/>
          <p:nvPr/>
        </p:nvGrpSpPr>
        <p:grpSpPr>
          <a:xfrm>
            <a:off x="144000" y="144000"/>
            <a:ext cx="11849880" cy="6498000"/>
            <a:chOff x="408650" y="404285"/>
            <a:chExt cx="4330700" cy="3164637"/>
          </a:xfrm>
        </p:grpSpPr>
        <p:sp>
          <p:nvSpPr>
            <p:cNvPr id="110" name="Rectangle 6">
              <a:extLst>
                <a:ext uri="{FF2B5EF4-FFF2-40B4-BE49-F238E27FC236}">
                  <a16:creationId xmlns:a16="http://schemas.microsoft.com/office/drawing/2014/main" id="{E4561AC7-2339-461B-BFF9-BEBEF60974E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1" name="Rectangle 6">
              <a:extLst>
                <a:ext uri="{FF2B5EF4-FFF2-40B4-BE49-F238E27FC236}">
                  <a16:creationId xmlns:a16="http://schemas.microsoft.com/office/drawing/2014/main" id="{6FFCCB15-66C7-4E86-BF09-14C5B1569970}"/>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10">
            <a:extLst>
              <a:ext uri="{FF2B5EF4-FFF2-40B4-BE49-F238E27FC236}">
                <a16:creationId xmlns:a16="http://schemas.microsoft.com/office/drawing/2014/main" id="{EC950B66-8890-4957-BF63-2DF768709954}"/>
              </a:ext>
            </a:extLst>
          </p:cNvPr>
          <p:cNvSpPr/>
          <p:nvPr/>
        </p:nvSpPr>
        <p:spPr>
          <a:xfrm flipH="1">
            <a:off x="238211" y="3356870"/>
            <a:ext cx="11715578" cy="1004093"/>
          </a:xfrm>
          <a:prstGeom prst="rect">
            <a:avLst/>
          </a:prstGeom>
          <a:solidFill>
            <a:schemeClr val="tx1"/>
          </a:solidFill>
        </p:spPr>
        <p:txBody>
          <a:bodyPr wrap="none" anchor="ctr">
            <a:noAutofit/>
          </a:bodyPr>
          <a:lstStyle/>
          <a:p>
            <a:pPr algn="ctr"/>
            <a:r>
              <a:rPr lang="en-ZA" sz="2000" b="1" dirty="0">
                <a:solidFill>
                  <a:schemeClr val="bg1"/>
                </a:solidFill>
                <a:latin typeface="+mj-lt"/>
              </a:rPr>
              <a:t>Hurricane Ike(2008) on City of Galveston, TX</a:t>
            </a:r>
          </a:p>
          <a:p>
            <a:pPr algn="ctr"/>
            <a:r>
              <a:rPr lang="en-ZA" sz="2000" b="1" dirty="0">
                <a:solidFill>
                  <a:schemeClr val="bg1"/>
                </a:solidFill>
                <a:latin typeface="+mj-lt"/>
              </a:rPr>
              <a:t>&amp;</a:t>
            </a:r>
          </a:p>
          <a:p>
            <a:pPr algn="ctr"/>
            <a:r>
              <a:rPr lang="en-ZA" sz="2000" b="1" dirty="0">
                <a:solidFill>
                  <a:schemeClr val="bg1"/>
                </a:solidFill>
                <a:latin typeface="+mj-lt"/>
              </a:rPr>
              <a:t>Louisa County VA Earthquake (2011) on Louisa County, VA</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p:txBody>
          <a:bodyPr/>
          <a:lstStyle/>
          <a:p>
            <a:fld id="{19B51A1E-902D-48AF-9020-955120F399B6}" type="slidenum">
              <a:rPr lang="en-ZA" smtClean="0"/>
              <a:pPr/>
              <a:t>10</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p:txBody>
          <a:bodyPr/>
          <a:lstStyle/>
          <a:p>
            <a:r>
              <a:rPr lang="en-ZA"/>
              <a:t>Add a footer</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p:txBody>
          <a:bodyPr/>
          <a:lstStyle/>
          <a:p>
            <a:r>
              <a:rPr lang="en-US" dirty="0"/>
              <a:t>Income Changes 2004 - 2015</a:t>
            </a:r>
          </a:p>
        </p:txBody>
      </p:sp>
      <p:pic>
        <p:nvPicPr>
          <p:cNvPr id="12" name="Picture 11">
            <a:extLst>
              <a:ext uri="{FF2B5EF4-FFF2-40B4-BE49-F238E27FC236}">
                <a16:creationId xmlns:a16="http://schemas.microsoft.com/office/drawing/2014/main" id="{66ACE0A7-7116-4683-92EA-AEB7FE1C0EBE}"/>
              </a:ext>
            </a:extLst>
          </p:cNvPr>
          <p:cNvPicPr>
            <a:picLocks noChangeAspect="1"/>
          </p:cNvPicPr>
          <p:nvPr/>
        </p:nvPicPr>
        <p:blipFill>
          <a:blip r:embed="rId3"/>
          <a:stretch>
            <a:fillRect/>
          </a:stretch>
        </p:blipFill>
        <p:spPr>
          <a:xfrm>
            <a:off x="432000" y="5049722"/>
            <a:ext cx="3824425" cy="1438275"/>
          </a:xfrm>
          <a:prstGeom prst="rect">
            <a:avLst/>
          </a:prstGeom>
        </p:spPr>
      </p:pic>
      <p:graphicFrame>
        <p:nvGraphicFramePr>
          <p:cNvPr id="11" name="Chart 10">
            <a:extLst>
              <a:ext uri="{FF2B5EF4-FFF2-40B4-BE49-F238E27FC236}">
                <a16:creationId xmlns:a16="http://schemas.microsoft.com/office/drawing/2014/main" id="{99E14BEF-31D3-4136-BA88-71069B95D1ED}"/>
              </a:ext>
            </a:extLst>
          </p:cNvPr>
          <p:cNvGraphicFramePr>
            <a:graphicFrameLocks/>
          </p:cNvGraphicFramePr>
          <p:nvPr>
            <p:extLst>
              <p:ext uri="{D42A27DB-BD31-4B8C-83A1-F6EECF244321}">
                <p14:modId xmlns:p14="http://schemas.microsoft.com/office/powerpoint/2010/main" val="2102269419"/>
              </p:ext>
            </p:extLst>
          </p:nvPr>
        </p:nvGraphicFramePr>
        <p:xfrm>
          <a:off x="6096000" y="1417320"/>
          <a:ext cx="5108775" cy="3505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B8877203-0EDD-43D0-974B-F28576D38468}"/>
              </a:ext>
            </a:extLst>
          </p:cNvPr>
          <p:cNvGraphicFramePr>
            <a:graphicFrameLocks/>
          </p:cNvGraphicFramePr>
          <p:nvPr>
            <p:extLst>
              <p:ext uri="{D42A27DB-BD31-4B8C-83A1-F6EECF244321}">
                <p14:modId xmlns:p14="http://schemas.microsoft.com/office/powerpoint/2010/main" val="3939603229"/>
              </p:ext>
            </p:extLst>
          </p:nvPr>
        </p:nvGraphicFramePr>
        <p:xfrm>
          <a:off x="432000" y="932798"/>
          <a:ext cx="5081190" cy="39897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4761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98981C9-C6B7-494A-8742-2D006C95F93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903F83A2-B38E-4405-A418-8BC7C1D25B8A}"/>
              </a:ext>
            </a:extLst>
          </p:cNvPr>
          <p:cNvSpPr>
            <a:spLocks noGrp="1"/>
          </p:cNvSpPr>
          <p:nvPr>
            <p:ph type="sldNum" sz="quarter" idx="11"/>
          </p:nvPr>
        </p:nvSpPr>
        <p:spPr/>
        <p:txBody>
          <a:bodyPr/>
          <a:lstStyle/>
          <a:p>
            <a:fld id="{19B51A1E-902D-48AF-9020-955120F399B6}" type="slidenum">
              <a:rPr lang="en-ZA" smtClean="0"/>
              <a:pPr/>
              <a:t>11</a:t>
            </a:fld>
            <a:endParaRPr lang="en-ZA" dirty="0"/>
          </a:p>
        </p:txBody>
      </p:sp>
      <p:pic>
        <p:nvPicPr>
          <p:cNvPr id="18" name="Picture 17">
            <a:extLst>
              <a:ext uri="{FF2B5EF4-FFF2-40B4-BE49-F238E27FC236}">
                <a16:creationId xmlns:a16="http://schemas.microsoft.com/office/drawing/2014/main" id="{EDB70AF6-AFC6-4D79-9DF6-EC6157A8BAD4}"/>
              </a:ext>
            </a:extLst>
          </p:cNvPr>
          <p:cNvPicPr>
            <a:picLocks noChangeAspect="1"/>
          </p:cNvPicPr>
          <p:nvPr/>
        </p:nvPicPr>
        <p:blipFill>
          <a:blip r:embed="rId2"/>
          <a:stretch>
            <a:fillRect/>
          </a:stretch>
        </p:blipFill>
        <p:spPr>
          <a:xfrm>
            <a:off x="1116676" y="583447"/>
            <a:ext cx="3778053" cy="5255272"/>
          </a:xfrm>
          <a:prstGeom prst="rect">
            <a:avLst/>
          </a:prstGeom>
        </p:spPr>
      </p:pic>
      <p:pic>
        <p:nvPicPr>
          <p:cNvPr id="21" name="Picture 20">
            <a:extLst>
              <a:ext uri="{FF2B5EF4-FFF2-40B4-BE49-F238E27FC236}">
                <a16:creationId xmlns:a16="http://schemas.microsoft.com/office/drawing/2014/main" id="{96F8EE92-EEDB-4D5D-890A-81F9F21F4853}"/>
              </a:ext>
            </a:extLst>
          </p:cNvPr>
          <p:cNvPicPr>
            <a:picLocks noChangeAspect="1"/>
          </p:cNvPicPr>
          <p:nvPr/>
        </p:nvPicPr>
        <p:blipFill>
          <a:blip r:embed="rId3"/>
          <a:stretch>
            <a:fillRect/>
          </a:stretch>
        </p:blipFill>
        <p:spPr>
          <a:xfrm>
            <a:off x="5893724" y="583447"/>
            <a:ext cx="5181600" cy="3105150"/>
          </a:xfrm>
          <a:prstGeom prst="rect">
            <a:avLst/>
          </a:prstGeom>
        </p:spPr>
      </p:pic>
      <p:sp>
        <p:nvSpPr>
          <p:cNvPr id="22" name="TextBox 21">
            <a:extLst>
              <a:ext uri="{FF2B5EF4-FFF2-40B4-BE49-F238E27FC236}">
                <a16:creationId xmlns:a16="http://schemas.microsoft.com/office/drawing/2014/main" id="{4A8B2E23-11AE-4E43-AC13-857FB87FEB9B}"/>
              </a:ext>
            </a:extLst>
          </p:cNvPr>
          <p:cNvSpPr txBox="1"/>
          <p:nvPr/>
        </p:nvSpPr>
        <p:spPr>
          <a:xfrm>
            <a:off x="5529431" y="3887967"/>
            <a:ext cx="554589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Left Top – Galveston Island before Hurricane Ike</a:t>
            </a:r>
          </a:p>
          <a:p>
            <a:pPr marL="285750" indent="-285750">
              <a:buFont typeface="Arial" panose="020B0604020202020204" pitchFamily="34" charset="0"/>
              <a:buChar char="•"/>
            </a:pPr>
            <a:r>
              <a:rPr lang="en-US" sz="2000" dirty="0"/>
              <a:t>Left Bottom – Galveston Island after Ike</a:t>
            </a:r>
          </a:p>
          <a:p>
            <a:pPr marL="285750" indent="-285750">
              <a:buFont typeface="Arial" panose="020B0604020202020204" pitchFamily="34" charset="0"/>
              <a:buChar char="•"/>
            </a:pPr>
            <a:r>
              <a:rPr lang="en-US" sz="2000" dirty="0"/>
              <a:t>Right – Louisa County , VA after 5.8 East Coast Earthquake 2011</a:t>
            </a:r>
          </a:p>
        </p:txBody>
      </p:sp>
    </p:spTree>
    <p:extLst>
      <p:ext uri="{BB962C8B-B14F-4D97-AF65-F5344CB8AC3E}">
        <p14:creationId xmlns:p14="http://schemas.microsoft.com/office/powerpoint/2010/main" val="351595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663686B-44B2-425C-9F15-899A0641AA7D}"/>
              </a:ext>
            </a:extLst>
          </p:cNvPr>
          <p:cNvPicPr>
            <a:picLocks noGrp="1" noChangeAspect="1"/>
          </p:cNvPicPr>
          <p:nvPr>
            <p:ph type="pic" sz="quarter" idx="16"/>
          </p:nvPr>
        </p:nvPicPr>
        <p:blipFill rotWithShape="1">
          <a:blip r:embed="rId2">
            <a:extLst>
              <a:ext uri="{837473B0-CC2E-450A-ABE3-18F120FF3D39}">
                <a1611:picAttrSrcUrl xmlns:a1611="http://schemas.microsoft.com/office/drawing/2016/11/main" r:id="rId3"/>
              </a:ext>
            </a:extLst>
          </a:blip>
          <a:srcRect t="15296" r="-1" b="15492"/>
          <a:stretch/>
        </p:blipFill>
        <p:spPr>
          <a:xfrm>
            <a:off x="20" y="3579"/>
            <a:ext cx="12188932" cy="6854421"/>
          </a:xfrm>
          <a:prstGeom prst="rect">
            <a:avLst/>
          </a:prstGeom>
        </p:spPr>
      </p:pic>
      <p:sp>
        <p:nvSpPr>
          <p:cNvPr id="55" name="Rectangle 23">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E41472-323F-47B9-8C9E-D3B43CA30C02}"/>
              </a:ext>
            </a:extLst>
          </p:cNvPr>
          <p:cNvSpPr>
            <a:spLocks noGrp="1"/>
          </p:cNvSpPr>
          <p:nvPr>
            <p:ph type="ctrTitle"/>
          </p:nvPr>
        </p:nvSpPr>
        <p:spPr>
          <a:xfrm>
            <a:off x="1282620" y="1748771"/>
            <a:ext cx="3498979" cy="3360458"/>
          </a:xfrm>
        </p:spPr>
        <p:txBody>
          <a:bodyPr vert="horz" lIns="91440" tIns="45720" rIns="91440" bIns="45720" rtlCol="0" anchor="ctr">
            <a:normAutofit/>
          </a:bodyPr>
          <a:lstStyle/>
          <a:p>
            <a:pPr algn="ctr"/>
            <a:r>
              <a:rPr lang="en-US" sz="4400" kern="1200">
                <a:solidFill>
                  <a:schemeClr val="tx1"/>
                </a:solidFill>
                <a:latin typeface="+mj-lt"/>
                <a:ea typeface="+mj-ea"/>
                <a:cs typeface="+mj-cs"/>
              </a:rPr>
              <a:t>     Conclusion</a:t>
            </a:r>
          </a:p>
        </p:txBody>
      </p:sp>
      <p:pic>
        <p:nvPicPr>
          <p:cNvPr id="12" name="Picture Placeholder 11">
            <a:extLst>
              <a:ext uri="{FF2B5EF4-FFF2-40B4-BE49-F238E27FC236}">
                <a16:creationId xmlns:a16="http://schemas.microsoft.com/office/drawing/2014/main" id="{C640A70E-BC90-4E9E-97DF-9D7362FEEC64}"/>
              </a:ext>
            </a:extLst>
          </p:cNvPr>
          <p:cNvPicPr>
            <a:picLocks noGrp="1" noChangeAspect="1"/>
          </p:cNvPicPr>
          <p:nvPr>
            <p:ph type="pic" sz="quarter" idx="17"/>
          </p:nvPr>
        </p:nvPicPr>
        <p:blipFill rotWithShape="1">
          <a:blip r:embed="rId4">
            <a:extLst>
              <a:ext uri="{BEBA8EAE-BF5A-486C-A8C5-ECC9F3942E4B}">
                <a14:imgProps xmlns:a14="http://schemas.microsoft.com/office/drawing/2010/main">
                  <a14:imgLayer r:embed="rId5">
                    <a14:imgEffect>
                      <a14:saturation sat="0"/>
                    </a14:imgEffect>
                  </a14:imgLayer>
                </a14:imgProps>
              </a:ext>
              <a:ext uri="{837473B0-CC2E-450A-ABE3-18F120FF3D39}">
                <a1611:picAttrSrcUrl xmlns:a1611="http://schemas.microsoft.com/office/drawing/2016/11/main" r:id="rId6"/>
              </a:ext>
            </a:extLst>
          </a:blip>
          <a:srcRect t="5444" r="4" b="17919"/>
          <a:stretch/>
        </p:blipFill>
        <p:spPr>
          <a:xfrm>
            <a:off x="6883401" y="803191"/>
            <a:ext cx="4516920" cy="2385915"/>
          </a:xfrm>
          <a:prstGeom prst="rect">
            <a:avLst/>
          </a:prstGeom>
        </p:spPr>
      </p:pic>
      <p:sp>
        <p:nvSpPr>
          <p:cNvPr id="8" name="Text Placeholder 7">
            <a:extLst>
              <a:ext uri="{FF2B5EF4-FFF2-40B4-BE49-F238E27FC236}">
                <a16:creationId xmlns:a16="http://schemas.microsoft.com/office/drawing/2014/main" id="{937AF956-2A90-4422-A3C2-A6109BD133BA}"/>
              </a:ext>
            </a:extLst>
          </p:cNvPr>
          <p:cNvSpPr>
            <a:spLocks noGrp="1"/>
          </p:cNvSpPr>
          <p:nvPr>
            <p:ph type="body" sz="quarter" idx="18"/>
          </p:nvPr>
        </p:nvSpPr>
        <p:spPr>
          <a:xfrm>
            <a:off x="6883401" y="3676052"/>
            <a:ext cx="4516920" cy="2375756"/>
          </a:xfrm>
        </p:spPr>
        <p:txBody>
          <a:bodyPr vert="horz" lIns="91440" tIns="45720" rIns="91440" bIns="45720" rtlCol="0" anchor="ctr">
            <a:normAutofit/>
          </a:bodyPr>
          <a:lstStyle/>
          <a:p>
            <a:pPr indent="-228600">
              <a:buFont typeface="Arial" panose="020B0604020202020204" pitchFamily="34" charset="0"/>
              <a:buChar char="•"/>
            </a:pPr>
            <a:r>
              <a:rPr lang="en-US" sz="1400">
                <a:solidFill>
                  <a:schemeClr val="tx1"/>
                </a:solidFill>
              </a:rPr>
              <a:t>Virginia is more compliant with the FBI’s new crime reporting system than Texas</a:t>
            </a:r>
          </a:p>
          <a:p>
            <a:pPr indent="-228600">
              <a:buFont typeface="Arial" panose="020B0604020202020204" pitchFamily="34" charset="0"/>
              <a:buChar char="•"/>
            </a:pPr>
            <a:r>
              <a:rPr lang="en-US" sz="1400" noProof="1">
                <a:solidFill>
                  <a:schemeClr val="tx1"/>
                </a:solidFill>
              </a:rPr>
              <a:t>One reason crime rates dropped after Ike could be because of increased police presence and enforcement</a:t>
            </a:r>
          </a:p>
          <a:p>
            <a:pPr indent="-228600">
              <a:buFont typeface="Arial" panose="020B0604020202020204" pitchFamily="34" charset="0"/>
              <a:buChar char="•"/>
            </a:pPr>
            <a:r>
              <a:rPr lang="en-US" sz="1400" noProof="1">
                <a:solidFill>
                  <a:schemeClr val="tx1"/>
                </a:solidFill>
              </a:rPr>
              <a:t>An Earthquake occurring in Virginia is rare and a 5.8 is quite sizable. Before this quake, the largest on record for VA was 4.8 in 1875</a:t>
            </a:r>
          </a:p>
          <a:p>
            <a:pPr indent="-228600">
              <a:buFont typeface="Arial" panose="020B0604020202020204" pitchFamily="34" charset="0"/>
              <a:buChar char="•"/>
            </a:pPr>
            <a:endParaRPr lang="en-US" sz="1400" noProof="1">
              <a:solidFill>
                <a:schemeClr val="tx1"/>
              </a:solidFill>
            </a:endParaRPr>
          </a:p>
          <a:p>
            <a:pPr indent="-228600">
              <a:buFont typeface="Arial" panose="020B0604020202020204" pitchFamily="34" charset="0"/>
              <a:buChar char="•"/>
            </a:pPr>
            <a:r>
              <a:rPr lang="en-US" sz="1400" noProof="1">
                <a:solidFill>
                  <a:schemeClr val="tx1"/>
                </a:solidFill>
              </a:rPr>
              <a:t>NEED MORE CONCLUSIONS</a:t>
            </a:r>
          </a:p>
          <a:p>
            <a:pPr indent="-228600">
              <a:buFont typeface="Arial" panose="020B0604020202020204" pitchFamily="34" charset="0"/>
              <a:buChar char="•"/>
            </a:pPr>
            <a:endParaRPr lang="en-US" sz="1400" noProof="1">
              <a:solidFill>
                <a:schemeClr val="tx1"/>
              </a:solidFill>
            </a:endParaRPr>
          </a:p>
        </p:txBody>
      </p:sp>
      <p:sp>
        <p:nvSpPr>
          <p:cNvPr id="5" name="Footer Placeholder 4">
            <a:extLst>
              <a:ext uri="{FF2B5EF4-FFF2-40B4-BE49-F238E27FC236}">
                <a16:creationId xmlns:a16="http://schemas.microsoft.com/office/drawing/2014/main" id="{798981C9-C6B7-494A-8742-2D006C95F934}"/>
              </a:ext>
            </a:extLst>
          </p:cNvPr>
          <p:cNvSpPr>
            <a:spLocks noGrp="1"/>
          </p:cNvSpPr>
          <p:nvPr>
            <p:ph type="ftr" sz="quarter" idx="12"/>
          </p:nvPr>
        </p:nvSpPr>
        <p:spPr>
          <a:xfrm>
            <a:off x="6898916" y="6356350"/>
            <a:ext cx="3756383" cy="365125"/>
          </a:xfrm>
        </p:spPr>
        <p:txBody>
          <a:bodyPr vert="horz" lIns="91440" tIns="45720" rIns="91440" bIns="45720" rtlCol="0" anchor="ctr">
            <a:normAutofit/>
          </a:bodyPr>
          <a:lstStyle/>
          <a:p>
            <a:pPr algn="l">
              <a:spcAft>
                <a:spcPts val="600"/>
              </a:spcAft>
            </a:pPr>
            <a:r>
              <a:rPr lang="en-US" kern="1200">
                <a:solidFill>
                  <a:schemeClr val="tx1"/>
                </a:solidFill>
                <a:latin typeface="+mn-lt"/>
                <a:ea typeface="+mn-ea"/>
                <a:cs typeface="+mn-cs"/>
              </a:rPr>
              <a:t>Add a footer</a:t>
            </a:r>
          </a:p>
        </p:txBody>
      </p:sp>
      <p:sp>
        <p:nvSpPr>
          <p:cNvPr id="4" name="Slide Number Placeholder 3">
            <a:extLst>
              <a:ext uri="{FF2B5EF4-FFF2-40B4-BE49-F238E27FC236}">
                <a16:creationId xmlns:a16="http://schemas.microsoft.com/office/drawing/2014/main" id="{903F83A2-B38E-4405-A418-8BC7C1D25B8A}"/>
              </a:ext>
            </a:extLst>
          </p:cNvPr>
          <p:cNvSpPr>
            <a:spLocks noGrp="1"/>
          </p:cNvSpPr>
          <p:nvPr>
            <p:ph type="sldNum" sz="quarter" idx="11"/>
          </p:nvPr>
        </p:nvSpPr>
        <p:spPr>
          <a:xfrm>
            <a:off x="10775950" y="6356350"/>
            <a:ext cx="577850" cy="365125"/>
          </a:xfrm>
          <a:prstGeom prst="ellipse">
            <a:avLst/>
          </a:prstGeom>
        </p:spPr>
        <p:txBody>
          <a:bodyPr vert="horz" lIns="91440" tIns="45720" rIns="91440" bIns="45720" rtlCol="0" anchor="ctr">
            <a:normAutofit/>
          </a:bodyPr>
          <a:lstStyle/>
          <a:p>
            <a:pPr algn="r">
              <a:lnSpc>
                <a:spcPct val="90000"/>
              </a:lnSpc>
              <a:spcAft>
                <a:spcPts val="600"/>
              </a:spcAft>
            </a:pPr>
            <a:fld id="{19B51A1E-902D-48AF-9020-955120F399B6}" type="slidenum">
              <a:rPr lang="en-US" sz="1200">
                <a:solidFill>
                  <a:schemeClr val="tx1"/>
                </a:solidFill>
                <a:latin typeface="+mn-lt"/>
              </a:rPr>
              <a:pPr algn="r">
                <a:lnSpc>
                  <a:spcPct val="90000"/>
                </a:lnSpc>
                <a:spcAft>
                  <a:spcPts val="600"/>
                </a:spcAft>
              </a:pPr>
              <a:t>12</a:t>
            </a:fld>
            <a:endParaRPr lang="en-US" sz="1200">
              <a:solidFill>
                <a:schemeClr val="tx1"/>
              </a:solidFill>
              <a:latin typeface="+mn-lt"/>
            </a:endParaRPr>
          </a:p>
        </p:txBody>
      </p:sp>
    </p:spTree>
    <p:extLst>
      <p:ext uri="{BB962C8B-B14F-4D97-AF65-F5344CB8AC3E}">
        <p14:creationId xmlns:p14="http://schemas.microsoft.com/office/powerpoint/2010/main" val="13178866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lipart&#10;&#10;Description automatically generated">
            <a:extLst>
              <a:ext uri="{FF2B5EF4-FFF2-40B4-BE49-F238E27FC236}">
                <a16:creationId xmlns:a16="http://schemas.microsoft.com/office/drawing/2014/main" id="{3FBD1A20-F02E-1B48-81EE-F8EF452B3DAD}"/>
              </a:ext>
            </a:extLst>
          </p:cNvPr>
          <p:cNvPicPr>
            <a:picLocks noChangeAspect="1"/>
          </p:cNvPicPr>
          <p:nvPr/>
        </p:nvPicPr>
        <p:blipFill rotWithShape="1">
          <a:blip r:embed="rId2"/>
          <a:srcRect t="2759" b="7740"/>
          <a:stretch/>
        </p:blipFill>
        <p:spPr>
          <a:xfrm>
            <a:off x="2666017" y="1123527"/>
            <a:ext cx="6859961" cy="4604800"/>
          </a:xfrm>
          <a:prstGeom prst="rect">
            <a:avLst/>
          </a:prstGeom>
        </p:spPr>
      </p:pic>
      <p:sp>
        <p:nvSpPr>
          <p:cNvPr id="2" name="Slide Number Placeholder 1">
            <a:extLst>
              <a:ext uri="{FF2B5EF4-FFF2-40B4-BE49-F238E27FC236}">
                <a16:creationId xmlns:a16="http://schemas.microsoft.com/office/drawing/2014/main" id="{B9E2F80A-DEFA-4FAD-BB22-4236BAEB0495}"/>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pPr>
            <a:fld id="{19B51A1E-902D-48AF-9020-955120F399B6}" type="slidenum">
              <a:rPr lang="en-US" sz="1200">
                <a:solidFill>
                  <a:srgbClr val="FFFFFF"/>
                </a:solidFill>
                <a:latin typeface="+mn-lt"/>
              </a:rPr>
              <a:pPr algn="r">
                <a:spcAft>
                  <a:spcPts val="600"/>
                </a:spcAft>
              </a:pPr>
              <a:t>13</a:t>
            </a:fld>
            <a:endParaRPr lang="en-US" sz="1200">
              <a:solidFill>
                <a:srgbClr val="FFFFFF"/>
              </a:solidFill>
              <a:latin typeface="+mn-lt"/>
            </a:endParaRPr>
          </a:p>
        </p:txBody>
      </p:sp>
    </p:spTree>
    <p:extLst>
      <p:ext uri="{BB962C8B-B14F-4D97-AF65-F5344CB8AC3E}">
        <p14:creationId xmlns:p14="http://schemas.microsoft.com/office/powerpoint/2010/main" val="595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8D50585-317E-4561-AC12-330089F7A34C}"/>
              </a:ext>
            </a:extLst>
          </p:cNvPr>
          <p:cNvSpPr>
            <a:spLocks noGrp="1"/>
          </p:cNvSpPr>
          <p:nvPr>
            <p:ph idx="1"/>
          </p:nvPr>
        </p:nvSpPr>
        <p:spPr>
          <a:xfrm>
            <a:off x="424370" y="1272208"/>
            <a:ext cx="11340000" cy="4660183"/>
          </a:xfrm>
        </p:spPr>
        <p:txBody>
          <a:bodyPr/>
          <a:lstStyle/>
          <a:p>
            <a:r>
              <a:rPr lang="en-US" sz="2000" dirty="0"/>
              <a:t>FBI crime data:</a:t>
            </a:r>
          </a:p>
          <a:p>
            <a:pPr lvl="1"/>
            <a:r>
              <a:rPr lang="en-US" sz="2000" dirty="0"/>
              <a:t>https://crime-data-explorer.fr.cloud.gov/api </a:t>
            </a:r>
          </a:p>
          <a:p>
            <a:r>
              <a:rPr lang="en-US" sz="2000" dirty="0"/>
              <a:t>Census Data:</a:t>
            </a:r>
          </a:p>
          <a:p>
            <a:pPr lvl="1"/>
            <a:r>
              <a:rPr lang="en-US" sz="1800" dirty="0">
                <a:hlinkClick r:id="rId3"/>
              </a:rPr>
              <a:t>https://api.census.gov/data/</a:t>
            </a:r>
            <a:endParaRPr lang="en-US" sz="1800" dirty="0"/>
          </a:p>
          <a:p>
            <a:r>
              <a:rPr lang="en-US" sz="2000" dirty="0"/>
              <a:t>Google Maps:</a:t>
            </a:r>
          </a:p>
          <a:p>
            <a:pPr lvl="1"/>
            <a:r>
              <a:rPr lang="en-US" sz="1800" dirty="0"/>
              <a:t>https://cloud.google.com/maps-platform/</a:t>
            </a:r>
          </a:p>
          <a:p>
            <a:r>
              <a:rPr lang="en-US" sz="2000" dirty="0"/>
              <a:t>News Article about police activity post Ike</a:t>
            </a:r>
          </a:p>
          <a:p>
            <a:pPr lvl="1"/>
            <a:r>
              <a:rPr lang="en-US" sz="2000" dirty="0">
                <a:hlinkClick r:id="rId4"/>
              </a:rPr>
              <a:t>https://www.chron.com/news/hurricanes/article/Looters-think-twice-as-police-up-patrol-arrest-1591018.php</a:t>
            </a:r>
            <a:endParaRPr lang="en-US" sz="2000" dirty="0"/>
          </a:p>
          <a:p>
            <a:endParaRPr lang="en-US" dirty="0"/>
          </a:p>
        </p:txBody>
      </p:sp>
      <p:sp>
        <p:nvSpPr>
          <p:cNvPr id="2" name="Slide Number Placeholder 1">
            <a:extLst>
              <a:ext uri="{FF2B5EF4-FFF2-40B4-BE49-F238E27FC236}">
                <a16:creationId xmlns:a16="http://schemas.microsoft.com/office/drawing/2014/main" id="{B9E2F80A-DEFA-4FAD-BB22-4236BAEB0495}"/>
              </a:ext>
            </a:extLst>
          </p:cNvPr>
          <p:cNvSpPr>
            <a:spLocks noGrp="1"/>
          </p:cNvSpPr>
          <p:nvPr>
            <p:ph type="sldNum" sz="quarter" idx="11"/>
          </p:nvPr>
        </p:nvSpPr>
        <p:spPr/>
        <p:txBody>
          <a:bodyPr/>
          <a:lstStyle/>
          <a:p>
            <a:fld id="{19B51A1E-902D-48AF-9020-955120F399B6}" type="slidenum">
              <a:rPr lang="en-ZA" smtClean="0"/>
              <a:pPr/>
              <a:t>14</a:t>
            </a:fld>
            <a:endParaRPr lang="en-ZA"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Sources</a:t>
            </a:r>
          </a:p>
        </p:txBody>
      </p:sp>
    </p:spTree>
    <p:extLst>
      <p:ext uri="{BB962C8B-B14F-4D97-AF65-F5344CB8AC3E}">
        <p14:creationId xmlns:p14="http://schemas.microsoft.com/office/powerpoint/2010/main" val="25082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a:xfrm>
            <a:off x="655320" y="365125"/>
            <a:ext cx="9013052" cy="1623312"/>
          </a:xfrm>
        </p:spPr>
        <p:txBody>
          <a:bodyPr vert="horz" lIns="91440" tIns="45720" rIns="91440" bIns="45720" rtlCol="0" anchor="b">
            <a:normAutofit/>
          </a:bodyPr>
          <a:lstStyle/>
          <a:p>
            <a:r>
              <a:rPr lang="en-US" sz="4000" kern="1200">
                <a:solidFill>
                  <a:schemeClr val="tx1"/>
                </a:solidFill>
                <a:latin typeface="+mj-lt"/>
                <a:ea typeface="+mj-ea"/>
                <a:cs typeface="+mj-cs"/>
              </a:rPr>
              <a:t>How are communities affected by natural disasters?</a:t>
            </a:r>
          </a:p>
        </p:txBody>
      </p:sp>
      <p:cxnSp>
        <p:nvCxnSpPr>
          <p:cNvPr id="12" name="Straight Arrow Connector 11">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73416882-5670-4C40-A366-8D841513824D}"/>
              </a:ext>
            </a:extLst>
          </p:cNvPr>
          <p:cNvSpPr>
            <a:spLocks noGrp="1"/>
          </p:cNvSpPr>
          <p:nvPr>
            <p:ph idx="1"/>
          </p:nvPr>
        </p:nvSpPr>
        <p:spPr>
          <a:xfrm>
            <a:off x="655320" y="2644518"/>
            <a:ext cx="9013052" cy="3327251"/>
          </a:xfrm>
        </p:spPr>
        <p:txBody>
          <a:bodyPr vert="horz" lIns="91440" tIns="45720" rIns="91440" bIns="45720" rtlCol="0">
            <a:normAutofit/>
          </a:bodyPr>
          <a:lstStyle/>
          <a:p>
            <a:pPr lvl="1" indent="-228600"/>
            <a:r>
              <a:rPr lang="en-US" sz="2000" dirty="0">
                <a:solidFill>
                  <a:schemeClr val="tx1"/>
                </a:solidFill>
              </a:rPr>
              <a:t>Local Enforcement ‘Agencies’ (police stations)</a:t>
            </a:r>
          </a:p>
          <a:p>
            <a:pPr lvl="2" indent="-228600">
              <a:buFont typeface="Arial" panose="020B0604020202020204" pitchFamily="34" charset="0"/>
              <a:buChar char="•"/>
            </a:pPr>
            <a:r>
              <a:rPr lang="en-US" sz="2000" dirty="0">
                <a:solidFill>
                  <a:schemeClr val="tx1"/>
                </a:solidFill>
              </a:rPr>
              <a:t>Crime Data</a:t>
            </a:r>
          </a:p>
          <a:p>
            <a:pPr lvl="2" indent="-228600">
              <a:buFont typeface="Arial" panose="020B0604020202020204" pitchFamily="34" charset="0"/>
              <a:buChar char="•"/>
            </a:pPr>
            <a:r>
              <a:rPr lang="en-US" sz="2000" dirty="0">
                <a:solidFill>
                  <a:schemeClr val="tx1"/>
                </a:solidFill>
              </a:rPr>
              <a:t>Galveston, TX and Louisa County</a:t>
            </a:r>
          </a:p>
          <a:p>
            <a:pPr lvl="1" indent="-228600"/>
            <a:r>
              <a:rPr lang="en-US" sz="2000" dirty="0">
                <a:solidFill>
                  <a:schemeClr val="tx1"/>
                </a:solidFill>
              </a:rPr>
              <a:t>Census Stats</a:t>
            </a:r>
          </a:p>
          <a:p>
            <a:pPr lvl="2" indent="-228600">
              <a:buFont typeface="Arial" panose="020B0604020202020204" pitchFamily="34" charset="0"/>
              <a:buChar char="•"/>
            </a:pPr>
            <a:r>
              <a:rPr lang="en-US" sz="2000" dirty="0">
                <a:solidFill>
                  <a:schemeClr val="tx1"/>
                </a:solidFill>
              </a:rPr>
              <a:t>Population Data </a:t>
            </a:r>
          </a:p>
          <a:p>
            <a:pPr lvl="2" indent="-228600">
              <a:buFont typeface="Arial" panose="020B0604020202020204" pitchFamily="34" charset="0"/>
              <a:buChar char="•"/>
            </a:pPr>
            <a:r>
              <a:rPr lang="en-US" sz="2000" dirty="0">
                <a:solidFill>
                  <a:schemeClr val="tx1"/>
                </a:solidFill>
              </a:rPr>
              <a:t>Median Household Income Data</a:t>
            </a:r>
          </a:p>
          <a:p>
            <a:pPr lvl="1" indent="-228600"/>
            <a:r>
              <a:rPr lang="en-US" sz="2000" dirty="0">
                <a:solidFill>
                  <a:schemeClr val="tx1"/>
                </a:solidFill>
              </a:rPr>
              <a:t>Conclusion</a:t>
            </a:r>
          </a:p>
          <a:p>
            <a:pPr lvl="1" indent="-228600"/>
            <a:r>
              <a:rPr lang="en-US" sz="2000" dirty="0">
                <a:solidFill>
                  <a:schemeClr val="tx1"/>
                </a:solidFill>
              </a:rPr>
              <a:t>Q/A</a:t>
            </a:r>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a:xfrm>
            <a:off x="655320" y="6356350"/>
            <a:ext cx="4114800" cy="365125"/>
          </a:xfrm>
        </p:spPr>
        <p:txBody>
          <a:bodyPr vert="horz" lIns="91440" tIns="45720" rIns="91440" bIns="45720" rtlCol="0" anchor="ctr">
            <a:normAutofit/>
          </a:bodyPr>
          <a:lstStyle/>
          <a:p>
            <a:pPr algn="l">
              <a:spcAft>
                <a:spcPts val="600"/>
              </a:spcAft>
            </a:pPr>
            <a:r>
              <a:rPr lang="en-US" kern="1200">
                <a:solidFill>
                  <a:schemeClr val="tx1"/>
                </a:solidFill>
                <a:latin typeface="+mn-lt"/>
                <a:ea typeface="+mn-ea"/>
                <a:cs typeface="+mn-cs"/>
              </a:rPr>
              <a:t>The Effects of Natural Disasters on Communities</a:t>
            </a:r>
          </a:p>
        </p:txBody>
      </p:sp>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a:xfrm>
            <a:off x="11084767" y="6350238"/>
            <a:ext cx="365760" cy="365125"/>
          </a:xfrm>
          <a:prstGeom prst="ellipse">
            <a:avLst/>
          </a:prstGeom>
          <a:solidFill>
            <a:srgbClr val="595959"/>
          </a:solidFill>
        </p:spPr>
        <p:txBody>
          <a:bodyPr vert="horz" lIns="91440" tIns="45720" rIns="91440" bIns="45720" rtlCol="0" anchor="ctr">
            <a:normAutofit/>
          </a:bodyPr>
          <a:lstStyle/>
          <a:p>
            <a:pPr>
              <a:spcAft>
                <a:spcPts val="600"/>
              </a:spcAft>
            </a:pPr>
            <a:fld id="{19B51A1E-902D-48AF-9020-955120F399B6}" type="slidenum">
              <a:rPr lang="en-US" sz="1050">
                <a:solidFill>
                  <a:srgbClr val="FFFFFF"/>
                </a:solidFill>
                <a:latin typeface="+mn-lt"/>
              </a:rPr>
              <a:pPr>
                <a:spcAft>
                  <a:spcPts val="600"/>
                </a:spcAft>
              </a:pPr>
              <a:t>2</a:t>
            </a:fld>
            <a:endParaRPr lang="en-US" sz="1050">
              <a:solidFill>
                <a:srgbClr val="FFFFFF"/>
              </a:solidFill>
              <a:latin typeface="+mn-lt"/>
            </a:endParaRPr>
          </a:p>
        </p:txBody>
      </p:sp>
    </p:spTree>
    <p:extLst>
      <p:ext uri="{BB962C8B-B14F-4D97-AF65-F5344CB8AC3E}">
        <p14:creationId xmlns:p14="http://schemas.microsoft.com/office/powerpoint/2010/main" val="19099869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416882-5670-4C40-A366-8D841513824D}"/>
              </a:ext>
            </a:extLst>
          </p:cNvPr>
          <p:cNvSpPr>
            <a:spLocks noGrp="1"/>
          </p:cNvSpPr>
          <p:nvPr>
            <p:ph idx="1"/>
          </p:nvPr>
        </p:nvSpPr>
        <p:spPr>
          <a:xfrm>
            <a:off x="424370" y="1021976"/>
            <a:ext cx="7637155" cy="5404024"/>
          </a:xfrm>
        </p:spPr>
        <p:txBody>
          <a:bodyPr/>
          <a:lstStyle/>
          <a:p>
            <a:r>
              <a:rPr lang="en-US" sz="2000" dirty="0"/>
              <a:t>Sources</a:t>
            </a:r>
          </a:p>
          <a:p>
            <a:pPr lvl="1"/>
            <a:r>
              <a:rPr lang="en-US" sz="2000" dirty="0"/>
              <a:t>CSV from FBI National Incident-Based Reporting System (NIBRS)</a:t>
            </a:r>
          </a:p>
          <a:p>
            <a:r>
              <a:rPr lang="en-US" sz="2000" dirty="0"/>
              <a:t>Analysis</a:t>
            </a:r>
          </a:p>
          <a:p>
            <a:pPr lvl="1"/>
            <a:r>
              <a:rPr lang="en-US" sz="2000" dirty="0"/>
              <a:t>TX agencies in 2008</a:t>
            </a:r>
          </a:p>
          <a:p>
            <a:pPr lvl="2"/>
            <a:r>
              <a:rPr lang="en-US" sz="2000" dirty="0"/>
              <a:t>All – 1099</a:t>
            </a:r>
          </a:p>
          <a:p>
            <a:pPr lvl="2"/>
            <a:r>
              <a:rPr lang="en-US" sz="2000" dirty="0"/>
              <a:t>After drop null </a:t>
            </a:r>
            <a:r>
              <a:rPr lang="en-US" sz="2000" dirty="0" err="1"/>
              <a:t>lat</a:t>
            </a:r>
            <a:r>
              <a:rPr lang="en-US" sz="2000" dirty="0"/>
              <a:t>/long – 1094</a:t>
            </a:r>
          </a:p>
          <a:p>
            <a:pPr lvl="2"/>
            <a:r>
              <a:rPr lang="en-US" sz="2000" dirty="0"/>
              <a:t>Participating – 76</a:t>
            </a:r>
          </a:p>
          <a:p>
            <a:pPr lvl="1"/>
            <a:r>
              <a:rPr lang="en-US" sz="2000" dirty="0"/>
              <a:t>VA agencies in 2011</a:t>
            </a:r>
          </a:p>
          <a:p>
            <a:pPr lvl="2"/>
            <a:r>
              <a:rPr lang="en-US" sz="2000" dirty="0"/>
              <a:t>All VA– 455</a:t>
            </a:r>
          </a:p>
          <a:p>
            <a:pPr lvl="2"/>
            <a:r>
              <a:rPr lang="en-US" sz="2000" dirty="0"/>
              <a:t>After drop null </a:t>
            </a:r>
            <a:r>
              <a:rPr lang="en-US" sz="2000" dirty="0" err="1"/>
              <a:t>lat</a:t>
            </a:r>
            <a:r>
              <a:rPr lang="en-US" sz="2000" dirty="0"/>
              <a:t>/long – 452</a:t>
            </a:r>
          </a:p>
          <a:p>
            <a:pPr lvl="2"/>
            <a:r>
              <a:rPr lang="en-US" sz="2000" dirty="0"/>
              <a:t>All VA Participating – 410</a:t>
            </a:r>
          </a:p>
          <a:p>
            <a:r>
              <a:rPr lang="en-US" sz="2000" dirty="0"/>
              <a:t>Findings</a:t>
            </a:r>
          </a:p>
          <a:p>
            <a:pPr lvl="1"/>
            <a:r>
              <a:rPr lang="en-US" sz="2000" dirty="0"/>
              <a:t>Data available for </a:t>
            </a:r>
          </a:p>
          <a:p>
            <a:pPr lvl="2"/>
            <a:r>
              <a:rPr lang="en-US" sz="2000" dirty="0"/>
              <a:t>Galveston – Hurricane Ike &amp;</a:t>
            </a:r>
          </a:p>
          <a:p>
            <a:pPr lvl="2"/>
            <a:r>
              <a:rPr lang="en-US" sz="2000" dirty="0"/>
              <a:t>Louisa County – East Coast Earthquake 2011</a:t>
            </a:r>
          </a:p>
        </p:txBody>
      </p:sp>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a:xfrm>
            <a:off x="11409431" y="6213621"/>
            <a:ext cx="537262" cy="365125"/>
          </a:xfrm>
        </p:spPr>
        <p:txBody>
          <a:bodyPr/>
          <a:lstStyle/>
          <a:p>
            <a:fld id="{19B51A1E-902D-48AF-9020-955120F399B6}" type="slidenum">
              <a:rPr lang="en-ZA" smtClean="0"/>
              <a:pPr/>
              <a:t>3</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a:xfrm>
            <a:off x="7089975" y="6487997"/>
            <a:ext cx="4114800" cy="206104"/>
          </a:xfrm>
        </p:spPr>
        <p:txBody>
          <a:bodyPr/>
          <a:lstStyle/>
          <a:p>
            <a:r>
              <a:rPr lang="en-ZA"/>
              <a:t>The Effects of Natural Disasters on Communities</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a:xfrm>
            <a:off x="432000" y="432000"/>
            <a:ext cx="11340000" cy="432000"/>
          </a:xfrm>
        </p:spPr>
        <p:txBody>
          <a:bodyPr/>
          <a:lstStyle/>
          <a:p>
            <a:r>
              <a:rPr lang="en-US"/>
              <a:t>Agencies</a:t>
            </a:r>
            <a:endParaRPr lang="en-US" dirty="0"/>
          </a:p>
        </p:txBody>
      </p:sp>
      <p:pic>
        <p:nvPicPr>
          <p:cNvPr id="12" name="Picture 11">
            <a:extLst>
              <a:ext uri="{FF2B5EF4-FFF2-40B4-BE49-F238E27FC236}">
                <a16:creationId xmlns:a16="http://schemas.microsoft.com/office/drawing/2014/main" id="{5760EF3D-15B3-466C-81F2-093CDBC374E6}"/>
              </a:ext>
            </a:extLst>
          </p:cNvPr>
          <p:cNvPicPr>
            <a:picLocks noChangeAspect="1"/>
          </p:cNvPicPr>
          <p:nvPr/>
        </p:nvPicPr>
        <p:blipFill rotWithShape="1">
          <a:blip r:embed="rId3"/>
          <a:srcRect l="26111" t="7547" r="35621" b="9094"/>
          <a:stretch/>
        </p:blipFill>
        <p:spPr>
          <a:xfrm>
            <a:off x="5220748" y="2227092"/>
            <a:ext cx="3738454" cy="3281090"/>
          </a:xfrm>
          <a:prstGeom prst="rect">
            <a:avLst/>
          </a:prstGeom>
        </p:spPr>
      </p:pic>
      <p:pic>
        <p:nvPicPr>
          <p:cNvPr id="14" name="Picture 13">
            <a:extLst>
              <a:ext uri="{FF2B5EF4-FFF2-40B4-BE49-F238E27FC236}">
                <a16:creationId xmlns:a16="http://schemas.microsoft.com/office/drawing/2014/main" id="{83880F1C-ACE5-4F22-96E3-D43B1EB750B1}"/>
              </a:ext>
            </a:extLst>
          </p:cNvPr>
          <p:cNvPicPr>
            <a:picLocks noChangeAspect="1"/>
          </p:cNvPicPr>
          <p:nvPr/>
        </p:nvPicPr>
        <p:blipFill rotWithShape="1">
          <a:blip r:embed="rId4"/>
          <a:srcRect l="23242" t="6233" r="30181" b="20817"/>
          <a:stretch/>
        </p:blipFill>
        <p:spPr>
          <a:xfrm>
            <a:off x="8227509" y="1133554"/>
            <a:ext cx="2684331" cy="1694963"/>
          </a:xfrm>
          <a:prstGeom prst="rect">
            <a:avLst/>
          </a:prstGeom>
        </p:spPr>
      </p:pic>
    </p:spTree>
    <p:extLst>
      <p:ext uri="{BB962C8B-B14F-4D97-AF65-F5344CB8AC3E}">
        <p14:creationId xmlns:p14="http://schemas.microsoft.com/office/powerpoint/2010/main" val="169939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17869B-501A-4130-8511-509CB67C1D5A}"/>
              </a:ext>
            </a:extLst>
          </p:cNvPr>
          <p:cNvPicPr>
            <a:picLocks noChangeAspect="1"/>
          </p:cNvPicPr>
          <p:nvPr/>
        </p:nvPicPr>
        <p:blipFill rotWithShape="1">
          <a:blip r:embed="rId3"/>
          <a:srcRect l="18434" r="18091"/>
          <a:stretch/>
        </p:blipFill>
        <p:spPr>
          <a:xfrm>
            <a:off x="20" y="10"/>
            <a:ext cx="4668233" cy="6857990"/>
          </a:xfrm>
          <a:prstGeom prst="rect">
            <a:avLst/>
          </a:prstGeom>
        </p:spPr>
      </p:pic>
      <p:sp>
        <p:nvSpPr>
          <p:cNvPr id="28" name="Freeform 28">
            <a:extLst>
              <a:ext uri="{FF2B5EF4-FFF2-40B4-BE49-F238E27FC236}">
                <a16:creationId xmlns:a16="http://schemas.microsoft.com/office/drawing/2014/main" id="{2B70B725-07B0-4EB9-A2D7-AE7B6CFFE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73338"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B2C47C6-EA4D-46C3-8760-73C091352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a:solidFill>
                  <a:schemeClr val="tx1"/>
                </a:solidFill>
              </a:rPr>
              <a:t>Crime</a:t>
            </a:r>
          </a:p>
        </p:txBody>
      </p:sp>
      <p:sp>
        <p:nvSpPr>
          <p:cNvPr id="2" name="Content Placeholder 1">
            <a:extLst>
              <a:ext uri="{FF2B5EF4-FFF2-40B4-BE49-F238E27FC236}">
                <a16:creationId xmlns:a16="http://schemas.microsoft.com/office/drawing/2014/main" id="{73416882-5670-4C40-A366-8D841513824D}"/>
              </a:ext>
            </a:extLst>
          </p:cNvPr>
          <p:cNvSpPr>
            <a:spLocks noGrp="1"/>
          </p:cNvSpPr>
          <p:nvPr>
            <p:ph idx="1"/>
          </p:nvPr>
        </p:nvSpPr>
        <p:spPr>
          <a:xfrm>
            <a:off x="4387515" y="1402081"/>
            <a:ext cx="7161017" cy="4774882"/>
          </a:xfrm>
        </p:spPr>
        <p:txBody>
          <a:bodyPr vert="horz" lIns="91440" tIns="45720" rIns="91440" bIns="45720" rtlCol="0">
            <a:normAutofit lnSpcReduction="10000"/>
          </a:bodyPr>
          <a:lstStyle/>
          <a:p>
            <a:pPr indent="-228600">
              <a:buFont typeface="Arial" panose="020B0604020202020204" pitchFamily="34" charset="0"/>
              <a:buChar char="•"/>
            </a:pPr>
            <a:r>
              <a:rPr lang="en-US" sz="2000" dirty="0">
                <a:solidFill>
                  <a:schemeClr val="tx1"/>
                </a:solidFill>
              </a:rPr>
              <a:t>API pull from FBI National Incident-Based Reporting System (NIBRS)</a:t>
            </a:r>
          </a:p>
          <a:p>
            <a:pPr lvl="1" indent="-228600"/>
            <a:r>
              <a:rPr lang="en-US" sz="2000" dirty="0">
                <a:solidFill>
                  <a:schemeClr val="tx1"/>
                </a:solidFill>
              </a:rPr>
              <a:t>Galveston, TX </a:t>
            </a:r>
          </a:p>
          <a:p>
            <a:pPr lvl="2" indent="-228600">
              <a:buFont typeface="Arial" panose="020B0604020202020204" pitchFamily="34" charset="0"/>
              <a:buChar char="•"/>
            </a:pPr>
            <a:r>
              <a:rPr lang="en-US" sz="2000" dirty="0">
                <a:solidFill>
                  <a:schemeClr val="tx1"/>
                </a:solidFill>
              </a:rPr>
              <a:t>Hurricane Ike </a:t>
            </a:r>
          </a:p>
          <a:p>
            <a:pPr lvl="1" indent="-228600"/>
            <a:r>
              <a:rPr lang="en-US" sz="2000" dirty="0">
                <a:solidFill>
                  <a:schemeClr val="tx1"/>
                </a:solidFill>
              </a:rPr>
              <a:t>Louisa County, VA</a:t>
            </a:r>
          </a:p>
          <a:p>
            <a:pPr lvl="2" indent="-228600">
              <a:buFont typeface="Arial" panose="020B0604020202020204" pitchFamily="34" charset="0"/>
              <a:buChar char="•"/>
            </a:pPr>
            <a:r>
              <a:rPr lang="en-US" sz="2000" dirty="0">
                <a:solidFill>
                  <a:schemeClr val="tx1"/>
                </a:solidFill>
              </a:rPr>
              <a:t>East Coast Earthquake in 2011</a:t>
            </a:r>
          </a:p>
          <a:p>
            <a:pPr indent="-228600">
              <a:buFont typeface="Arial" panose="020B0604020202020204" pitchFamily="34" charset="0"/>
              <a:buChar char="•"/>
            </a:pPr>
            <a:r>
              <a:rPr lang="en-US" sz="2000" dirty="0">
                <a:solidFill>
                  <a:schemeClr val="tx1"/>
                </a:solidFill>
              </a:rPr>
              <a:t>Originally started with 3.64 million lines </a:t>
            </a:r>
          </a:p>
          <a:p>
            <a:pPr lvl="1" indent="-228600"/>
            <a:r>
              <a:rPr lang="en-US" sz="2000" dirty="0">
                <a:solidFill>
                  <a:schemeClr val="tx1"/>
                </a:solidFill>
              </a:rPr>
              <a:t>Filtered to 46 K by selecting records reported by specific police station (Galveston and Louisa counties).</a:t>
            </a:r>
          </a:p>
          <a:p>
            <a:pPr indent="-228600">
              <a:buFont typeface="Arial" panose="020B0604020202020204" pitchFamily="34" charset="0"/>
              <a:buChar char="•"/>
            </a:pPr>
            <a:r>
              <a:rPr lang="en-US" sz="2000" dirty="0">
                <a:solidFill>
                  <a:schemeClr val="tx1"/>
                </a:solidFill>
              </a:rPr>
              <a:t>Findings:</a:t>
            </a:r>
          </a:p>
          <a:p>
            <a:pPr lvl="1" indent="-228600"/>
            <a:r>
              <a:rPr lang="en-US" sz="2000" dirty="0">
                <a:solidFill>
                  <a:schemeClr val="tx1"/>
                </a:solidFill>
              </a:rPr>
              <a:t>Galveston crime rate dropped immediately on the date of disaster and stayed below average in the two years post hurricane</a:t>
            </a:r>
          </a:p>
          <a:p>
            <a:pPr lvl="1" indent="-228600"/>
            <a:r>
              <a:rPr lang="en-US" sz="2000" dirty="0">
                <a:solidFill>
                  <a:schemeClr val="tx1"/>
                </a:solidFill>
              </a:rPr>
              <a:t>Louisa county crime rate dropped on the date of disaster, however it exceeded the average crime rate for the two years following the earthquake</a:t>
            </a:r>
          </a:p>
          <a:p>
            <a:pPr indent="-228600">
              <a:buFont typeface="Arial" panose="020B0604020202020204" pitchFamily="34" charset="0"/>
              <a:buChar char="•"/>
            </a:pPr>
            <a:endParaRPr lang="en-US" sz="1700" dirty="0">
              <a:solidFill>
                <a:schemeClr val="tx1"/>
              </a:solidFill>
            </a:endParaRPr>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a:xfrm>
            <a:off x="4038600" y="6356350"/>
            <a:ext cx="4114800" cy="365125"/>
          </a:xfrm>
        </p:spPr>
        <p:txBody>
          <a:bodyPr vert="horz" lIns="91440" tIns="45720" rIns="91440" bIns="45720" rtlCol="0" anchor="ctr">
            <a:normAutofit/>
          </a:bodyPr>
          <a:lstStyle/>
          <a:p>
            <a:pPr algn="ctr">
              <a:spcAft>
                <a:spcPts val="600"/>
              </a:spcAft>
              <a:defRPr/>
            </a:pPr>
            <a:r>
              <a:rPr lang="en-US" i="0" kern="1200">
                <a:solidFill>
                  <a:schemeClr val="tx1">
                    <a:alpha val="80000"/>
                  </a:schemeClr>
                </a:solidFill>
                <a:latin typeface="Calibri" panose="020F0502020204030204"/>
                <a:ea typeface="+mn-ea"/>
                <a:cs typeface="+mn-cs"/>
              </a:rPr>
              <a:t>Add a footer</a:t>
            </a:r>
          </a:p>
        </p:txBody>
      </p:sp>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sz="1200" b="0">
                <a:solidFill>
                  <a:schemeClr val="tx1">
                    <a:alpha val="80000"/>
                  </a:schemeClr>
                </a:solidFill>
                <a:latin typeface="Calibri" panose="020F0502020204030204"/>
              </a:rPr>
              <a:pPr algn="r">
                <a:spcAft>
                  <a:spcPts val="600"/>
                </a:spcAft>
                <a:defRPr/>
              </a:pPr>
              <a:t>4</a:t>
            </a:fld>
            <a:endParaRPr lang="en-US" sz="1200" b="0">
              <a:solidFill>
                <a:schemeClr val="tx1">
                  <a:alpha val="80000"/>
                </a:schemeClr>
              </a:solidFill>
              <a:latin typeface="Calibri" panose="020F0502020204030204"/>
            </a:endParaRPr>
          </a:p>
        </p:txBody>
      </p:sp>
    </p:spTree>
    <p:extLst>
      <p:ext uri="{BB962C8B-B14F-4D97-AF65-F5344CB8AC3E}">
        <p14:creationId xmlns:p14="http://schemas.microsoft.com/office/powerpoint/2010/main" val="23896332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181E524-5F6A-4F13-ACCB-F854AE78BB97}"/>
              </a:ext>
            </a:extLst>
          </p:cNvPr>
          <p:cNvPicPr>
            <a:picLocks noGrp="1" noChangeAspect="1"/>
          </p:cNvPicPr>
          <p:nvPr>
            <p:ph idx="1"/>
          </p:nvPr>
        </p:nvPicPr>
        <p:blipFill>
          <a:blip r:embed="rId3"/>
          <a:stretch>
            <a:fillRect/>
          </a:stretch>
        </p:blipFill>
        <p:spPr>
          <a:xfrm>
            <a:off x="432000" y="882598"/>
            <a:ext cx="7629525" cy="5548746"/>
          </a:xfrm>
        </p:spPr>
      </p:pic>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p:txBody>
          <a:bodyPr/>
          <a:lstStyle/>
          <a:p>
            <a:fld id="{19B51A1E-902D-48AF-9020-955120F399B6}" type="slidenum">
              <a:rPr lang="en-ZA" smtClean="0"/>
              <a:pPr/>
              <a:t>5</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p:txBody>
          <a:bodyPr/>
          <a:lstStyle/>
          <a:p>
            <a:r>
              <a:rPr lang="en-ZA"/>
              <a:t>Add a footer</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p:txBody>
          <a:bodyPr/>
          <a:lstStyle/>
          <a:p>
            <a:r>
              <a:rPr lang="en-US" dirty="0"/>
              <a:t>Galveston Crime Rates</a:t>
            </a:r>
          </a:p>
        </p:txBody>
      </p:sp>
      <p:pic>
        <p:nvPicPr>
          <p:cNvPr id="6" name="Picture 5">
            <a:extLst>
              <a:ext uri="{FF2B5EF4-FFF2-40B4-BE49-F238E27FC236}">
                <a16:creationId xmlns:a16="http://schemas.microsoft.com/office/drawing/2014/main" id="{FF17869B-501A-4130-8511-509CB67C1D5A}"/>
              </a:ext>
            </a:extLst>
          </p:cNvPr>
          <p:cNvPicPr>
            <a:picLocks noChangeAspect="1"/>
          </p:cNvPicPr>
          <p:nvPr/>
        </p:nvPicPr>
        <p:blipFill>
          <a:blip r:embed="rId4"/>
          <a:stretch>
            <a:fillRect/>
          </a:stretch>
        </p:blipFill>
        <p:spPr>
          <a:xfrm>
            <a:off x="8061525" y="1272208"/>
            <a:ext cx="3143250" cy="2933700"/>
          </a:xfrm>
          <a:prstGeom prst="rect">
            <a:avLst/>
          </a:prstGeom>
        </p:spPr>
      </p:pic>
    </p:spTree>
    <p:extLst>
      <p:ext uri="{BB962C8B-B14F-4D97-AF65-F5344CB8AC3E}">
        <p14:creationId xmlns:p14="http://schemas.microsoft.com/office/powerpoint/2010/main" val="8623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p:txBody>
          <a:bodyPr/>
          <a:lstStyle/>
          <a:p>
            <a:fld id="{19B51A1E-902D-48AF-9020-955120F399B6}" type="slidenum">
              <a:rPr lang="en-ZA" smtClean="0"/>
              <a:pPr/>
              <a:t>6</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p:txBody>
          <a:bodyPr/>
          <a:lstStyle/>
          <a:p>
            <a:r>
              <a:rPr lang="en-ZA"/>
              <a:t>Add a footer</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p:txBody>
          <a:bodyPr/>
          <a:lstStyle/>
          <a:p>
            <a:r>
              <a:rPr lang="en-US" dirty="0"/>
              <a:t>Louisa Crime Rates</a:t>
            </a:r>
          </a:p>
        </p:txBody>
      </p:sp>
      <p:pic>
        <p:nvPicPr>
          <p:cNvPr id="6" name="Picture 5">
            <a:extLst>
              <a:ext uri="{FF2B5EF4-FFF2-40B4-BE49-F238E27FC236}">
                <a16:creationId xmlns:a16="http://schemas.microsoft.com/office/drawing/2014/main" id="{FF17869B-501A-4130-8511-509CB67C1D5A}"/>
              </a:ext>
            </a:extLst>
          </p:cNvPr>
          <p:cNvPicPr>
            <a:picLocks noChangeAspect="1"/>
          </p:cNvPicPr>
          <p:nvPr/>
        </p:nvPicPr>
        <p:blipFill>
          <a:blip r:embed="rId3"/>
          <a:stretch>
            <a:fillRect/>
          </a:stretch>
        </p:blipFill>
        <p:spPr>
          <a:xfrm>
            <a:off x="8061525" y="1272208"/>
            <a:ext cx="3143250" cy="2933700"/>
          </a:xfrm>
          <a:prstGeom prst="rect">
            <a:avLst/>
          </a:prstGeom>
        </p:spPr>
      </p:pic>
      <p:pic>
        <p:nvPicPr>
          <p:cNvPr id="11" name="Content Placeholder 10">
            <a:extLst>
              <a:ext uri="{FF2B5EF4-FFF2-40B4-BE49-F238E27FC236}">
                <a16:creationId xmlns:a16="http://schemas.microsoft.com/office/drawing/2014/main" id="{58619784-AB9C-4C57-ABF1-F5D033AFBBBF}"/>
              </a:ext>
            </a:extLst>
          </p:cNvPr>
          <p:cNvPicPr>
            <a:picLocks noGrp="1" noChangeAspect="1"/>
          </p:cNvPicPr>
          <p:nvPr>
            <p:ph idx="1"/>
          </p:nvPr>
        </p:nvPicPr>
        <p:blipFill>
          <a:blip r:embed="rId4"/>
          <a:stretch>
            <a:fillRect/>
          </a:stretch>
        </p:blipFill>
        <p:spPr>
          <a:xfrm>
            <a:off x="432000" y="863999"/>
            <a:ext cx="7270475" cy="5287619"/>
          </a:xfrm>
        </p:spPr>
      </p:pic>
    </p:spTree>
    <p:extLst>
      <p:ext uri="{BB962C8B-B14F-4D97-AF65-F5344CB8AC3E}">
        <p14:creationId xmlns:p14="http://schemas.microsoft.com/office/powerpoint/2010/main" val="408403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416882-5670-4C40-A366-8D841513824D}"/>
              </a:ext>
            </a:extLst>
          </p:cNvPr>
          <p:cNvSpPr>
            <a:spLocks noGrp="1"/>
          </p:cNvSpPr>
          <p:nvPr>
            <p:ph idx="1"/>
          </p:nvPr>
        </p:nvSpPr>
        <p:spPr>
          <a:xfrm>
            <a:off x="432000" y="1345907"/>
            <a:ext cx="11218532" cy="5232839"/>
          </a:xfrm>
        </p:spPr>
        <p:txBody>
          <a:bodyPr/>
          <a:lstStyle/>
          <a:p>
            <a:r>
              <a:rPr lang="en-US" sz="2000" dirty="0"/>
              <a:t>Source</a:t>
            </a:r>
          </a:p>
          <a:p>
            <a:pPr lvl="1"/>
            <a:r>
              <a:rPr lang="en-US" sz="2000" dirty="0"/>
              <a:t>Census Data API.</a:t>
            </a:r>
          </a:p>
          <a:p>
            <a:r>
              <a:rPr lang="en-US" sz="2000" dirty="0"/>
              <a:t>Analysis</a:t>
            </a:r>
          </a:p>
          <a:p>
            <a:pPr lvl="1"/>
            <a:r>
              <a:rPr lang="en-US" sz="2000" dirty="0"/>
              <a:t>API pulls were specific to exact needs</a:t>
            </a:r>
          </a:p>
          <a:p>
            <a:pPr lvl="1"/>
            <a:r>
              <a:rPr lang="en-US" sz="2000" dirty="0"/>
              <a:t>Removed State and County because that information was provided in different columns.</a:t>
            </a:r>
          </a:p>
          <a:p>
            <a:pPr lvl="1"/>
            <a:r>
              <a:rPr lang="en-US" sz="2000" dirty="0"/>
              <a:t>We have left the only columns we needed to graph our plots such as Population, County/City, State, and Year.</a:t>
            </a:r>
          </a:p>
          <a:p>
            <a:r>
              <a:rPr lang="en-US" sz="2000" dirty="0"/>
              <a:t>Findings</a:t>
            </a:r>
          </a:p>
          <a:p>
            <a:pPr lvl="1"/>
            <a:r>
              <a:rPr lang="en-US" sz="2000" dirty="0"/>
              <a:t>Galveston </a:t>
            </a:r>
          </a:p>
          <a:p>
            <a:pPr lvl="2"/>
            <a:r>
              <a:rPr lang="en-US" sz="1800" dirty="0"/>
              <a:t>Population 2006 approx. 52,000</a:t>
            </a:r>
          </a:p>
          <a:p>
            <a:pPr lvl="2"/>
            <a:r>
              <a:rPr lang="en-US" sz="1800" dirty="0"/>
              <a:t>Population in 2008 dropped to 48,500.</a:t>
            </a:r>
          </a:p>
          <a:p>
            <a:pPr lvl="2"/>
            <a:r>
              <a:rPr lang="en-US" sz="1800" dirty="0"/>
              <a:t>By 2011, the population was approx. 47k and then in 2012 population began to regulate</a:t>
            </a:r>
          </a:p>
          <a:p>
            <a:pPr lvl="1"/>
            <a:r>
              <a:rPr lang="en-US" sz="2000" dirty="0"/>
              <a:t>Virginia</a:t>
            </a:r>
          </a:p>
          <a:p>
            <a:pPr lvl="2"/>
            <a:r>
              <a:rPr lang="en-US" sz="1800" dirty="0"/>
              <a:t>Population was unaffected and continued to rise although there seemed to be a slight plateau in 2011</a:t>
            </a:r>
          </a:p>
          <a:p>
            <a:pPr lvl="2"/>
            <a:endParaRPr lang="en-US" sz="700" dirty="0"/>
          </a:p>
        </p:txBody>
      </p:sp>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p:txBody>
          <a:bodyPr/>
          <a:lstStyle/>
          <a:p>
            <a:fld id="{19B51A1E-902D-48AF-9020-955120F399B6}" type="slidenum">
              <a:rPr lang="en-ZA" smtClean="0"/>
              <a:pPr/>
              <a:t>7</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p:txBody>
          <a:bodyPr/>
          <a:lstStyle/>
          <a:p>
            <a:r>
              <a:rPr lang="en-ZA"/>
              <a:t>Add a footer</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p:txBody>
          <a:bodyPr/>
          <a:lstStyle/>
          <a:p>
            <a:r>
              <a:rPr lang="en-US" dirty="0"/>
              <a:t>Population</a:t>
            </a:r>
          </a:p>
        </p:txBody>
      </p:sp>
      <p:pic>
        <p:nvPicPr>
          <p:cNvPr id="8" name="Picture 7">
            <a:extLst>
              <a:ext uri="{FF2B5EF4-FFF2-40B4-BE49-F238E27FC236}">
                <a16:creationId xmlns:a16="http://schemas.microsoft.com/office/drawing/2014/main" id="{7EBF4F51-D861-4439-9334-CED5B64AD649}"/>
              </a:ext>
            </a:extLst>
          </p:cNvPr>
          <p:cNvPicPr>
            <a:picLocks noChangeAspect="1"/>
          </p:cNvPicPr>
          <p:nvPr/>
        </p:nvPicPr>
        <p:blipFill>
          <a:blip r:embed="rId3"/>
          <a:stretch>
            <a:fillRect/>
          </a:stretch>
        </p:blipFill>
        <p:spPr>
          <a:xfrm>
            <a:off x="8298618" y="0"/>
            <a:ext cx="3648075" cy="1438275"/>
          </a:xfrm>
          <a:prstGeom prst="rect">
            <a:avLst/>
          </a:prstGeom>
        </p:spPr>
      </p:pic>
    </p:spTree>
    <p:extLst>
      <p:ext uri="{BB962C8B-B14F-4D97-AF65-F5344CB8AC3E}">
        <p14:creationId xmlns:p14="http://schemas.microsoft.com/office/powerpoint/2010/main" val="221859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F512A9D-89DE-4721-9BD2-79480743D464}"/>
              </a:ext>
            </a:extLst>
          </p:cNvPr>
          <p:cNvPicPr>
            <a:picLocks noGrp="1" noChangeAspect="1"/>
          </p:cNvPicPr>
          <p:nvPr>
            <p:ph idx="1"/>
          </p:nvPr>
        </p:nvPicPr>
        <p:blipFill>
          <a:blip r:embed="rId3"/>
          <a:stretch>
            <a:fillRect/>
          </a:stretch>
        </p:blipFill>
        <p:spPr>
          <a:xfrm>
            <a:off x="6096000" y="1599783"/>
            <a:ext cx="5487650" cy="3658433"/>
          </a:xfrm>
        </p:spPr>
      </p:pic>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p:txBody>
          <a:bodyPr/>
          <a:lstStyle/>
          <a:p>
            <a:fld id="{19B51A1E-902D-48AF-9020-955120F399B6}" type="slidenum">
              <a:rPr lang="en-ZA" smtClean="0"/>
              <a:pPr/>
              <a:t>8</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p:txBody>
          <a:bodyPr/>
          <a:lstStyle/>
          <a:p>
            <a:r>
              <a:rPr lang="en-ZA"/>
              <a:t>Add a footer</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p:txBody>
          <a:bodyPr/>
          <a:lstStyle/>
          <a:p>
            <a:r>
              <a:rPr lang="en-US" dirty="0"/>
              <a:t>Population Changes 2004 - 2015</a:t>
            </a:r>
          </a:p>
        </p:txBody>
      </p:sp>
      <p:pic>
        <p:nvPicPr>
          <p:cNvPr id="10" name="Picture 9">
            <a:extLst>
              <a:ext uri="{FF2B5EF4-FFF2-40B4-BE49-F238E27FC236}">
                <a16:creationId xmlns:a16="http://schemas.microsoft.com/office/drawing/2014/main" id="{013F1C41-7B34-4773-8AD5-36F14417DCF3}"/>
              </a:ext>
            </a:extLst>
          </p:cNvPr>
          <p:cNvPicPr>
            <a:picLocks noChangeAspect="1"/>
          </p:cNvPicPr>
          <p:nvPr/>
        </p:nvPicPr>
        <p:blipFill>
          <a:blip r:embed="rId4"/>
          <a:stretch>
            <a:fillRect/>
          </a:stretch>
        </p:blipFill>
        <p:spPr>
          <a:xfrm>
            <a:off x="608350" y="1599783"/>
            <a:ext cx="5487650" cy="3658433"/>
          </a:xfrm>
          <a:prstGeom prst="rect">
            <a:avLst/>
          </a:prstGeom>
        </p:spPr>
      </p:pic>
      <p:pic>
        <p:nvPicPr>
          <p:cNvPr id="12" name="Picture 11">
            <a:extLst>
              <a:ext uri="{FF2B5EF4-FFF2-40B4-BE49-F238E27FC236}">
                <a16:creationId xmlns:a16="http://schemas.microsoft.com/office/drawing/2014/main" id="{66ACE0A7-7116-4683-92EA-AEB7FE1C0EBE}"/>
              </a:ext>
            </a:extLst>
          </p:cNvPr>
          <p:cNvPicPr>
            <a:picLocks noChangeAspect="1"/>
          </p:cNvPicPr>
          <p:nvPr/>
        </p:nvPicPr>
        <p:blipFill>
          <a:blip r:embed="rId5"/>
          <a:stretch>
            <a:fillRect/>
          </a:stretch>
        </p:blipFill>
        <p:spPr>
          <a:xfrm>
            <a:off x="608350" y="5049722"/>
            <a:ext cx="3648075" cy="1438275"/>
          </a:xfrm>
          <a:prstGeom prst="rect">
            <a:avLst/>
          </a:prstGeom>
        </p:spPr>
      </p:pic>
    </p:spTree>
    <p:extLst>
      <p:ext uri="{BB962C8B-B14F-4D97-AF65-F5344CB8AC3E}">
        <p14:creationId xmlns:p14="http://schemas.microsoft.com/office/powerpoint/2010/main" val="215004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416882-5670-4C40-A366-8D841513824D}"/>
              </a:ext>
            </a:extLst>
          </p:cNvPr>
          <p:cNvSpPr>
            <a:spLocks noGrp="1"/>
          </p:cNvSpPr>
          <p:nvPr>
            <p:ph idx="1"/>
          </p:nvPr>
        </p:nvSpPr>
        <p:spPr/>
        <p:txBody>
          <a:bodyPr/>
          <a:lstStyle/>
          <a:p>
            <a:r>
              <a:rPr lang="en-US" sz="2000" dirty="0"/>
              <a:t>Source</a:t>
            </a:r>
          </a:p>
          <a:p>
            <a:pPr lvl="1"/>
            <a:r>
              <a:rPr lang="en-US" sz="2000" dirty="0"/>
              <a:t>Census data website using an API key.</a:t>
            </a:r>
          </a:p>
          <a:p>
            <a:r>
              <a:rPr lang="en-US" sz="2000" dirty="0"/>
              <a:t>Analysis</a:t>
            </a:r>
          </a:p>
          <a:p>
            <a:pPr lvl="1"/>
            <a:r>
              <a:rPr lang="en-US" sz="2000" dirty="0"/>
              <a:t>Accessed data on the county, state, dates, median household income and median household income margins of error.</a:t>
            </a:r>
          </a:p>
          <a:p>
            <a:pPr lvl="1"/>
            <a:r>
              <a:rPr lang="en-US" sz="2000" dirty="0"/>
              <a:t>State and County were removed as that was already located on the chart, leaving only the incomes, dates, and location.</a:t>
            </a:r>
          </a:p>
          <a:p>
            <a:r>
              <a:rPr lang="en-US" sz="2000" dirty="0"/>
              <a:t>Findings</a:t>
            </a:r>
          </a:p>
          <a:p>
            <a:r>
              <a:rPr lang="en-US" sz="2400" dirty="0"/>
              <a:t>The median household income in Galveston, Texas following Hurricane Ike went well above the expected trend for the following years up until 2015. As For Louisa County, VA the median household income stayed relatively stagnant in the year following and increased slightly until 2015.as for*</a:t>
            </a:r>
            <a:endParaRPr lang="en-US" sz="1050" dirty="0"/>
          </a:p>
        </p:txBody>
      </p:sp>
      <p:sp>
        <p:nvSpPr>
          <p:cNvPr id="3" name="Slide Number Placeholder 2">
            <a:extLst>
              <a:ext uri="{FF2B5EF4-FFF2-40B4-BE49-F238E27FC236}">
                <a16:creationId xmlns:a16="http://schemas.microsoft.com/office/drawing/2014/main" id="{E6E438A9-7A49-4873-87AA-B00C0DE2FD1C}"/>
              </a:ext>
            </a:extLst>
          </p:cNvPr>
          <p:cNvSpPr>
            <a:spLocks noGrp="1"/>
          </p:cNvSpPr>
          <p:nvPr>
            <p:ph type="sldNum" sz="quarter" idx="11"/>
          </p:nvPr>
        </p:nvSpPr>
        <p:spPr/>
        <p:txBody>
          <a:bodyPr/>
          <a:lstStyle/>
          <a:p>
            <a:fld id="{19B51A1E-902D-48AF-9020-955120F399B6}" type="slidenum">
              <a:rPr lang="en-ZA" smtClean="0"/>
              <a:pPr/>
              <a:t>9</a:t>
            </a:fld>
            <a:endParaRPr lang="en-ZA" dirty="0"/>
          </a:p>
        </p:txBody>
      </p:sp>
      <p:sp>
        <p:nvSpPr>
          <p:cNvPr id="4" name="Footer Placeholder 3">
            <a:extLst>
              <a:ext uri="{FF2B5EF4-FFF2-40B4-BE49-F238E27FC236}">
                <a16:creationId xmlns:a16="http://schemas.microsoft.com/office/drawing/2014/main" id="{50D6945F-BD17-45B9-989C-DD613DFA6427}"/>
              </a:ext>
            </a:extLst>
          </p:cNvPr>
          <p:cNvSpPr>
            <a:spLocks noGrp="1"/>
          </p:cNvSpPr>
          <p:nvPr>
            <p:ph type="ftr" sz="quarter" idx="12"/>
          </p:nvPr>
        </p:nvSpPr>
        <p:spPr/>
        <p:txBody>
          <a:bodyPr/>
          <a:lstStyle/>
          <a:p>
            <a:r>
              <a:rPr lang="en-ZA"/>
              <a:t>Add a footer</a:t>
            </a:r>
            <a:endParaRPr lang="en-ZA" dirty="0"/>
          </a:p>
        </p:txBody>
      </p:sp>
      <p:sp>
        <p:nvSpPr>
          <p:cNvPr id="5" name="Title 4">
            <a:extLst>
              <a:ext uri="{FF2B5EF4-FFF2-40B4-BE49-F238E27FC236}">
                <a16:creationId xmlns:a16="http://schemas.microsoft.com/office/drawing/2014/main" id="{76A3CA81-7A6C-47BC-8D67-926B325F8336}"/>
              </a:ext>
            </a:extLst>
          </p:cNvPr>
          <p:cNvSpPr>
            <a:spLocks noGrp="1"/>
          </p:cNvSpPr>
          <p:nvPr>
            <p:ph type="title"/>
          </p:nvPr>
        </p:nvSpPr>
        <p:spPr/>
        <p:txBody>
          <a:bodyPr/>
          <a:lstStyle/>
          <a:p>
            <a:r>
              <a:rPr lang="en-US" dirty="0"/>
              <a:t>Median Household Income</a:t>
            </a:r>
          </a:p>
        </p:txBody>
      </p:sp>
      <p:pic>
        <p:nvPicPr>
          <p:cNvPr id="6" name="Picture 5">
            <a:extLst>
              <a:ext uri="{FF2B5EF4-FFF2-40B4-BE49-F238E27FC236}">
                <a16:creationId xmlns:a16="http://schemas.microsoft.com/office/drawing/2014/main" id="{6A60BB85-AFAC-40A7-9CDF-A0706FF9F652}"/>
              </a:ext>
            </a:extLst>
          </p:cNvPr>
          <p:cNvPicPr>
            <a:picLocks noChangeAspect="1"/>
          </p:cNvPicPr>
          <p:nvPr/>
        </p:nvPicPr>
        <p:blipFill>
          <a:blip r:embed="rId3"/>
          <a:stretch>
            <a:fillRect/>
          </a:stretch>
        </p:blipFill>
        <p:spPr>
          <a:xfrm>
            <a:off x="8029987" y="275268"/>
            <a:ext cx="3648075" cy="1438275"/>
          </a:xfrm>
          <a:prstGeom prst="rect">
            <a:avLst/>
          </a:prstGeom>
        </p:spPr>
      </p:pic>
    </p:spTree>
    <p:extLst>
      <p:ext uri="{BB962C8B-B14F-4D97-AF65-F5344CB8AC3E}">
        <p14:creationId xmlns:p14="http://schemas.microsoft.com/office/powerpoint/2010/main" val="2594962577"/>
      </p:ext>
    </p:extLst>
  </p:cSld>
  <p:clrMapOvr>
    <a:masterClrMapping/>
  </p:clrMapOvr>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rchitecture Pitch Deck_SB - v5.potx" id="{28EFEF52-CA9C-4081-BA48-D8C36C41A55A}" vid="{3C737D0E-43C0-40C2-B767-70E4574259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Widescreen</PresentationFormat>
  <Paragraphs>142</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Times New Roman</vt:lpstr>
      <vt:lpstr>Wingdings</vt:lpstr>
      <vt:lpstr>Office Theme</vt:lpstr>
      <vt:lpstr>The Effects of Natural Disasters on Communities</vt:lpstr>
      <vt:lpstr>How are communities affected by natural disasters?</vt:lpstr>
      <vt:lpstr>Agencies</vt:lpstr>
      <vt:lpstr>Crime</vt:lpstr>
      <vt:lpstr>Galveston Crime Rates</vt:lpstr>
      <vt:lpstr>Louisa Crime Rates</vt:lpstr>
      <vt:lpstr>Population</vt:lpstr>
      <vt:lpstr>Population Changes 2004 - 2015</vt:lpstr>
      <vt:lpstr>Median Household Income</vt:lpstr>
      <vt:lpstr>Income Changes 2004 - 2015</vt:lpstr>
      <vt:lpstr>PowerPoint Presentation</vt:lpstr>
      <vt:lpstr>     Conclusion</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2019-03-27T15:38:07Z</dcterms:created>
  <dcterms:modified xsi:type="dcterms:W3CDTF">2019-03-29T18:01:01Z</dcterms:modified>
</cp:coreProperties>
</file>