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62" r:id="rId4"/>
    <p:sldId id="258" r:id="rId5"/>
    <p:sldId id="283" r:id="rId6"/>
    <p:sldId id="286" r:id="rId7"/>
    <p:sldId id="287" r:id="rId8"/>
    <p:sldId id="288" r:id="rId9"/>
    <p:sldId id="269" r:id="rId10"/>
    <p:sldId id="289" r:id="rId11"/>
    <p:sldId id="272" r:id="rId12"/>
    <p:sldId id="267" r:id="rId13"/>
    <p:sldId id="268" r:id="rId14"/>
    <p:sldId id="270" r:id="rId15"/>
    <p:sldId id="261" r:id="rId16"/>
    <p:sldId id="273" r:id="rId17"/>
    <p:sldId id="274" r:id="rId18"/>
    <p:sldId id="277" r:id="rId19"/>
    <p:sldId id="278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93" autoAdjust="0"/>
    <p:restoredTop sz="94607" autoAdjust="0"/>
  </p:normalViewPr>
  <p:slideViewPr>
    <p:cSldViewPr snapToGrid="0">
      <p:cViewPr varScale="1">
        <p:scale>
          <a:sx n="76" d="100"/>
          <a:sy n="76" d="100"/>
        </p:scale>
        <p:origin x="200" y="616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8-4C3F-A9CE-9EEBC1E71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85-46E4-A155-E545BCE2627E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85-46E4-A155-E545BCE262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85-46E4-A155-E545BCE262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85-46E4-A155-E545BCE2627E}"/>
              </c:ext>
            </c:extLst>
          </c:dPt>
          <c:dLbls>
            <c:dLbl>
              <c:idx val="0"/>
              <c:layout>
                <c:manualLayout>
                  <c:x val="7.2608916738188034E-2"/>
                  <c:y val="0.133312114363499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85-46E4-A155-E545BCE2627E}"/>
                </c:ext>
              </c:extLst>
            </c:dLbl>
            <c:dLbl>
              <c:idx val="1"/>
              <c:layout>
                <c:manualLayout>
                  <c:x val="-7.2608916738188187E-2"/>
                  <c:y val="0.169020716425150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85-46E4-A155-E545BCE2627E}"/>
                </c:ext>
              </c:extLst>
            </c:dLbl>
            <c:dLbl>
              <c:idx val="2"/>
              <c:layout>
                <c:manualLayout>
                  <c:x val="-0.10464226235797711"/>
                  <c:y val="-5.23726163570890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A85-46E4-A155-E545BCE2627E}"/>
                </c:ext>
              </c:extLst>
            </c:dLbl>
            <c:dLbl>
              <c:idx val="3"/>
              <c:layout>
                <c:manualLayout>
                  <c:x val="0.13881116435241853"/>
                  <c:y val="-7.85589245356335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A85-46E4-A155-E545BCE2627E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85-46E4-A155-E545BCE26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2019/03/27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ZA" smtClean="0"/>
              <a:t>2019/03/27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2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5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ZA" sz="12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ZA" sz="12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55" r:id="rId23"/>
    <p:sldLayoutId id="2147483674" r:id="rId24"/>
    <p:sldLayoutId id="2147483675" r:id="rId25"/>
    <p:sldLayoutId id="2147483676" r:id="rId26"/>
    <p:sldLayoutId id="2147483677" r:id="rId27"/>
    <p:sldLayoutId id="2147483678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1.sv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Relationship Id="rId6" Type="http://schemas.openxmlformats.org/officeDocument/2006/relationships/chart" Target="../charts/chart2.xml"/><Relationship Id="rId5" Type="http://schemas.openxmlformats.org/officeDocument/2006/relationships/image" Target="../media/image43.svg"/><Relationship Id="rId10" Type="http://schemas.openxmlformats.org/officeDocument/2006/relationships/image" Target="../media/image47.sv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jp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76533"/>
          </a:xfr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17074"/>
            <a:ext cx="4860000" cy="1911926"/>
          </a:xfrm>
        </p:spPr>
        <p:txBody>
          <a:bodyPr/>
          <a:lstStyle/>
          <a:p>
            <a:r>
              <a:rPr lang="en-ZA" dirty="0"/>
              <a:t>Analysis Of Crime Following Natural Disasters 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19698"/>
            <a:ext cx="4555067" cy="836602"/>
          </a:xfrm>
        </p:spPr>
        <p:txBody>
          <a:bodyPr/>
          <a:lstStyle/>
          <a:p>
            <a:r>
              <a:rPr lang="en-ZA" noProof="1"/>
              <a:t>Oleg Mironov    |   Amy Reynolds</a:t>
            </a:r>
          </a:p>
          <a:p>
            <a:r>
              <a:rPr lang="en-ZA" noProof="1"/>
              <a:t>Mariam Hassan |   Kundyz Smith </a:t>
            </a:r>
          </a:p>
        </p:txBody>
      </p:sp>
      <p:grpSp>
        <p:nvGrpSpPr>
          <p:cNvPr id="112" name="Group 111" descr="Accent image brackets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4" name="Group 3" descr="Logo Placeholder">
            <a:extLst>
              <a:ext uri="{FF2B5EF4-FFF2-40B4-BE49-F238E27FC236}">
                <a16:creationId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0" y="2568729"/>
            <a:ext cx="4741333" cy="2395417"/>
            <a:chOff x="1841170" y="2034539"/>
            <a:chExt cx="4741333" cy="23954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1841170" y="3906736"/>
              <a:ext cx="4741333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ZA" sz="2000" b="1" dirty="0">
                  <a:solidFill>
                    <a:schemeClr val="bg1"/>
                  </a:solidFill>
                  <a:latin typeface="+mj-lt"/>
                </a:rPr>
                <a:t>Hurricane Ike(2008)</a:t>
              </a:r>
            </a:p>
            <a:p>
              <a:pPr algn="ctr"/>
              <a:r>
                <a:rPr lang="en-ZA" sz="2000" dirty="0">
                  <a:solidFill>
                    <a:schemeClr val="bg1"/>
                  </a:solidFill>
                  <a:latin typeface="+mj-lt"/>
                </a:rPr>
                <a:t>Louisa County VA Earthquake (2011)</a:t>
              </a: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Description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B03EA-B8C0-4F25-9BA2-268BFF73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099127"/>
            <a:ext cx="5472000" cy="360000"/>
          </a:xfrm>
        </p:spPr>
        <p:txBody>
          <a:bodyPr/>
          <a:lstStyle/>
          <a:p>
            <a:r>
              <a:rPr lang="en-ZA" dirty="0"/>
              <a:t>Our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779605"/>
            <a:ext cx="4773297" cy="1924513"/>
          </a:xfrm>
        </p:spPr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pPr lvl="1"/>
            <a:r>
              <a:rPr lang="en-ZA" noProof="1"/>
              <a:t>Etiam aliquet eu mi quis lacinia. Ut fermentum a magna ut eleifend. Integer convallis suscipit ante eu varius. </a:t>
            </a:r>
          </a:p>
          <a:p>
            <a:pPr lvl="1"/>
            <a:r>
              <a:rPr lang="en-ZA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10A6B1-C801-4AD3-BA44-6124020D74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00000" y="2099652"/>
            <a:ext cx="5472000" cy="358775"/>
          </a:xfrm>
        </p:spPr>
        <p:txBody>
          <a:bodyPr/>
          <a:lstStyle/>
          <a:p>
            <a:r>
              <a:rPr lang="en-ZA" dirty="0"/>
              <a:t>Competitor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D61EA8-8FB6-48D4-98C6-27BCF841490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99888" y="2779931"/>
            <a:ext cx="4773396" cy="1924064"/>
          </a:xfrm>
        </p:spPr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pPr lvl="1"/>
            <a:r>
              <a:rPr lang="en-ZA" noProof="1"/>
              <a:t>Etiam aliquet eu mi quis lacinia. Ut fermentum a magna ut eleifend. Integer convallis suscipit ante eu varius. </a:t>
            </a:r>
          </a:p>
          <a:p>
            <a:pPr lvl="1"/>
            <a:r>
              <a:rPr lang="en-ZA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F6A3-E32A-496A-ABD8-229B72019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489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2977-3E28-4760-BA40-840A6AA0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75804-EA8D-4091-9F09-9E2FB24B45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ZA" dirty="0"/>
              <a:t>Forecasting for success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79BE77-08C7-47FC-831A-986BDEF62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87531"/>
              </p:ext>
            </p:extLst>
          </p:nvPr>
        </p:nvGraphicFramePr>
        <p:xfrm>
          <a:off x="409775" y="1568711"/>
          <a:ext cx="6680200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D4E1A124-14AD-43A7-97A2-5C3051186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029388"/>
              </p:ext>
            </p:extLst>
          </p:nvPr>
        </p:nvGraphicFramePr>
        <p:xfrm>
          <a:off x="7389813" y="1568711"/>
          <a:ext cx="4381500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2FB0F-1EDC-42F3-8CFB-ED1E59C11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D8728-C6BD-4890-8BAF-32EA0048D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2765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840293F-4671-41F0-81A3-F8908F7D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Market Opportunity Option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68A20E-73E6-4BDD-826F-851FE419C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</a:t>
            </a:r>
          </a:p>
        </p:txBody>
      </p:sp>
      <p:pic>
        <p:nvPicPr>
          <p:cNvPr id="5" name="Picture Placeholder 4" descr="Bullseye">
            <a:extLst>
              <a:ext uri="{FF2B5EF4-FFF2-40B4-BE49-F238E27FC236}">
                <a16:creationId xmlns:a16="http://schemas.microsoft.com/office/drawing/2014/main" id="{54A3BFA2-FCD4-4F41-AAAD-8DAF2B85DA3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E56E477-6E54-4833-B1E4-56C1AC66C5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ZA" dirty="0"/>
              <a:t>$1B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F07C326-ECF8-41DF-9B2E-D430DEFF9A67}"/>
              </a:ext>
            </a:extLst>
          </p:cNvPr>
          <p:cNvSpPr>
            <a:spLocks noGrp="1"/>
          </p:cNvSpPr>
          <p:nvPr>
            <p:ph sz="half" idx="29"/>
          </p:nvPr>
        </p:nvSpPr>
        <p:spPr/>
        <p:txBody>
          <a:bodyPr/>
          <a:lstStyle/>
          <a:p>
            <a:r>
              <a:rPr lang="en-ZA" dirty="0"/>
              <a:t>Lorem ipsum </a:t>
            </a:r>
            <a:r>
              <a:rPr lang="en-ZA" noProof="1"/>
              <a:t>dolor sit amet, consectetur adipiscing elit. </a:t>
            </a:r>
          </a:p>
          <a:p>
            <a:r>
              <a:rPr lang="en-ZA" noProof="1"/>
              <a:t>Etiam aliquet eu mi quis lacinia. Ut fermentum a magna ut eleifend. Integer convallis suscipit ante eu varius. </a:t>
            </a:r>
          </a:p>
          <a:p>
            <a:r>
              <a:rPr lang="en-ZA" noProof="1"/>
              <a:t>Morbi a purus dolor. Suspendisse sit amet ipsum finibus justo viverra blandit.</a:t>
            </a:r>
          </a:p>
        </p:txBody>
      </p:sp>
      <p:pic>
        <p:nvPicPr>
          <p:cNvPr id="7" name="Picture Placeholder 6" descr="Lecturer">
            <a:extLst>
              <a:ext uri="{FF2B5EF4-FFF2-40B4-BE49-F238E27FC236}">
                <a16:creationId xmlns:a16="http://schemas.microsoft.com/office/drawing/2014/main" id="{46483697-076C-45F1-BEB8-4E596D745014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A432125-2B7A-42E4-8AE0-79559A0082F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ZA" dirty="0"/>
              <a:t>$2B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11E1D64-13B1-45CD-A29D-474622790A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Lorem ipsum </a:t>
            </a:r>
            <a:r>
              <a:rPr lang="en-ZA" noProof="1"/>
              <a:t>dolor sit amet, consectetur adipiscing elit. </a:t>
            </a:r>
          </a:p>
          <a:p>
            <a:r>
              <a:rPr lang="en-ZA" noProof="1"/>
              <a:t>Etiam aliquet eu mi quis lacinia. Ut fermentum a magna ut eleifend. Integer convallis suscipit ante eu varius. </a:t>
            </a:r>
          </a:p>
          <a:p>
            <a:r>
              <a:rPr lang="en-ZA" noProof="1"/>
              <a:t>Morbi a purus dolor. Suspendisse sit amet ipsum finibus justo viverra blandit.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3D420-AEB0-44F9-86F5-DB2505B0F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525D2-29EF-4156-8E05-4971770BF1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444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Market Opportunity Option 2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ZA" dirty="0"/>
              <a:t>Opportunity to Build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ZA" dirty="0"/>
              <a:t>$3B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ZA" dirty="0"/>
              <a:t>Freedom to Invent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ZA" dirty="0"/>
              <a:t>$2B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5FC1E08-00E9-4B0E-B388-CB7F400A16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ZA" dirty="0"/>
              <a:t>Few Competitors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$1B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271CD-BE6E-4BDA-AE95-037EC2B146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  <p:sp>
        <p:nvSpPr>
          <p:cNvPr id="35" name="TextBox 34" descr="Chart Intersection">
            <a:extLst>
              <a:ext uri="{FF2B5EF4-FFF2-40B4-BE49-F238E27FC236}">
                <a16:creationId xmlns:a16="http://schemas.microsoft.com/office/drawing/2014/main" id="{C5D495D0-4A34-43A1-9AFE-E5EEA87C362C}"/>
              </a:ext>
            </a:extLst>
          </p:cNvPr>
          <p:cNvSpPr txBox="1">
            <a:spLocks/>
          </p:cNvSpPr>
          <p:nvPr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TextBox 33" descr="Chart Intersection">
            <a:extLst>
              <a:ext uri="{FF2B5EF4-FFF2-40B4-BE49-F238E27FC236}">
                <a16:creationId xmlns:a16="http://schemas.microsoft.com/office/drawing/2014/main" id="{151C5405-FC56-458C-AB6B-DB7AE365F968}"/>
              </a:ext>
            </a:extLst>
          </p:cNvPr>
          <p:cNvSpPr txBox="1">
            <a:spLocks/>
          </p:cNvSpPr>
          <p:nvPr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Competition Option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Convenience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Inconvenient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ZA" dirty="0"/>
              <a:t>Expensive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Affordable</a:t>
            </a:r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grpSp>
        <p:nvGrpSpPr>
          <p:cNvPr id="15" name="Group 14" descr="Logo Placeholder">
            <a:extLst>
              <a:ext uri="{FF2B5EF4-FFF2-40B4-BE49-F238E27FC236}">
                <a16:creationId xmlns:a16="http://schemas.microsoft.com/office/drawing/2014/main" id="{8DAED796-4DF5-4818-9BA9-AA03FD19D5FD}"/>
              </a:ext>
            </a:extLst>
          </p:cNvPr>
          <p:cNvGrpSpPr/>
          <p:nvPr/>
        </p:nvGrpSpPr>
        <p:grpSpPr>
          <a:xfrm>
            <a:off x="8402844" y="1928286"/>
            <a:ext cx="2173095" cy="523220"/>
            <a:chOff x="1985170" y="1950690"/>
            <a:chExt cx="2173095" cy="5232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60B153-2FCB-4B2C-A164-37E00883AD81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ZA" sz="20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ZA" sz="20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ZA" sz="20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ZA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FF485DF8-474B-4B3C-A3E3-8B85CBE7F87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Close up image of architecture designed grate and wall">
            <a:extLst>
              <a:ext uri="{FF2B5EF4-FFF2-40B4-BE49-F238E27FC236}">
                <a16:creationId xmlns:a16="http://schemas.microsoft.com/office/drawing/2014/main" id="{ACF36960-4969-4798-A8C8-46030DFF29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73" name="Group 72" descr="Picture Placeholder">
            <a:extLst>
              <a:ext uri="{FF2B5EF4-FFF2-40B4-BE49-F238E27FC236}">
                <a16:creationId xmlns:a16="http://schemas.microsoft.com/office/drawing/2014/main" id="{B6D8D491-92D5-4337-BEB1-FCB3EB42F01F}"/>
              </a:ext>
            </a:extLst>
          </p:cNvPr>
          <p:cNvGrpSpPr/>
          <p:nvPr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74" name="Rectangle 6">
              <a:extLst>
                <a:ext uri="{FF2B5EF4-FFF2-40B4-BE49-F238E27FC236}">
                  <a16:creationId xmlns:a16="http://schemas.microsoft.com/office/drawing/2014/main" id="{B8F9FC5C-E147-4E48-832E-5E7D4F0060C2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75" name="Rectangle 6">
              <a:extLst>
                <a:ext uri="{FF2B5EF4-FFF2-40B4-BE49-F238E27FC236}">
                  <a16:creationId xmlns:a16="http://schemas.microsoft.com/office/drawing/2014/main" id="{3817EB80-63DB-4AF9-B1C2-7A558E6371C9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7" name="Title 36">
            <a:extLst>
              <a:ext uri="{FF2B5EF4-FFF2-40B4-BE49-F238E27FC236}">
                <a16:creationId xmlns:a16="http://schemas.microsoft.com/office/drawing/2014/main" id="{4B1315E4-875E-4E7A-B7C4-CC242E88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Next Discussions </a:t>
            </a:r>
          </a:p>
        </p:txBody>
      </p:sp>
      <p:pic>
        <p:nvPicPr>
          <p:cNvPr id="46" name="Picture Placeholder 2" descr="Gold bars">
            <a:extLst>
              <a:ext uri="{FF2B5EF4-FFF2-40B4-BE49-F238E27FC236}">
                <a16:creationId xmlns:a16="http://schemas.microsoft.com/office/drawing/2014/main" id="{B07585AC-91C2-A642-8740-D1E5784229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8173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3F48742-5436-4A86-A73D-1BA6F7BAE2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pic>
        <p:nvPicPr>
          <p:cNvPr id="47" name="Picture Placeholder 6" descr="Pencil">
            <a:extLst>
              <a:ext uri="{FF2B5EF4-FFF2-40B4-BE49-F238E27FC236}">
                <a16:creationId xmlns:a16="http://schemas.microsoft.com/office/drawing/2014/main" id="{44CAD70A-C555-A44D-9102-805E9EF148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15741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63E1EDF-5BAC-426A-94B7-55FCD838BEC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/>
              <a:t>Conclusion </a:t>
            </a:r>
          </a:p>
        </p:txBody>
      </p:sp>
      <p:pic>
        <p:nvPicPr>
          <p:cNvPr id="48" name="Picture Placeholder 8" descr="Coins">
            <a:extLst>
              <a:ext uri="{FF2B5EF4-FFF2-40B4-BE49-F238E27FC236}">
                <a16:creationId xmlns:a16="http://schemas.microsoft.com/office/drawing/2014/main" id="{86E4E607-BD81-3E4D-8A66-293F64707B8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497469" y="2434955"/>
            <a:ext cx="569062" cy="569062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F45A5B3-0701-4C27-8200-149553525BF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/>
              <a:t>Future Work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84A0C-78BE-43EA-B947-257E69510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6F84B-83F0-4BBC-AD8E-6C4E663B2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B813D-4DDC-644E-83CC-CB0ED661FF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F4E73B-C026-E347-A3AC-45839FACE6C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F2CA6D-7109-D045-BC4E-5DE16CF75C6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062937-537B-6A4B-B94D-C7B9C7F57E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Timeline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7313F-88F1-455D-8330-59BE361ECDE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ZA" dirty="0"/>
              <a:t>Our two-year action plan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20YY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FEB</a:t>
            </a:r>
          </a:p>
        </p:txBody>
      </p:sp>
      <p:cxnSp>
        <p:nvCxnSpPr>
          <p:cNvPr id="45" name="Straight Connector 44" descr="Milestone Connector">
            <a:extLst>
              <a:ext uri="{FF2B5EF4-FFF2-40B4-BE49-F238E27FC236}">
                <a16:creationId xmlns:a16="http://schemas.microsoft.com/office/drawing/2014/main" id="{7AAE5EC1-092E-4A01-B866-C63F654AC331}"/>
              </a:ext>
            </a:extLst>
          </p:cNvPr>
          <p:cNvCxnSpPr>
            <a:cxnSpLocks/>
          </p:cNvCxnSpPr>
          <p:nvPr/>
        </p:nvCxnSpPr>
        <p:spPr>
          <a:xfrm>
            <a:off x="1115483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59796" y="2190750"/>
            <a:ext cx="1793875" cy="561975"/>
          </a:xfrm>
        </p:spPr>
        <p:txBody>
          <a:bodyPr/>
          <a:lstStyle/>
          <a:p>
            <a:r>
              <a:rPr lang="en-ZA" dirty="0"/>
              <a:t>Blueprints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77C5603-8643-4603-9AC4-34B768C3DBB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11525" y="2505005"/>
            <a:ext cx="1690417" cy="224670"/>
          </a:xfrm>
        </p:spPr>
        <p:txBody>
          <a:bodyPr/>
          <a:lstStyle/>
          <a:p>
            <a:r>
              <a:rPr lang="en-ZA" dirty="0"/>
              <a:t>Month, 20YY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ZA" dirty="0"/>
              <a:t>MAR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/>
              <a:t>APR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/>
              <a:t>MAY</a:t>
            </a:r>
          </a:p>
        </p:txBody>
      </p:sp>
      <p:cxnSp>
        <p:nvCxnSpPr>
          <p:cNvPr id="49" name="Straight Connector 48" descr="Milestone Connector">
            <a:extLst>
              <a:ext uri="{FF2B5EF4-FFF2-40B4-BE49-F238E27FC236}">
                <a16:creationId xmlns:a16="http://schemas.microsoft.com/office/drawing/2014/main" id="{9F9EC6C0-1013-478D-9D38-F5E0A03C22F7}"/>
              </a:ext>
            </a:extLst>
          </p:cNvPr>
          <p:cNvCxnSpPr>
            <a:cxnSpLocks/>
          </p:cNvCxnSpPr>
          <p:nvPr/>
        </p:nvCxnSpPr>
        <p:spPr>
          <a:xfrm rot="10800000">
            <a:off x="2522009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607DCFEC-829E-4B9D-9E7F-72EDD3917269}"/>
              </a:ext>
            </a:extLst>
          </p:cNvPr>
          <p:cNvSpPr txBox="1">
            <a:spLocks/>
          </p:cNvSpPr>
          <p:nvPr/>
        </p:nvSpPr>
        <p:spPr>
          <a:xfrm>
            <a:off x="1625071" y="5233378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Focus Group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4108CB68-6F0A-484F-A51D-06A02D71D152}"/>
              </a:ext>
            </a:extLst>
          </p:cNvPr>
          <p:cNvSpPr txBox="1">
            <a:spLocks/>
          </p:cNvSpPr>
          <p:nvPr/>
        </p:nvSpPr>
        <p:spPr>
          <a:xfrm>
            <a:off x="1676800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Month, 20YY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ZA" dirty="0"/>
              <a:t>JUN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ZA" dirty="0"/>
              <a:t>JUL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ZA" dirty="0"/>
              <a:t>AUG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ZA" dirty="0"/>
              <a:t>SEP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ZA" dirty="0"/>
              <a:t>OCR</a:t>
            </a:r>
          </a:p>
        </p:txBody>
      </p:sp>
      <p:cxnSp>
        <p:nvCxnSpPr>
          <p:cNvPr id="47" name="Straight Connector 46" descr="Milestone Connector">
            <a:extLst>
              <a:ext uri="{FF2B5EF4-FFF2-40B4-BE49-F238E27FC236}">
                <a16:creationId xmlns:a16="http://schemas.microsoft.com/office/drawing/2014/main" id="{75E1C21F-EF32-4CA2-BCB8-D7FA7A59B4FB}"/>
              </a:ext>
            </a:extLst>
          </p:cNvPr>
          <p:cNvCxnSpPr>
            <a:cxnSpLocks/>
          </p:cNvCxnSpPr>
          <p:nvPr/>
        </p:nvCxnSpPr>
        <p:spPr>
          <a:xfrm>
            <a:off x="4911854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7FB66D8F-42FB-4D6F-B5C7-E8A2704C4D5D}"/>
              </a:ext>
            </a:extLst>
          </p:cNvPr>
          <p:cNvSpPr txBox="1">
            <a:spLocks/>
          </p:cNvSpPr>
          <p:nvPr/>
        </p:nvSpPr>
        <p:spPr>
          <a:xfrm>
            <a:off x="4014917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Feedback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70F9344-0ABB-49C3-B3ED-B9214081BFF4}"/>
              </a:ext>
            </a:extLst>
          </p:cNvPr>
          <p:cNvSpPr txBox="1">
            <a:spLocks/>
          </p:cNvSpPr>
          <p:nvPr/>
        </p:nvSpPr>
        <p:spPr>
          <a:xfrm>
            <a:off x="4066646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Month, 20YY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ZA" dirty="0"/>
              <a:t>NOV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ZA" dirty="0"/>
              <a:t>DEC</a:t>
            </a:r>
          </a:p>
        </p:txBody>
      </p:sp>
      <p:sp>
        <p:nvSpPr>
          <p:cNvPr id="11" name="Year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ZA" dirty="0"/>
              <a:t>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ZA" dirty="0"/>
              <a:t>FEB</a:t>
            </a:r>
          </a:p>
        </p:txBody>
      </p:sp>
      <p:cxnSp>
        <p:nvCxnSpPr>
          <p:cNvPr id="50" name="Straight Connector 49" descr="Milestone Connector">
            <a:extLst>
              <a:ext uri="{FF2B5EF4-FFF2-40B4-BE49-F238E27FC236}">
                <a16:creationId xmlns:a16="http://schemas.microsoft.com/office/drawing/2014/main" id="{000161CD-EB22-4A39-B831-F62D3980F039}"/>
              </a:ext>
            </a:extLst>
          </p:cNvPr>
          <p:cNvCxnSpPr>
            <a:cxnSpLocks/>
          </p:cNvCxnSpPr>
          <p:nvPr/>
        </p:nvCxnSpPr>
        <p:spPr>
          <a:xfrm rot="10800000">
            <a:off x="6780210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0322F7C2-6007-4413-B0AC-012350267DE3}"/>
              </a:ext>
            </a:extLst>
          </p:cNvPr>
          <p:cNvSpPr txBox="1">
            <a:spLocks/>
          </p:cNvSpPr>
          <p:nvPr/>
        </p:nvSpPr>
        <p:spPr>
          <a:xfrm>
            <a:off x="5883272" y="5233378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MVP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10494267-4554-4417-885E-D691A01C97F0}"/>
              </a:ext>
            </a:extLst>
          </p:cNvPr>
          <p:cNvSpPr txBox="1">
            <a:spLocks/>
          </p:cNvSpPr>
          <p:nvPr/>
        </p:nvSpPr>
        <p:spPr>
          <a:xfrm>
            <a:off x="5935001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Month, 20YY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ZA" dirty="0"/>
              <a:t>MAR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ZA" dirty="0"/>
              <a:t>APR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ZA" dirty="0"/>
              <a:t>MAY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ZA" dirty="0"/>
              <a:t>JUN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ZA" dirty="0"/>
              <a:t>JUL</a:t>
            </a:r>
          </a:p>
        </p:txBody>
      </p:sp>
      <p:cxnSp>
        <p:nvCxnSpPr>
          <p:cNvPr id="51" name="Straight Connector 50" descr="Milestone Connector">
            <a:extLst>
              <a:ext uri="{FF2B5EF4-FFF2-40B4-BE49-F238E27FC236}">
                <a16:creationId xmlns:a16="http://schemas.microsoft.com/office/drawing/2014/main" id="{08DB31DC-8655-4956-9B1E-754B8549DC2B}"/>
              </a:ext>
            </a:extLst>
          </p:cNvPr>
          <p:cNvCxnSpPr>
            <a:cxnSpLocks/>
          </p:cNvCxnSpPr>
          <p:nvPr/>
        </p:nvCxnSpPr>
        <p:spPr>
          <a:xfrm rot="10800000">
            <a:off x="9121117" y="4376128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98DDA43F-34CF-4E57-97F0-535BCBD8A38F}"/>
              </a:ext>
            </a:extLst>
          </p:cNvPr>
          <p:cNvSpPr txBox="1">
            <a:spLocks/>
          </p:cNvSpPr>
          <p:nvPr/>
        </p:nvSpPr>
        <p:spPr>
          <a:xfrm>
            <a:off x="8224180" y="5233378"/>
            <a:ext cx="1793875" cy="5619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bg1"/>
                </a:solidFill>
              </a:rPr>
              <a:t>Launch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A73003EF-6143-460A-9787-61DCD9FD999B}"/>
              </a:ext>
            </a:extLst>
          </p:cNvPr>
          <p:cNvSpPr txBox="1">
            <a:spLocks/>
          </p:cNvSpPr>
          <p:nvPr/>
        </p:nvSpPr>
        <p:spPr>
          <a:xfrm>
            <a:off x="8275909" y="554763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chemeClr val="bg1"/>
                </a:solidFill>
              </a:rPr>
              <a:t>Month, 20YY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ZA" dirty="0"/>
              <a:t>SEP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ZA" dirty="0"/>
              <a:t>OCT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ZA" dirty="0"/>
              <a:t>AUG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ZA" dirty="0"/>
              <a:t>NOV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ZA" dirty="0"/>
              <a:t>DEC</a:t>
            </a:r>
          </a:p>
        </p:txBody>
      </p:sp>
      <p:cxnSp>
        <p:nvCxnSpPr>
          <p:cNvPr id="48" name="Straight Connector 47" descr="Milestone Connector">
            <a:extLst>
              <a:ext uri="{FF2B5EF4-FFF2-40B4-BE49-F238E27FC236}">
                <a16:creationId xmlns:a16="http://schemas.microsoft.com/office/drawing/2014/main" id="{53BC501E-8914-41D2-8643-052558AA1E7D}"/>
              </a:ext>
            </a:extLst>
          </p:cNvPr>
          <p:cNvCxnSpPr>
            <a:cxnSpLocks/>
          </p:cNvCxnSpPr>
          <p:nvPr/>
        </p:nvCxnSpPr>
        <p:spPr>
          <a:xfrm>
            <a:off x="11425435" y="2752725"/>
            <a:ext cx="0" cy="8572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FD461938-72FB-4E5D-80CD-DE5F3EE1D5AE}"/>
              </a:ext>
            </a:extLst>
          </p:cNvPr>
          <p:cNvSpPr txBox="1">
            <a:spLocks/>
          </p:cNvSpPr>
          <p:nvPr/>
        </p:nvSpPr>
        <p:spPr>
          <a:xfrm>
            <a:off x="9966326" y="2190750"/>
            <a:ext cx="1793875" cy="561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Handover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F2EA78E-7491-46CC-9C20-5B473BC28EED}"/>
              </a:ext>
            </a:extLst>
          </p:cNvPr>
          <p:cNvSpPr txBox="1">
            <a:spLocks/>
          </p:cNvSpPr>
          <p:nvPr/>
        </p:nvSpPr>
        <p:spPr>
          <a:xfrm>
            <a:off x="10018055" y="2505005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Month, 20YY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163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9834-13DD-4934-8DEA-757679F1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Financials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4F596-B8E2-4504-A091-4EAA04BEA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13808"/>
              </p:ext>
            </p:extLst>
          </p:nvPr>
        </p:nvGraphicFramePr>
        <p:xfrm>
          <a:off x="1" y="1124680"/>
          <a:ext cx="12191999" cy="48570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5328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85963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31745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151 200,000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1 687,500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21 600,000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4 320,000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174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7 593,750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187 920,000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4126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28 080,000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89D8D-2B09-4DF4-9B58-EED3A0832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1685-5DDE-48C4-BFB7-16E92D722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7877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D4BF-A64B-4DA1-A7C7-BF4EF857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Funding</a:t>
            </a:r>
          </a:p>
        </p:txBody>
      </p:sp>
      <p:grpSp>
        <p:nvGrpSpPr>
          <p:cNvPr id="12" name="Group 11" title="Fund Category (Grouped)">
            <a:extLst>
              <a:ext uri="{FF2B5EF4-FFF2-40B4-BE49-F238E27FC236}">
                <a16:creationId xmlns:a16="http://schemas.microsoft.com/office/drawing/2014/main" id="{66B67931-C9E4-4279-BD72-3FD77E66AF92}"/>
              </a:ext>
            </a:extLst>
          </p:cNvPr>
          <p:cNvGrpSpPr/>
          <p:nvPr/>
        </p:nvGrpSpPr>
        <p:grpSpPr>
          <a:xfrm>
            <a:off x="1086910" y="1236746"/>
            <a:ext cx="2456706" cy="1634164"/>
            <a:chOff x="635303" y="993330"/>
            <a:chExt cx="2456706" cy="1634164"/>
          </a:xfrm>
        </p:grpSpPr>
        <p:sp>
          <p:nvSpPr>
            <p:cNvPr id="13" name="Text Placeholder 80">
              <a:extLst>
                <a:ext uri="{FF2B5EF4-FFF2-40B4-BE49-F238E27FC236}">
                  <a16:creationId xmlns:a16="http://schemas.microsoft.com/office/drawing/2014/main" id="{0BF58CDE-2E85-4896-8FB3-55E612AB1EDA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14" name="Text Placeholder 80">
              <a:extLst>
                <a:ext uri="{FF2B5EF4-FFF2-40B4-BE49-F238E27FC236}">
                  <a16:creationId xmlns:a16="http://schemas.microsoft.com/office/drawing/2014/main" id="{D25BB99A-568B-4B98-96DE-AC90006FBC6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6" name="Graphic 15" descr="Network" title="Placeholder Icon">
              <a:extLst>
                <a:ext uri="{FF2B5EF4-FFF2-40B4-BE49-F238E27FC236}">
                  <a16:creationId xmlns:a16="http://schemas.microsoft.com/office/drawing/2014/main" id="{53DDAFA2-4428-4D15-86CC-B0C31ADE8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35" name="Group 34" descr="Callout arrows&#10;">
            <a:extLst>
              <a:ext uri="{FF2B5EF4-FFF2-40B4-BE49-F238E27FC236}">
                <a16:creationId xmlns:a16="http://schemas.microsoft.com/office/drawing/2014/main" id="{6047E553-759A-4C43-B15E-742B16B5CBD0}"/>
              </a:ext>
            </a:extLst>
          </p:cNvPr>
          <p:cNvGrpSpPr/>
          <p:nvPr/>
        </p:nvGrpSpPr>
        <p:grpSpPr>
          <a:xfrm flipH="1">
            <a:off x="3685283" y="1883907"/>
            <a:ext cx="779076" cy="340983"/>
            <a:chOff x="10085433" y="2368574"/>
            <a:chExt cx="1482680" cy="6489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35C5AC-FEE9-495F-B961-47C1827259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D232C4-F6EC-43B8-828B-CABE5A060240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 title="Fund Category (Grouped)">
            <a:extLst>
              <a:ext uri="{FF2B5EF4-FFF2-40B4-BE49-F238E27FC236}">
                <a16:creationId xmlns:a16="http://schemas.microsoft.com/office/drawing/2014/main" id="{E8245AB2-5BEB-4705-9142-4A0E788B3322}"/>
              </a:ext>
            </a:extLst>
          </p:cNvPr>
          <p:cNvGrpSpPr/>
          <p:nvPr/>
        </p:nvGrpSpPr>
        <p:grpSpPr>
          <a:xfrm>
            <a:off x="474188" y="3650377"/>
            <a:ext cx="2439313" cy="1669940"/>
            <a:chOff x="635303" y="2759296"/>
            <a:chExt cx="2439313" cy="1669940"/>
          </a:xfrm>
        </p:grpSpPr>
        <p:sp>
          <p:nvSpPr>
            <p:cNvPr id="23" name="Text Placeholder 80">
              <a:extLst>
                <a:ext uri="{FF2B5EF4-FFF2-40B4-BE49-F238E27FC236}">
                  <a16:creationId xmlns:a16="http://schemas.microsoft.com/office/drawing/2014/main" id="{291365C7-4ECF-4B04-A3C8-7B56266BB05B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71258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24" name="Text Placeholder 80">
              <a:extLst>
                <a:ext uri="{FF2B5EF4-FFF2-40B4-BE49-F238E27FC236}">
                  <a16:creationId xmlns:a16="http://schemas.microsoft.com/office/drawing/2014/main" id="{6874E281-4820-4E95-98D8-335084CDC6B4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26" name="Graphic 25" descr="Newspaper" title="Placeholder Icon">
              <a:extLst>
                <a:ext uri="{FF2B5EF4-FFF2-40B4-BE49-F238E27FC236}">
                  <a16:creationId xmlns:a16="http://schemas.microsoft.com/office/drawing/2014/main" id="{56845FB2-3748-440D-8F74-3BA0A544A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38" name="Group 37" descr="Callout arrows&#10;">
            <a:extLst>
              <a:ext uri="{FF2B5EF4-FFF2-40B4-BE49-F238E27FC236}">
                <a16:creationId xmlns:a16="http://schemas.microsoft.com/office/drawing/2014/main" id="{DF79BC50-46F9-4223-B129-E9FEF92668F6}"/>
              </a:ext>
            </a:extLst>
          </p:cNvPr>
          <p:cNvGrpSpPr/>
          <p:nvPr/>
        </p:nvGrpSpPr>
        <p:grpSpPr>
          <a:xfrm flipH="1" flipV="1">
            <a:off x="3057447" y="4026441"/>
            <a:ext cx="779076" cy="340983"/>
            <a:chOff x="10085433" y="2368574"/>
            <a:chExt cx="1482680" cy="64893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E7F834-1F58-402F-98AD-A87226B38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DDBAC6-2F73-4131-A19B-9300AE3476B1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Chart 5" title="Funding Chart">
            <a:extLst>
              <a:ext uri="{FF2B5EF4-FFF2-40B4-BE49-F238E27FC236}">
                <a16:creationId xmlns:a16="http://schemas.microsoft.com/office/drawing/2014/main" id="{20C123DC-DBD3-4556-9BFC-E3C4B8D15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95486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7" name="Group 16" title="Fund Category (Grouped)">
            <a:extLst>
              <a:ext uri="{FF2B5EF4-FFF2-40B4-BE49-F238E27FC236}">
                <a16:creationId xmlns:a16="http://schemas.microsoft.com/office/drawing/2014/main" id="{FACD8447-198F-4632-87EC-7226127213E8}"/>
              </a:ext>
            </a:extLst>
          </p:cNvPr>
          <p:cNvGrpSpPr/>
          <p:nvPr/>
        </p:nvGrpSpPr>
        <p:grpSpPr>
          <a:xfrm>
            <a:off x="7535218" y="557030"/>
            <a:ext cx="2391394" cy="1666341"/>
            <a:chOff x="635303" y="4645475"/>
            <a:chExt cx="2391394" cy="1666341"/>
          </a:xfrm>
        </p:grpSpPr>
        <p:sp>
          <p:nvSpPr>
            <p:cNvPr id="18" name="Text Placeholder 80">
              <a:extLst>
                <a:ext uri="{FF2B5EF4-FFF2-40B4-BE49-F238E27FC236}">
                  <a16:creationId xmlns:a16="http://schemas.microsoft.com/office/drawing/2014/main" id="{DD68BBB2-87D1-487B-98C0-F9FF3479325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1C711D63-D9DD-4045-B78C-7967F8249B5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21" name="Graphic 20" descr="Satellite" title="Placeholder Icon">
              <a:extLst>
                <a:ext uri="{FF2B5EF4-FFF2-40B4-BE49-F238E27FC236}">
                  <a16:creationId xmlns:a16="http://schemas.microsoft.com/office/drawing/2014/main" id="{DB79A072-4B58-4A2F-A3C2-FB1769418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5303" y="4645475"/>
              <a:ext cx="516155" cy="516155"/>
            </a:xfrm>
            <a:prstGeom prst="rect">
              <a:avLst/>
            </a:prstGeom>
          </p:spPr>
        </p:pic>
      </p:grpSp>
      <p:grpSp>
        <p:nvGrpSpPr>
          <p:cNvPr id="31" name="Group 30" descr="Callout arrows&#10;">
            <a:extLst>
              <a:ext uri="{FF2B5EF4-FFF2-40B4-BE49-F238E27FC236}">
                <a16:creationId xmlns:a16="http://schemas.microsoft.com/office/drawing/2014/main" id="{01A0ED38-AFDA-435B-89C1-C69FE0717B99}"/>
              </a:ext>
            </a:extLst>
          </p:cNvPr>
          <p:cNvGrpSpPr/>
          <p:nvPr/>
        </p:nvGrpSpPr>
        <p:grpSpPr>
          <a:xfrm>
            <a:off x="6513062" y="1368363"/>
            <a:ext cx="835213" cy="340983"/>
            <a:chOff x="10085433" y="2368574"/>
            <a:chExt cx="1470538" cy="64893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C16612-4FDD-4932-B841-5FE3CABE3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5525" y="2412045"/>
              <a:ext cx="132044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68B96-5FDB-4C5C-B551-8548852554EB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 title="Fund Category (Grouped)">
            <a:extLst>
              <a:ext uri="{FF2B5EF4-FFF2-40B4-BE49-F238E27FC236}">
                <a16:creationId xmlns:a16="http://schemas.microsoft.com/office/drawing/2014/main" id="{F7FFE910-7823-4899-A055-76A22D747C6A}"/>
              </a:ext>
            </a:extLst>
          </p:cNvPr>
          <p:cNvGrpSpPr/>
          <p:nvPr/>
        </p:nvGrpSpPr>
        <p:grpSpPr>
          <a:xfrm>
            <a:off x="8818433" y="3905387"/>
            <a:ext cx="2497783" cy="1907755"/>
            <a:chOff x="8881417" y="2313167"/>
            <a:chExt cx="2497783" cy="1907755"/>
          </a:xfrm>
        </p:grpSpPr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C0528ED3-6318-4763-AF52-465F5D690953}"/>
                </a:ext>
              </a:extLst>
            </p:cNvPr>
            <p:cNvSpPr txBox="1">
              <a:spLocks/>
            </p:cNvSpPr>
            <p:nvPr/>
          </p:nvSpPr>
          <p:spPr>
            <a:xfrm>
              <a:off x="8987806" y="3316332"/>
              <a:ext cx="2391394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ZA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amet, consectetur adipiscing elit. </a:t>
              </a:r>
            </a:p>
          </p:txBody>
        </p:sp>
        <p:sp>
          <p:nvSpPr>
            <p:cNvPr id="9" name="Text Placeholder 80">
              <a:extLst>
                <a:ext uri="{FF2B5EF4-FFF2-40B4-BE49-F238E27FC236}">
                  <a16:creationId xmlns:a16="http://schemas.microsoft.com/office/drawing/2014/main" id="{758A4095-AA91-40EC-AB4D-51F40BC76138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1" name="Graphic 10" descr="Bullseye" title="Placeholder Icon">
              <a:extLst>
                <a:ext uri="{FF2B5EF4-FFF2-40B4-BE49-F238E27FC236}">
                  <a16:creationId xmlns:a16="http://schemas.microsoft.com/office/drawing/2014/main" id="{EEAC4737-8800-49D4-8181-1900AF661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81417" y="2313167"/>
              <a:ext cx="567771" cy="567771"/>
            </a:xfrm>
            <a:prstGeom prst="rect">
              <a:avLst/>
            </a:prstGeom>
          </p:spPr>
        </p:pic>
      </p:grpSp>
      <p:grpSp>
        <p:nvGrpSpPr>
          <p:cNvPr id="32" name="Group 31" descr="Callout arrows&#10;">
            <a:extLst>
              <a:ext uri="{FF2B5EF4-FFF2-40B4-BE49-F238E27FC236}">
                <a16:creationId xmlns:a16="http://schemas.microsoft.com/office/drawing/2014/main" id="{AEAD29A1-2E94-492F-8568-D740F025A8FB}"/>
              </a:ext>
            </a:extLst>
          </p:cNvPr>
          <p:cNvGrpSpPr/>
          <p:nvPr/>
        </p:nvGrpSpPr>
        <p:grpSpPr>
          <a:xfrm flipV="1">
            <a:off x="7926670" y="4922928"/>
            <a:ext cx="779074" cy="340983"/>
            <a:chOff x="10085436" y="2368575"/>
            <a:chExt cx="1482677" cy="64893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3753-302A-41EC-8E0C-AA02B693F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004A97-9B9A-4B57-BB04-EE436F899A46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9" y="2693042"/>
              <a:ext cx="648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37975-5DD7-4808-9CD5-B7E54E34BC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008C3-C58C-4FA9-9E6C-99AF4F48A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2623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5468000" cy="2032001"/>
          </a:xfrm>
        </p:spPr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Etiam aliquet eu mi quis lacinia. </a:t>
            </a:r>
          </a:p>
          <a:p>
            <a:r>
              <a:rPr lang="en-ZA" noProof="1"/>
              <a:t>Ut fermentum a magna ut eleifend. Integer convallis suscipit ante eu varius. </a:t>
            </a:r>
          </a:p>
          <a:p>
            <a:r>
              <a:rPr lang="en-ZA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     Conclusion</a:t>
            </a:r>
          </a:p>
        </p:txBody>
      </p:sp>
      <p:pic>
        <p:nvPicPr>
          <p:cNvPr id="10" name="Picture Placeholder 9" descr="Image of office building windows">
            <a:extLst>
              <a:ext uri="{FF2B5EF4-FFF2-40B4-BE49-F238E27FC236}">
                <a16:creationId xmlns:a16="http://schemas.microsoft.com/office/drawing/2014/main" id="{9663686B-44B2-425C-9F15-899A0641AA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Picture Placeholder 11" descr="close up image of inside building material">
            <a:extLst>
              <a:ext uri="{FF2B5EF4-FFF2-40B4-BE49-F238E27FC236}">
                <a16:creationId xmlns:a16="http://schemas.microsoft.com/office/drawing/2014/main" id="{C640A70E-BC90-4E9E-97DF-9D7362FEEC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4370" y="2905536"/>
            <a:ext cx="5959013" cy="295424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ZA" sz="3200" dirty="0"/>
              <a:t>Lorem </a:t>
            </a:r>
            <a:r>
              <a:rPr lang="en-ZA" sz="3200" noProof="1"/>
              <a:t>ipsum dolor sit amet, consectetur adipiscing elit.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ZA" noProof="1"/>
              <a:t>Ut fermentum a magna ut eleifend. Integer convallis suscipit ante eu varius.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ZA" noProof="1"/>
              <a:t>Morbi a purus dolor. Suspendisse sit amet ipsum finibus justo viverra blandit. </a:t>
            </a:r>
          </a:p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ZA" noProof="1"/>
              <a:t>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Motivation</a:t>
            </a:r>
          </a:p>
        </p:txBody>
      </p:sp>
      <p:pic>
        <p:nvPicPr>
          <p:cNvPr id="13" name="Picture Placeholder 12" descr="blueprtint drawing of a chair">
            <a:extLst>
              <a:ext uri="{FF2B5EF4-FFF2-40B4-BE49-F238E27FC236}">
                <a16:creationId xmlns:a16="http://schemas.microsoft.com/office/drawing/2014/main" id="{6E643D59-F8F9-4C98-A5EE-B7CC655BB9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2806" y="764519"/>
            <a:ext cx="1872000" cy="1872000"/>
          </a:xfrm>
        </p:spPr>
      </p:pic>
      <p:pic>
        <p:nvPicPr>
          <p:cNvPr id="12" name="Picture Placeholder 11" descr="close up image of inside building material">
            <a:extLst>
              <a:ext uri="{FF2B5EF4-FFF2-40B4-BE49-F238E27FC236}">
                <a16:creationId xmlns:a16="http://schemas.microsoft.com/office/drawing/2014/main" id="{538221E8-A1FD-47AB-9710-BF80F25B9D3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3594" y="767558"/>
            <a:ext cx="1872000" cy="1865922"/>
          </a:xfrm>
        </p:spPr>
      </p:pic>
      <p:sp>
        <p:nvSpPr>
          <p:cNvPr id="9" name="Rectangle 6" descr="Bottom divider line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2814319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6" descr="Top divider line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BD1A20-F02E-1B48-81EE-F8EF452B3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9" b="7740"/>
          <a:stretch/>
        </p:blipFill>
        <p:spPr>
          <a:xfrm>
            <a:off x="2666017" y="1123527"/>
            <a:ext cx="6859961" cy="4604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9B51A1E-902D-48AF-9020-955120F399B6}" type="slidenum">
              <a:rPr lang="en-US" sz="1200">
                <a:solidFill>
                  <a:srgbClr val="FFFFFF"/>
                </a:solidFill>
                <a:latin typeface="+mn-lt"/>
              </a:rPr>
              <a:pPr algn="r">
                <a:spcAft>
                  <a:spcPts val="600"/>
                </a:spcAft>
              </a:pPr>
              <a:t>4</a:t>
            </a:fld>
            <a:endParaRPr lang="en-US" sz="12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82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Overview</a:t>
            </a:r>
          </a:p>
        </p:txBody>
      </p:sp>
      <p:pic>
        <p:nvPicPr>
          <p:cNvPr id="26" name="Picture Placeholder 25" descr="close up image of inside building material">
            <a:extLst>
              <a:ext uri="{FF2B5EF4-FFF2-40B4-BE49-F238E27FC236}">
                <a16:creationId xmlns:a16="http://schemas.microsoft.com/office/drawing/2014/main" id="{EDFCE70F-39B6-4AB4-9E2B-13682787A137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0" y="1981486"/>
            <a:ext cx="1476000" cy="1476000"/>
          </a:xfrm>
        </p:spPr>
      </p:pic>
      <p:pic>
        <p:nvPicPr>
          <p:cNvPr id="42" name="Graphic 41" descr="Map compass">
            <a:extLst>
              <a:ext uri="{FF2B5EF4-FFF2-40B4-BE49-F238E27FC236}">
                <a16:creationId xmlns:a16="http://schemas.microsoft.com/office/drawing/2014/main" id="{46ED85E1-E4CD-4B88-9DA6-1DD92A82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299" y="2375985"/>
            <a:ext cx="687003" cy="68700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9B008-144F-4910-A6A8-BEA6802070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00" y="3971431"/>
            <a:ext cx="1980000" cy="528121"/>
          </a:xfrm>
        </p:spPr>
        <p:txBody>
          <a:bodyPr/>
          <a:lstStyle/>
          <a:p>
            <a:r>
              <a:rPr lang="en-ZA" dirty="0"/>
              <a:t>Data Exploration &amp; Cleaning</a:t>
            </a:r>
          </a:p>
        </p:txBody>
      </p:sp>
      <p:pic>
        <p:nvPicPr>
          <p:cNvPr id="28" name="Picture Placeholder 27" descr="Pencil laying on a blueprint of building">
            <a:extLst>
              <a:ext uri="{FF2B5EF4-FFF2-40B4-BE49-F238E27FC236}">
                <a16:creationId xmlns:a16="http://schemas.microsoft.com/office/drawing/2014/main" id="{59CF1C61-6CBB-44C0-9851-9402710E17E5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850" y="1981486"/>
            <a:ext cx="1476000" cy="1476000"/>
          </a:xfrm>
        </p:spPr>
      </p:pic>
      <p:pic>
        <p:nvPicPr>
          <p:cNvPr id="40" name="Graphic 39" descr="Books">
            <a:extLst>
              <a:ext uri="{FF2B5EF4-FFF2-40B4-BE49-F238E27FC236}">
                <a16:creationId xmlns:a16="http://schemas.microsoft.com/office/drawing/2014/main" id="{C84B5BCC-B743-4842-98CF-21590E36E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8349" y="2375985"/>
            <a:ext cx="687003" cy="68700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21558F-5D14-474B-8899-E6F5062B1D8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Description</a:t>
            </a:r>
          </a:p>
        </p:txBody>
      </p:sp>
      <p:pic>
        <p:nvPicPr>
          <p:cNvPr id="30" name="Picture Placeholder 29" descr="angled view of skyscraper from the ground">
            <a:extLst>
              <a:ext uri="{FF2B5EF4-FFF2-40B4-BE49-F238E27FC236}">
                <a16:creationId xmlns:a16="http://schemas.microsoft.com/office/drawing/2014/main" id="{D62E427A-7CC1-4C88-89A9-DAE587B9D83F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900" y="1981485"/>
            <a:ext cx="1475999" cy="1475999"/>
          </a:xfrm>
        </p:spPr>
      </p:pic>
      <p:pic>
        <p:nvPicPr>
          <p:cNvPr id="36" name="Graphic 35" descr="Eye">
            <a:extLst>
              <a:ext uri="{FF2B5EF4-FFF2-40B4-BE49-F238E27FC236}">
                <a16:creationId xmlns:a16="http://schemas.microsoft.com/office/drawing/2014/main" id="{648A7266-49FA-42B7-922C-A3394996AE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58399" y="2375985"/>
            <a:ext cx="687003" cy="68700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44AD36-3CE8-4453-943C-29B2BFF2E97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Results</a:t>
            </a:r>
          </a:p>
        </p:txBody>
      </p:sp>
      <p:pic>
        <p:nvPicPr>
          <p:cNvPr id="32" name="Picture Placeholder 31" descr="arial view of highway system in large city">
            <a:extLst>
              <a:ext uri="{FF2B5EF4-FFF2-40B4-BE49-F238E27FC236}">
                <a16:creationId xmlns:a16="http://schemas.microsoft.com/office/drawing/2014/main" id="{A7A47F2D-D684-4AD1-97D9-618D5B2B2F6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3950" y="1981486"/>
            <a:ext cx="1476000" cy="1476000"/>
          </a:xfrm>
        </p:spPr>
      </p:pic>
      <p:pic>
        <p:nvPicPr>
          <p:cNvPr id="45" name="Graphic 44" descr="Palm tree">
            <a:extLst>
              <a:ext uri="{FF2B5EF4-FFF2-40B4-BE49-F238E27FC236}">
                <a16:creationId xmlns:a16="http://schemas.microsoft.com/office/drawing/2014/main" id="{FE3FE708-9F8B-4AE0-880C-F3EF804FBD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4948" y="2341635"/>
            <a:ext cx="755703" cy="75570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60993A-28E1-4723-8C62-E19D80B590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pic>
        <p:nvPicPr>
          <p:cNvPr id="34" name="Picture Placeholder 33" descr="image of skyscraper apartment building">
            <a:extLst>
              <a:ext uri="{FF2B5EF4-FFF2-40B4-BE49-F238E27FC236}">
                <a16:creationId xmlns:a16="http://schemas.microsoft.com/office/drawing/2014/main" id="{C930C1FA-2B80-4B29-9FEC-4D72DA9A5739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4000" y="1981486"/>
            <a:ext cx="1476000" cy="1476000"/>
          </a:xfrm>
        </p:spPr>
      </p:pic>
      <p:pic>
        <p:nvPicPr>
          <p:cNvPr id="38" name="Graphic 37" descr="Upward trend">
            <a:extLst>
              <a:ext uri="{FF2B5EF4-FFF2-40B4-BE49-F238E27FC236}">
                <a16:creationId xmlns:a16="http://schemas.microsoft.com/office/drawing/2014/main" id="{D7E0833B-50B4-4A2E-960A-B0A31D803F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38499" y="2375985"/>
            <a:ext cx="687003" cy="687003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E3BDEF-B95D-4AE6-AD68-3C076899F3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/>
              <a:t>Future 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656B8-4A77-4A07-9A21-F66AD97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855-9F95-4134-BADA-80F9CB3E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F1A505-A1E1-D747-8EB8-D262A0C995E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2408556-E92F-DC47-83A4-91C36F69CC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88C402B-BE82-644B-94FE-3CF348E4547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F5D98AC-A8F8-2646-902B-B494A63771D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029398F-B196-2A4D-8055-89562BCA741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2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Triangular design of building up close">
            <a:extLst>
              <a:ext uri="{FF2B5EF4-FFF2-40B4-BE49-F238E27FC236}">
                <a16:creationId xmlns:a16="http://schemas.microsoft.com/office/drawing/2014/main" id="{2EC3AED0-517E-41C1-9ECD-ABB0A850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9" y="144000"/>
            <a:ext cx="6460001" cy="6480000"/>
          </a:xfrm>
        </p:spPr>
        <p:txBody>
          <a:bodyPr/>
          <a:lstStyle/>
          <a:p>
            <a:r>
              <a:rPr lang="en-ZA" dirty="0"/>
              <a:t>Data Sources 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</a:t>
            </a:r>
          </a:p>
        </p:txBody>
      </p:sp>
      <p:pic>
        <p:nvPicPr>
          <p:cNvPr id="32" name="Picture Placeholder 31" descr="Long wooden tunnel">
            <a:extLst>
              <a:ext uri="{FF2B5EF4-FFF2-40B4-BE49-F238E27FC236}">
                <a16:creationId xmlns:a16="http://schemas.microsoft.com/office/drawing/2014/main" id="{ADA7147C-9048-4CCD-A9FA-54C09406C1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 descr="Bottom image divider">
            <a:extLst>
              <a:ext uri="{FF2B5EF4-FFF2-40B4-BE49-F238E27FC236}">
                <a16:creationId xmlns:a16="http://schemas.microsoft.com/office/drawing/2014/main" id="{432C84AD-44F1-45D1-9F68-3FDC756E5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8650" y="3386488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6" descr="Top image divider">
            <a:extLst>
              <a:ext uri="{FF2B5EF4-FFF2-40B4-BE49-F238E27FC236}">
                <a16:creationId xmlns:a16="http://schemas.microsoft.com/office/drawing/2014/main" id="{8442E937-7F5A-4CF2-98BD-C9CF5F2B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408650" y="404285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9" name="Group 8" descr="Logo Placeholder">
            <a:extLst>
              <a:ext uri="{FF2B5EF4-FFF2-40B4-BE49-F238E27FC236}">
                <a16:creationId xmlns:a16="http://schemas.microsoft.com/office/drawing/2014/main" id="{3F31EBC4-0A2C-402C-AE20-AC3F0C88AF14}"/>
              </a:ext>
            </a:extLst>
          </p:cNvPr>
          <p:cNvGrpSpPr/>
          <p:nvPr/>
        </p:nvGrpSpPr>
        <p:grpSpPr>
          <a:xfrm>
            <a:off x="9874905" y="6067700"/>
            <a:ext cx="2173095" cy="523220"/>
            <a:chOff x="1985170" y="1950690"/>
            <a:chExt cx="2173095" cy="5232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F4EED9-3E92-4A9D-8DA8-01DFF623C45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ZA" sz="2000" b="1" dirty="0" err="1">
                  <a:solidFill>
                    <a:schemeClr val="bg1"/>
                  </a:solidFill>
                  <a:latin typeface="+mj-lt"/>
                </a:rPr>
                <a:t>Contos</a:t>
              </a:r>
              <a:r>
                <a:rPr lang="en-ZA" sz="2000" i="1" dirty="0" err="1">
                  <a:solidFill>
                    <a:schemeClr val="bg1"/>
                  </a:solidFill>
                  <a:latin typeface="+mj-lt"/>
                </a:rPr>
                <a:t>td</a:t>
              </a:r>
              <a:r>
                <a:rPr lang="en-ZA" sz="20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932EEAB5-EC39-4A1C-9DB2-86C49079560B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61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47EA2D6-5DF6-7A4E-A807-14F1FCF9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555C9-0E91-EE49-9950-D13A07D5E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0" y="144000"/>
            <a:ext cx="4860000" cy="648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0DB5DDA-0554-9842-9F58-08F62963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069" y="1488710"/>
            <a:ext cx="1305861" cy="346932"/>
          </a:xfrm>
        </p:spPr>
        <p:txBody>
          <a:bodyPr/>
          <a:lstStyle/>
          <a:p>
            <a:r>
              <a:rPr lang="en-US" dirty="0"/>
              <a:t>Description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3F004-9033-CF44-8D2F-7838FCFAFEA5}"/>
              </a:ext>
            </a:extLst>
          </p:cNvPr>
          <p:cNvSpPr txBox="1"/>
          <p:nvPr/>
        </p:nvSpPr>
        <p:spPr>
          <a:xfrm>
            <a:off x="508133" y="558934"/>
            <a:ext cx="41317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Cambria" panose="02040503050406030204" pitchFamily="18" charset="0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92575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5DDD-4E15-1F43-BDA3-2DF41157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A4DF9-A517-1749-B026-EEF7A5AAD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5FDF-0D0F-CE41-A570-8B07E32E0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252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5DDD-4E15-1F43-BDA3-2DF41157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A4DF9-A517-1749-B026-EEF7A5AAD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5FDF-0D0F-CE41-A570-8B07E32E0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07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5DDD-4E15-1F43-BDA3-2DF41157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A4DF9-A517-1749-B026-EEF7A5AAD3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5FDF-0D0F-CE41-A570-8B07E32E0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1715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821A-C065-4C9A-A138-F7EC9FCB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Description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B03EA-B8C0-4F25-9BA2-268BFF73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099127"/>
            <a:ext cx="5472000" cy="360000"/>
          </a:xfrm>
        </p:spPr>
        <p:txBody>
          <a:bodyPr/>
          <a:lstStyle/>
          <a:p>
            <a:r>
              <a:rPr lang="en-ZA" dirty="0"/>
              <a:t>Our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57B19-FD04-41F8-BAD3-71E46BB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779605"/>
            <a:ext cx="4773297" cy="1924513"/>
          </a:xfrm>
        </p:spPr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pPr lvl="1"/>
            <a:r>
              <a:rPr lang="en-ZA" noProof="1"/>
              <a:t>Etiam aliquet eu mi quis lacinia. Ut fermentum a magna ut eleifend. Integer convallis suscipit ante eu varius. </a:t>
            </a:r>
          </a:p>
          <a:p>
            <a:pPr lvl="1"/>
            <a:r>
              <a:rPr lang="en-ZA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10A6B1-C801-4AD3-BA44-6124020D745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00000" y="2099652"/>
            <a:ext cx="5472000" cy="358775"/>
          </a:xfrm>
        </p:spPr>
        <p:txBody>
          <a:bodyPr/>
          <a:lstStyle/>
          <a:p>
            <a:r>
              <a:rPr lang="en-ZA" dirty="0"/>
              <a:t>Competitor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D61EA8-8FB6-48D4-98C6-27BCF841490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99888" y="2779931"/>
            <a:ext cx="4773396" cy="1924064"/>
          </a:xfrm>
        </p:spPr>
        <p:txBody>
          <a:bodyPr/>
          <a:lstStyle/>
          <a:p>
            <a:r>
              <a:rPr lang="en-ZA" dirty="0"/>
              <a:t>Lorem </a:t>
            </a:r>
            <a:r>
              <a:rPr lang="en-ZA" noProof="1"/>
              <a:t>ipsum dolor sit amet, consectetur adipiscing elit. </a:t>
            </a:r>
          </a:p>
          <a:p>
            <a:pPr lvl="1"/>
            <a:r>
              <a:rPr lang="en-ZA" noProof="1"/>
              <a:t>Etiam aliquet eu mi quis lacinia. Ut fermentum a magna ut eleifend. Integer convallis suscipit ante eu varius. </a:t>
            </a:r>
          </a:p>
          <a:p>
            <a:pPr lvl="1"/>
            <a:r>
              <a:rPr lang="en-ZA" noProof="1"/>
              <a:t>Morbi a purus dolor. Suspendisse sit amet ipsum finibus justo viverra blandit. Ut congue quis tortor eget sodales.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F6A3-E32A-496A-ABD8-229B72019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563A-8A2A-4D32-9011-6B5BDB191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745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rchitecture Pitch Deck_SB - v5.potx" id="{28EFEF52-CA9C-4081-BA48-D8C36C41A55A}" vid="{3C737D0E-43C0-40C2-B767-70E4574259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Microsoft Macintosh PowerPoint</Application>
  <PresentationFormat>Widescreen</PresentationFormat>
  <Paragraphs>259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Times New Roman</vt:lpstr>
      <vt:lpstr>Wingdings</vt:lpstr>
      <vt:lpstr>Office Theme</vt:lpstr>
      <vt:lpstr>Analysis Of Crime Following Natural Disasters </vt:lpstr>
      <vt:lpstr>Motivation</vt:lpstr>
      <vt:lpstr>Project Overview</vt:lpstr>
      <vt:lpstr>Data Sources </vt:lpstr>
      <vt:lpstr>PowerPoint Presentation</vt:lpstr>
      <vt:lpstr>Data Exploration </vt:lpstr>
      <vt:lpstr>Data Exploration </vt:lpstr>
      <vt:lpstr>Data Exploration </vt:lpstr>
      <vt:lpstr>Data Description </vt:lpstr>
      <vt:lpstr>Data Description </vt:lpstr>
      <vt:lpstr>Traction</vt:lpstr>
      <vt:lpstr>Market Opportunity Option 1</vt:lpstr>
      <vt:lpstr>Market Opportunity Option 2</vt:lpstr>
      <vt:lpstr>Competition Option 2</vt:lpstr>
      <vt:lpstr>Next Discussions </vt:lpstr>
      <vt:lpstr>Timeline</vt:lpstr>
      <vt:lpstr>Financials</vt:lpstr>
      <vt:lpstr>Funding</vt:lpstr>
      <vt:lpstr>     Conclusion</vt:lpstr>
      <vt:lpstr>PowerPoint Presentation</vt:lpstr>
      <vt:lpstr>Citations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Mariam Spadafora</dc:creator>
  <cp:lastModifiedBy/>
  <cp:revision>1</cp:revision>
  <dcterms:created xsi:type="dcterms:W3CDTF">2019-03-27T15:38:07Z</dcterms:created>
  <dcterms:modified xsi:type="dcterms:W3CDTF">2019-03-27T17:12:04Z</dcterms:modified>
</cp:coreProperties>
</file>