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1" r:id="rId3"/>
    <p:sldId id="292" r:id="rId4"/>
    <p:sldId id="293" r:id="rId5"/>
    <p:sldId id="299" r:id="rId6"/>
    <p:sldId id="297" r:id="rId7"/>
    <p:sldId id="295" r:id="rId8"/>
    <p:sldId id="294" r:id="rId9"/>
    <p:sldId id="296" r:id="rId10"/>
    <p:sldId id="278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3241" autoAdjust="0"/>
  </p:normalViewPr>
  <p:slideViewPr>
    <p:cSldViewPr snapToGrid="0">
      <p:cViewPr varScale="1">
        <p:scale>
          <a:sx n="59" d="100"/>
          <a:sy n="59" d="100"/>
        </p:scale>
        <p:origin x="90" y="25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6533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/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Etiam aliquet eu mi quis lacinia. </a:t>
            </a:r>
          </a:p>
          <a:p>
            <a:r>
              <a:rPr lang="en-ZA" noProof="1"/>
              <a:t>Ut fermentum a magna ut eleifend. Integer convallis suscipit ante eu varius. </a:t>
            </a:r>
          </a:p>
          <a:p>
            <a:r>
              <a:rPr lang="en-ZA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     Conclusion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b="7740"/>
          <a:stretch/>
        </p:blipFill>
        <p:spPr>
          <a:xfrm>
            <a:off x="2666017" y="1123527"/>
            <a:ext cx="6859961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>
                <a:solidFill>
                  <a:srgbClr val="FFFFFF"/>
                </a:solidFill>
                <a:latin typeface="+mn-lt"/>
              </a:rPr>
              <a:pPr algn="r">
                <a:spcAft>
                  <a:spcPts val="600"/>
                </a:spcAft>
              </a:pPr>
              <a:t>11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are communities affected by natural disasters?</a:t>
            </a:r>
          </a:p>
          <a:p>
            <a:pPr lvl="1"/>
            <a:r>
              <a:rPr lang="en-US" sz="3000" dirty="0"/>
              <a:t>Local Enforcement ‘Agencies’ (police stations)</a:t>
            </a:r>
          </a:p>
          <a:p>
            <a:pPr lvl="2"/>
            <a:r>
              <a:rPr lang="en-US" sz="2800" dirty="0"/>
              <a:t>Crime Data</a:t>
            </a:r>
          </a:p>
          <a:p>
            <a:pPr lvl="1"/>
            <a:r>
              <a:rPr lang="en-US" sz="3000" dirty="0"/>
              <a:t>Census Stats</a:t>
            </a:r>
          </a:p>
          <a:p>
            <a:pPr lvl="2"/>
            <a:r>
              <a:rPr lang="en-US" sz="2800" dirty="0"/>
              <a:t>Population Data </a:t>
            </a:r>
          </a:p>
          <a:p>
            <a:pPr lvl="2"/>
            <a:r>
              <a:rPr lang="en-US" sz="2800" dirty="0"/>
              <a:t>Median Household Income Data</a:t>
            </a:r>
          </a:p>
          <a:p>
            <a:pPr lvl="1"/>
            <a:r>
              <a:rPr lang="en-US" sz="3000" dirty="0"/>
              <a:t>Conclusion</a:t>
            </a:r>
          </a:p>
          <a:p>
            <a:pPr lvl="1"/>
            <a:r>
              <a:rPr lang="en-US" sz="3000" dirty="0"/>
              <a:t>Q/A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Sources</a:t>
            </a:r>
          </a:p>
          <a:p>
            <a:pPr lvl="1"/>
            <a:r>
              <a:rPr lang="en-US" sz="2000" dirty="0"/>
              <a:t>FBI National Incident-Based Reporting System (NIBRS) CSV files</a:t>
            </a:r>
          </a:p>
          <a:p>
            <a:pPr lvl="1"/>
            <a:r>
              <a:rPr lang="en-US" sz="2000" dirty="0"/>
              <a:t>Google Maps API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TX agencies</a:t>
            </a:r>
          </a:p>
          <a:p>
            <a:pPr lvl="2"/>
            <a:r>
              <a:rPr lang="en-US" sz="2000" dirty="0"/>
              <a:t>All – </a:t>
            </a:r>
          </a:p>
          <a:p>
            <a:pPr lvl="2"/>
            <a:r>
              <a:rPr lang="en-US" sz="2000" dirty="0"/>
              <a:t>After Null values – </a:t>
            </a:r>
          </a:p>
          <a:p>
            <a:pPr lvl="2"/>
            <a:r>
              <a:rPr lang="en-US" sz="2000" dirty="0"/>
              <a:t>Participating -</a:t>
            </a:r>
          </a:p>
          <a:p>
            <a:pPr lvl="1"/>
            <a:r>
              <a:rPr lang="en-US" sz="2000" dirty="0"/>
              <a:t>VA agencies</a:t>
            </a:r>
          </a:p>
          <a:p>
            <a:pPr lvl="2"/>
            <a:r>
              <a:rPr lang="en-US" sz="2000" dirty="0"/>
              <a:t>All – 454</a:t>
            </a:r>
          </a:p>
          <a:p>
            <a:pPr lvl="2"/>
            <a:r>
              <a:rPr lang="en-US" sz="2000" dirty="0"/>
              <a:t>After Null values – 380</a:t>
            </a:r>
          </a:p>
          <a:p>
            <a:pPr lvl="2"/>
            <a:r>
              <a:rPr lang="en-US" sz="2000" dirty="0"/>
              <a:t>Participating – 350</a:t>
            </a:r>
          </a:p>
          <a:p>
            <a:r>
              <a:rPr lang="en-US" sz="2000" dirty="0"/>
              <a:t>Galveston, TX 2008 – Hurricane Ike and Louisa County, VA 2011, Earthquake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Enforcement Agencies - Intro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9026D-10A4-42BF-923B-AE69B8CA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7384316" cy="4660183"/>
          </a:xfrm>
        </p:spPr>
        <p:txBody>
          <a:bodyPr/>
          <a:lstStyle/>
          <a:p>
            <a:r>
              <a:rPr lang="en-US" sz="2800" dirty="0"/>
              <a:t>API pull from FBI National Incident-Based Reporting System (NIBRS) CSV and API pulls</a:t>
            </a:r>
          </a:p>
          <a:p>
            <a:r>
              <a:rPr lang="en-US" sz="2800" dirty="0"/>
              <a:t>Began with 3.64 million records of incidents</a:t>
            </a:r>
          </a:p>
          <a:p>
            <a:r>
              <a:rPr lang="en-US" sz="2800" dirty="0"/>
              <a:t>Pared down to 46 K incidents</a:t>
            </a:r>
          </a:p>
          <a:p>
            <a:pPr lvl="1"/>
            <a:r>
              <a:rPr lang="en-US" sz="2400" dirty="0"/>
              <a:t>Filtered by specific police stations</a:t>
            </a:r>
          </a:p>
          <a:p>
            <a:r>
              <a:rPr lang="en-US" sz="2600" dirty="0"/>
              <a:t>Extracted relevant data </a:t>
            </a:r>
          </a:p>
          <a:p>
            <a:pPr lvl="1"/>
            <a:r>
              <a:rPr lang="en-US" sz="2400" dirty="0"/>
              <a:t>Date, Agency Name</a:t>
            </a:r>
          </a:p>
          <a:p>
            <a:r>
              <a:rPr lang="en-US" sz="2600" dirty="0"/>
              <a:t>Group by month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C255F-1BDD-4900-989C-A25F01DC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81" y="648000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5586-6473-453A-B6F8-D687D017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0BA355-F2E1-4B3B-9F59-EEC12C216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675" y="1115867"/>
            <a:ext cx="5472113" cy="22060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A512B-7352-4F4B-9944-C17A88137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7520C-287B-4B73-8565-A1C3EF8FA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8E950A-E0D2-439A-A9DE-181D168E55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8675" y="3824789"/>
            <a:ext cx="5470525" cy="2205394"/>
          </a:xfrm>
        </p:spPr>
      </p:pic>
    </p:spTree>
    <p:extLst>
      <p:ext uri="{BB962C8B-B14F-4D97-AF65-F5344CB8AC3E}">
        <p14:creationId xmlns:p14="http://schemas.microsoft.com/office/powerpoint/2010/main" val="382667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Data Intro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3CD8C-8F57-4025-844B-597A2309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72" y="1272208"/>
            <a:ext cx="3052098" cy="13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  <a:p>
            <a:pPr lvl="1"/>
            <a:r>
              <a:rPr lang="en-US" dirty="0"/>
              <a:t>For Galveston county crime rate dropped immediately on the date of disaster.  And on flowing years it stayed below average.</a:t>
            </a:r>
          </a:p>
          <a:p>
            <a:pPr lvl="1"/>
            <a:r>
              <a:rPr lang="en-US" dirty="0"/>
              <a:t>For Louisa county crime rate dropped on the date of disaster happening as well. However on flowing years it exceeded the average crime rate.</a:t>
            </a:r>
          </a:p>
          <a:p>
            <a:endParaRPr lang="en-US" dirty="0"/>
          </a:p>
          <a:p>
            <a:r>
              <a:rPr lang="en-US" dirty="0"/>
              <a:t>Population</a:t>
            </a:r>
          </a:p>
          <a:p>
            <a:r>
              <a:rPr lang="en-US" dirty="0"/>
              <a:t>Median Household Income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7759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rchitecture Pitch Deck_SB - v5.potx" id="{28EFEF52-CA9C-4081-BA48-D8C36C41A55A}" vid="{3C737D0E-43C0-40C2-B767-70E4574259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Office Theme</vt:lpstr>
      <vt:lpstr>The Effects of Natural Disasters on Communities</vt:lpstr>
      <vt:lpstr>Agenda</vt:lpstr>
      <vt:lpstr>Law Enforcement Agencies - Intro</vt:lpstr>
      <vt:lpstr>Crime</vt:lpstr>
      <vt:lpstr>PowerPoint Presentation</vt:lpstr>
      <vt:lpstr>Census Data Intro</vt:lpstr>
      <vt:lpstr>Population</vt:lpstr>
      <vt:lpstr>Average Household Income</vt:lpstr>
      <vt:lpstr>Findings</vt:lpstr>
      <vt:lpstr>     Conclusion</vt:lpstr>
      <vt:lpstr>PowerPoint Presentation</vt:lpstr>
      <vt:lpstr>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2019-03-27T15:38:07Z</dcterms:created>
  <dcterms:modified xsi:type="dcterms:W3CDTF">2019-03-29T02:38:40Z</dcterms:modified>
</cp:coreProperties>
</file>