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1" r:id="rId3"/>
    <p:sldId id="292" r:id="rId4"/>
    <p:sldId id="293" r:id="rId5"/>
    <p:sldId id="295" r:id="rId6"/>
    <p:sldId id="294" r:id="rId7"/>
    <p:sldId id="296" r:id="rId8"/>
    <p:sldId id="278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3" autoAdjust="0"/>
    <p:restoredTop sz="93241" autoAdjust="0"/>
  </p:normalViewPr>
  <p:slideViewPr>
    <p:cSldViewPr snapToGrid="0">
      <p:cViewPr varScale="1">
        <p:scale>
          <a:sx n="57" d="100"/>
          <a:sy n="57" d="100"/>
        </p:scale>
        <p:origin x="84" y="192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2019/03/28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81107-E2F0-4FFB-BAD2-D68BB3595516}" type="datetimeFigureOut">
              <a:rPr lang="en-ZA" smtClean="0"/>
              <a:t>2019/03/28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8732-FA64-4F57-8EE6-57AA70E1F1E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2732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Cover Title 1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156636-95EA-4995-B9CA-635FD1DE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152000"/>
            <a:ext cx="5472000" cy="5024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0" name="Graphic 19" descr="Right Arrow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Graphic 20" descr="Right Arrow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anchor="ctr"/>
          <a:lstStyle>
            <a:lvl1pPr marL="0" indent="0" algn="r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Cover Title 2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47312EC-14D6-4EE3-84DF-5BE8F35DD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000" y="1152000"/>
            <a:ext cx="5472000" cy="360000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2E4423B-993A-4321-BD96-12519C601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8002" y="1581663"/>
            <a:ext cx="5483998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9ABA0-4960-4BBE-9249-3B9F526B543D}"/>
              </a:ext>
            </a:extLst>
          </p:cNvPr>
          <p:cNvSpPr/>
          <p:nvPr userDrawn="1"/>
        </p:nvSpPr>
        <p:spPr>
          <a:xfrm>
            <a:off x="0" y="0"/>
            <a:ext cx="12204000" cy="6773258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Cover Title 1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8" name="Group 7" descr="Accent image brackets&#10;">
            <a:extLst>
              <a:ext uri="{FF2B5EF4-FFF2-40B4-BE49-F238E27FC236}">
                <a16:creationId xmlns:a16="http://schemas.microsoft.com/office/drawing/2014/main" id="{C76F92B7-6C7B-47FA-99F4-C2B7B3F6D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C768717-8441-4105-AF79-95C8C7634CEF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AF2D9B2-503F-41FB-981B-EBBEF4D0D01D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071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E6A42-8962-4702-8E68-FB78280BAD08}"/>
              </a:ext>
            </a:extLst>
          </p:cNvPr>
          <p:cNvSpPr/>
          <p:nvPr userDrawn="1"/>
        </p:nvSpPr>
        <p:spPr>
          <a:xfrm>
            <a:off x="0" y="-1"/>
            <a:ext cx="12192000" cy="6013451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48439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55B4F8-B74A-49D7-8E56-9627BCFF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39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42253A3-E01E-4F41-A614-A428B7D3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4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Content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5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24" name="Rectangle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Emphasized Text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ZA" sz="1200" b="1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ZA" sz="12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ZA" sz="12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ZA" sz="12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55" r:id="rId23"/>
    <p:sldLayoutId id="2147483674" r:id="rId24"/>
    <p:sldLayoutId id="2147483675" r:id="rId25"/>
    <p:sldLayoutId id="2147483676" r:id="rId26"/>
    <p:sldLayoutId id="2147483677" r:id="rId27"/>
    <p:sldLayoutId id="2147483678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76533"/>
          </a:xfr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931" y="379862"/>
            <a:ext cx="10515469" cy="2756656"/>
          </a:xfrm>
          <a:noFill/>
        </p:spPr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The Effects of Natural Disasters on Communities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4512" y="5514571"/>
            <a:ext cx="4555066" cy="836602"/>
          </a:xfrm>
        </p:spPr>
        <p:txBody>
          <a:bodyPr/>
          <a:lstStyle/>
          <a:p>
            <a:r>
              <a:rPr lang="en-ZA" noProof="1"/>
              <a:t>Oleg Mironov    |   Amy Reynolds</a:t>
            </a:r>
          </a:p>
          <a:p>
            <a:r>
              <a:rPr lang="en-ZA" noProof="1"/>
              <a:t>Mariam Hassan |   Kundyz Smith </a:t>
            </a:r>
          </a:p>
        </p:txBody>
      </p:sp>
      <p:grpSp>
        <p:nvGrpSpPr>
          <p:cNvPr id="112" name="Group 111" descr="Accent image brackets&#10;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11849880" cy="6498000"/>
            <a:chOff x="408650" y="404285"/>
            <a:chExt cx="4330700" cy="3164637"/>
          </a:xfrm>
        </p:grpSpPr>
        <p:sp>
          <p:nvSpPr>
            <p:cNvPr id="110" name="Rectangle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50B66-8890-4957-BF63-2DF768709954}"/>
              </a:ext>
            </a:extLst>
          </p:cNvPr>
          <p:cNvSpPr/>
          <p:nvPr/>
        </p:nvSpPr>
        <p:spPr>
          <a:xfrm flipH="1">
            <a:off x="238211" y="3356870"/>
            <a:ext cx="11715578" cy="1004093"/>
          </a:xfrm>
          <a:prstGeom prst="rect">
            <a:avLst/>
          </a:prstGeom>
          <a:solidFill>
            <a:schemeClr val="tx1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ZA" sz="2000" b="1" dirty="0">
                <a:solidFill>
                  <a:schemeClr val="bg1"/>
                </a:solidFill>
                <a:latin typeface="+mj-lt"/>
              </a:rPr>
              <a:t>Hurricane Ike(2008) on City of Galveston, TX</a:t>
            </a:r>
          </a:p>
          <a:p>
            <a:pPr algn="ctr"/>
            <a:r>
              <a:rPr lang="en-ZA" sz="2000" b="1" dirty="0">
                <a:solidFill>
                  <a:schemeClr val="bg1"/>
                </a:solidFill>
                <a:latin typeface="+mj-lt"/>
              </a:rPr>
              <a:t>&amp;</a:t>
            </a:r>
          </a:p>
          <a:p>
            <a:pPr algn="ctr"/>
            <a:r>
              <a:rPr lang="en-ZA" sz="2000" b="1" dirty="0">
                <a:solidFill>
                  <a:schemeClr val="bg1"/>
                </a:solidFill>
                <a:latin typeface="+mj-lt"/>
              </a:rPr>
              <a:t>Louisa County VA Earthquake (2011) on Louisa County, VA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2F80A-DEFA-4FAD-BB22-4236BAEB04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82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How was Galveston, TX affected by Hurricane Ike and Louisa County, VA affected by Earthquake in 2011?</a:t>
            </a:r>
          </a:p>
          <a:p>
            <a:pPr lvl="1"/>
            <a:r>
              <a:rPr lang="en-US" sz="3000" dirty="0"/>
              <a:t>Local Enforcement ‘Agencies’ (police stations)</a:t>
            </a:r>
          </a:p>
          <a:p>
            <a:pPr lvl="2"/>
            <a:r>
              <a:rPr lang="en-US" sz="2800" dirty="0"/>
              <a:t>Crime Data</a:t>
            </a:r>
          </a:p>
          <a:p>
            <a:pPr lvl="1"/>
            <a:r>
              <a:rPr lang="en-US" sz="3000" dirty="0"/>
              <a:t>Census Stats</a:t>
            </a:r>
          </a:p>
          <a:p>
            <a:pPr lvl="2"/>
            <a:r>
              <a:rPr lang="en-US" sz="2800" dirty="0"/>
              <a:t>Population Data </a:t>
            </a:r>
          </a:p>
          <a:p>
            <a:pPr lvl="2"/>
            <a:r>
              <a:rPr lang="en-US" sz="2800" dirty="0"/>
              <a:t>Median Household Income Data</a:t>
            </a:r>
          </a:p>
          <a:p>
            <a:pPr lvl="1"/>
            <a:r>
              <a:rPr lang="en-US" sz="3000" dirty="0"/>
              <a:t>Conclusion</a:t>
            </a:r>
          </a:p>
          <a:p>
            <a:pPr lvl="1"/>
            <a:r>
              <a:rPr lang="en-US" sz="3000" dirty="0"/>
              <a:t>Q/A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0998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Source</a:t>
            </a:r>
          </a:p>
          <a:p>
            <a:pPr lvl="1"/>
            <a:r>
              <a:rPr lang="en-US" sz="2000" dirty="0"/>
              <a:t>FBI National Incident-Based Reporting System (NIBRS) CSV files</a:t>
            </a:r>
          </a:p>
          <a:p>
            <a:pPr lvl="1"/>
            <a:r>
              <a:rPr lang="en-US" sz="2000" dirty="0"/>
              <a:t>Google Maps API</a:t>
            </a:r>
          </a:p>
          <a:p>
            <a:r>
              <a:rPr lang="en-US" sz="2000" dirty="0"/>
              <a:t>Analysis</a:t>
            </a:r>
          </a:p>
          <a:p>
            <a:pPr lvl="1"/>
            <a:r>
              <a:rPr lang="en-US" sz="2000" dirty="0"/>
              <a:t>TX agencies</a:t>
            </a:r>
          </a:p>
          <a:p>
            <a:pPr lvl="2"/>
            <a:r>
              <a:rPr lang="en-US" sz="2000" dirty="0"/>
              <a:t>All – </a:t>
            </a:r>
          </a:p>
          <a:p>
            <a:pPr lvl="2"/>
            <a:r>
              <a:rPr lang="en-US" sz="2000" dirty="0"/>
              <a:t>After Null values – </a:t>
            </a:r>
          </a:p>
          <a:p>
            <a:pPr lvl="2"/>
            <a:r>
              <a:rPr lang="en-US" sz="2000" dirty="0"/>
              <a:t>Participating -</a:t>
            </a:r>
          </a:p>
          <a:p>
            <a:pPr lvl="1"/>
            <a:r>
              <a:rPr lang="en-US" sz="2000" dirty="0"/>
              <a:t>VA agencies</a:t>
            </a:r>
          </a:p>
          <a:p>
            <a:pPr lvl="2"/>
            <a:r>
              <a:rPr lang="en-US" sz="2000" dirty="0"/>
              <a:t>All – 454</a:t>
            </a:r>
          </a:p>
          <a:p>
            <a:pPr lvl="2"/>
            <a:r>
              <a:rPr lang="en-US" sz="2000" dirty="0"/>
              <a:t>After Null values – 380</a:t>
            </a:r>
          </a:p>
          <a:p>
            <a:pPr lvl="2"/>
            <a:r>
              <a:rPr lang="en-US" sz="2000" dirty="0"/>
              <a:t>Participating – 350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Agencies - Intro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9026D-10A4-42BF-923B-AE69B8CAB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525" y="1272208"/>
            <a:ext cx="31432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9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pull from FBI National Incident-Based Reporting System (NIBRS) CSV files</a:t>
            </a:r>
          </a:p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Intro</a:t>
            </a:r>
          </a:p>
        </p:txBody>
      </p:sp>
    </p:spTree>
    <p:extLst>
      <p:ext uri="{BB962C8B-B14F-4D97-AF65-F5344CB8AC3E}">
        <p14:creationId xmlns:p14="http://schemas.microsoft.com/office/powerpoint/2010/main" val="238963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Where did data come from?</a:t>
            </a:r>
          </a:p>
          <a:p>
            <a:pPr lvl="1"/>
            <a:r>
              <a:rPr lang="en-US" dirty="0"/>
              <a:t>Both data (population estimate for Galveston city and Louisa county) came from Census Data API.</a:t>
            </a:r>
          </a:p>
          <a:p>
            <a:r>
              <a:rPr lang="en-US" dirty="0"/>
              <a:t>How much start with?</a:t>
            </a:r>
          </a:p>
          <a:p>
            <a:pPr lvl="1"/>
            <a:r>
              <a:rPr lang="en-US" dirty="0"/>
              <a:t>Pulling Census data was pretty straight forward process with a few issues; thus, we had obtained exactly what we needed. The websites contained information on how to pull exact data and reference to variables. The variables we have gather are: Population estimate, Geographic name, Place based on FIPS codes, Dates, and States.</a:t>
            </a:r>
          </a:p>
          <a:p>
            <a:r>
              <a:rPr lang="en-US" dirty="0"/>
              <a:t>How much removed? Why?</a:t>
            </a:r>
          </a:p>
          <a:p>
            <a:pPr lvl="1"/>
            <a:r>
              <a:rPr lang="en-US" dirty="0"/>
              <a:t>After further processing the data, we have removed some variables such as State and County because that information was provided in different columns.</a:t>
            </a:r>
          </a:p>
          <a:p>
            <a:r>
              <a:rPr lang="en-US" dirty="0"/>
              <a:t>What is left?</a:t>
            </a:r>
          </a:p>
          <a:p>
            <a:pPr lvl="1"/>
            <a:r>
              <a:rPr lang="en-US" dirty="0"/>
              <a:t>We have left the only columns we needed to graph our plots such as Population, County/City, State, and Year.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21859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Household Income</a:t>
            </a:r>
          </a:p>
        </p:txBody>
      </p:sp>
    </p:spTree>
    <p:extLst>
      <p:ext uri="{BB962C8B-B14F-4D97-AF65-F5344CB8AC3E}">
        <p14:creationId xmlns:p14="http://schemas.microsoft.com/office/powerpoint/2010/main" val="259496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Crime</a:t>
            </a:r>
          </a:p>
          <a:p>
            <a:r>
              <a:rPr lang="en-US" dirty="0"/>
              <a:t>Population</a:t>
            </a:r>
          </a:p>
          <a:p>
            <a:r>
              <a:rPr lang="en-US" dirty="0"/>
              <a:t>Median Household Income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377597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7AF956-2A90-4422-A3C2-A6109BD133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5468000" cy="2032001"/>
          </a:xfrm>
        </p:spPr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Etiam aliquet eu mi quis lacinia. </a:t>
            </a:r>
          </a:p>
          <a:p>
            <a:r>
              <a:rPr lang="en-ZA" noProof="1"/>
              <a:t>Ut fermentum a magna ut eleifend. Integer convallis suscipit ante eu varius. </a:t>
            </a:r>
          </a:p>
          <a:p>
            <a:r>
              <a:rPr lang="en-ZA" noProof="1"/>
              <a:t>Morbi a purus dolor. Suspendisse sit amet ipsum finibus justo viverra blandit. Ut congue quis tortor eget sodales.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41472-323F-47B9-8C9E-D3B43CA30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     Conclusion</a:t>
            </a:r>
          </a:p>
        </p:txBody>
      </p:sp>
      <p:pic>
        <p:nvPicPr>
          <p:cNvPr id="10" name="Picture Placeholder 9" descr="Image of office building windows">
            <a:extLst>
              <a:ext uri="{FF2B5EF4-FFF2-40B4-BE49-F238E27FC236}">
                <a16:creationId xmlns:a16="http://schemas.microsoft.com/office/drawing/2014/main" id="{9663686B-44B2-425C-9F15-899A0641AA7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4519"/>
            <a:ext cx="1872000" cy="1872000"/>
          </a:xfrm>
        </p:spPr>
      </p:pic>
      <p:pic>
        <p:nvPicPr>
          <p:cNvPr id="12" name="Picture Placeholder 11" descr="close up image of inside building material">
            <a:extLst>
              <a:ext uri="{FF2B5EF4-FFF2-40B4-BE49-F238E27FC236}">
                <a16:creationId xmlns:a16="http://schemas.microsoft.com/office/drawing/2014/main" id="{C640A70E-BC90-4E9E-97DF-9D7362FEEC6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594" y="767558"/>
            <a:ext cx="1872000" cy="1865922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81C9-C6B7-494A-8742-2D006C95F9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83A2-B38E-4405-A418-8BC7C1D25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1595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BD1A20-F02E-1B48-81EE-F8EF452B3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9" b="7740"/>
          <a:stretch/>
        </p:blipFill>
        <p:spPr>
          <a:xfrm>
            <a:off x="2666017" y="1123527"/>
            <a:ext cx="6859961" cy="46048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2F80A-DEFA-4FAD-BB22-4236BAEB04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9B51A1E-902D-48AF-9020-955120F399B6}" type="slidenum">
              <a:rPr lang="en-US" sz="1200">
                <a:solidFill>
                  <a:srgbClr val="FFFFFF"/>
                </a:solidFill>
                <a:latin typeface="+mn-lt"/>
              </a:rPr>
              <a:pPr algn="r">
                <a:spcAft>
                  <a:spcPts val="600"/>
                </a:spcAft>
              </a:pPr>
              <a:t>9</a:t>
            </a:fld>
            <a:endParaRPr lang="en-US" sz="12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rchitecture Pitch Deck_SB - v5.potx" id="{28EFEF52-CA9C-4081-BA48-D8C36C41A55A}" vid="{3C737D0E-43C0-40C2-B767-70E4574259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Widescreen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Times New Roman</vt:lpstr>
      <vt:lpstr>Wingdings</vt:lpstr>
      <vt:lpstr>Office Theme</vt:lpstr>
      <vt:lpstr>The Effects of Natural Disasters on Communities</vt:lpstr>
      <vt:lpstr>Agenda</vt:lpstr>
      <vt:lpstr>Agencies - Intro</vt:lpstr>
      <vt:lpstr>Crime Intro</vt:lpstr>
      <vt:lpstr>Population</vt:lpstr>
      <vt:lpstr>Average Household Income</vt:lpstr>
      <vt:lpstr>Findings</vt:lpstr>
      <vt:lpstr>     Conclusion</vt:lpstr>
      <vt:lpstr>PowerPoint Presentation</vt:lpstr>
      <vt:lpstr>Citations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2019-03-27T15:38:07Z</dcterms:created>
  <dcterms:modified xsi:type="dcterms:W3CDTF">2019-03-29T02:38:44Z</dcterms:modified>
</cp:coreProperties>
</file>