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1" r:id="rId3"/>
    <p:sldId id="292" r:id="rId4"/>
    <p:sldId id="297" r:id="rId5"/>
    <p:sldId id="298" r:id="rId6"/>
    <p:sldId id="293" r:id="rId7"/>
    <p:sldId id="299" r:id="rId8"/>
    <p:sldId id="301" r:id="rId9"/>
    <p:sldId id="295" r:id="rId10"/>
    <p:sldId id="300" r:id="rId11"/>
    <p:sldId id="294" r:id="rId12"/>
    <p:sldId id="302" r:id="rId13"/>
    <p:sldId id="278" r:id="rId14"/>
    <p:sldId id="303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3" autoAdjust="0"/>
    <p:restoredTop sz="93241" autoAdjust="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ZA" smtClean="0"/>
              <a:t>2019/03/29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 list of natural disasters on Wikipedia that showed depth and size of natural disaster</a:t>
            </a:r>
          </a:p>
          <a:p>
            <a:r>
              <a:rPr lang="en-US" dirty="0"/>
              <a:t>Cross Referenced those with agencies that participated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3552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597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732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57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852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3481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Where did data come from?</a:t>
            </a:r>
          </a:p>
          <a:p>
            <a:pPr lvl="1"/>
            <a:r>
              <a:rPr lang="en-US" dirty="0"/>
              <a:t>Both data (population estimate for Galveston city and Louisa county) came from Census Data API.</a:t>
            </a:r>
          </a:p>
          <a:p>
            <a:r>
              <a:rPr lang="en-US" dirty="0"/>
              <a:t>How much start with?</a:t>
            </a:r>
          </a:p>
          <a:p>
            <a:pPr lvl="1"/>
            <a:r>
              <a:rPr lang="en-US" dirty="0"/>
              <a:t>Pulling Census data was pretty straight forward process with a few issues; thus, we had obtained exactly what we needed. The websites contained information on how to pull exact data and reference to variables. The variables we have gather are: Population estimate, Geographic name, Place based on FIPS codes, Dates, and States.</a:t>
            </a:r>
          </a:p>
          <a:p>
            <a:r>
              <a:rPr lang="en-US" dirty="0"/>
              <a:t>How much removed? Why?</a:t>
            </a:r>
          </a:p>
          <a:p>
            <a:pPr lvl="1"/>
            <a:r>
              <a:rPr lang="en-US" dirty="0"/>
              <a:t>After further processing the data, we have removed some variables such as State and County because that information was provided in different columns.</a:t>
            </a:r>
          </a:p>
          <a:p>
            <a:r>
              <a:rPr lang="en-US" dirty="0"/>
              <a:t>What is left?</a:t>
            </a:r>
          </a:p>
          <a:p>
            <a:pPr lvl="1"/>
            <a:r>
              <a:rPr lang="en-US" dirty="0"/>
              <a:t>We have left the only columns we needed to graph our plots such as Population, County/City, State, and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852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145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Where Did The Data Come From?</a:t>
            </a:r>
          </a:p>
          <a:p>
            <a:pPr lvl="1"/>
            <a:r>
              <a:rPr lang="en-US" dirty="0"/>
              <a:t>The data for the median household income (Louisa County, VA and Galveston, TX) were obtained through the Census data website using an API key.</a:t>
            </a:r>
          </a:p>
          <a:p>
            <a:r>
              <a:rPr lang="en-US" dirty="0"/>
              <a:t>2. How much data to start with?</a:t>
            </a:r>
          </a:p>
          <a:p>
            <a:pPr lvl="1"/>
            <a:r>
              <a:rPr lang="en-US" dirty="0"/>
              <a:t>I was able to access data on the county, state, dates, median household income, median household income margins of error.</a:t>
            </a:r>
          </a:p>
          <a:p>
            <a:r>
              <a:rPr lang="en-US" dirty="0"/>
              <a:t>3.How much was removed, and how much is left?</a:t>
            </a:r>
          </a:p>
          <a:p>
            <a:pPr lvl="1"/>
            <a:r>
              <a:rPr lang="en-US" dirty="0"/>
              <a:t>I removed State and County data as that was already located on the chart, leaving only the incomes, dates, and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984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795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2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5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ZA" sz="12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ZA" sz="12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  <p:sldLayoutId id="2147483675" r:id="rId25"/>
    <p:sldLayoutId id="2147483676" r:id="rId26"/>
    <p:sldLayoutId id="2147483677" r:id="rId27"/>
    <p:sldLayoutId id="2147483678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adanoslibradeescorpio.blogspot.com/2012/07/mapa-de-terremotos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ransgriot.blogspot.com/" TargetMode="Externa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ensus.gov/data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chron.com/news/hurricanes/article/Looters-think-twice-as-police-up-patrol-arrest-1591018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76533"/>
          </a:xfr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931" y="379862"/>
            <a:ext cx="10515469" cy="2756656"/>
          </a:xfrm>
          <a:noFill/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The Effects of Natural Disasters on Communities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512" y="5514571"/>
            <a:ext cx="4555066" cy="836602"/>
          </a:xfrm>
        </p:spPr>
        <p:txBody>
          <a:bodyPr/>
          <a:lstStyle/>
          <a:p>
            <a:r>
              <a:rPr lang="en-ZA" noProof="1"/>
              <a:t>Oleg Mironov    |   Amy Reynolds</a:t>
            </a:r>
          </a:p>
          <a:p>
            <a:r>
              <a:rPr lang="en-ZA" noProof="1"/>
              <a:t>Mariam Hassan |   Kundyz Smith </a:t>
            </a:r>
          </a:p>
        </p:txBody>
      </p:sp>
      <p:grpSp>
        <p:nvGrpSpPr>
          <p:cNvPr id="112" name="Group 111" descr="Accent image brackets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1184988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50B66-8890-4957-BF63-2DF768709954}"/>
              </a:ext>
            </a:extLst>
          </p:cNvPr>
          <p:cNvSpPr/>
          <p:nvPr/>
        </p:nvSpPr>
        <p:spPr>
          <a:xfrm flipH="1">
            <a:off x="238211" y="3356870"/>
            <a:ext cx="11715578" cy="1004093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Hurricane Ike(2008) on City of Galveston, TX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&amp;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Louisa County VA Earthquake (2011) on Louisa County, VA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512A9D-89DE-4721-9BD2-79480743D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599783"/>
            <a:ext cx="5487650" cy="365843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Changes 2004 - 2015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3F1C41-7B34-4773-8AD5-36F14417D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50" y="1599783"/>
            <a:ext cx="5487650" cy="3658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ACE0A7-7116-4683-92EA-AEB7FE1C0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50" y="5049722"/>
            <a:ext cx="364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4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Source</a:t>
            </a:r>
          </a:p>
          <a:p>
            <a:pPr lvl="1"/>
            <a:r>
              <a:rPr lang="en-US" sz="2000" dirty="0"/>
              <a:t>Census data website using an API key.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Accessed data on the county, state, dates, median household income and median household income margins of error.</a:t>
            </a:r>
          </a:p>
          <a:p>
            <a:pPr lvl="1"/>
            <a:r>
              <a:rPr lang="en-US" sz="2000" dirty="0"/>
              <a:t>State and County were removed as that was already located on the chart, leaving only the incomes, dates, and location.</a:t>
            </a:r>
          </a:p>
          <a:p>
            <a:r>
              <a:rPr lang="en-US" sz="2000" dirty="0"/>
              <a:t>Findings</a:t>
            </a:r>
          </a:p>
          <a:p>
            <a:r>
              <a:rPr lang="en-US" sz="6600" dirty="0"/>
              <a:t>NEED FINDINGS</a:t>
            </a:r>
          </a:p>
          <a:p>
            <a:pPr lvl="1"/>
            <a:endParaRPr lang="en-US" sz="3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Household Income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0BB85-AFAC-40A7-9CDF-A0706FF9F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0" y="4775346"/>
            <a:ext cx="364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Changes 2004 - 2015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ACE0A7-7116-4683-92EA-AEB7FE1C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50" y="5049722"/>
            <a:ext cx="3648075" cy="14382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4BF61-66CF-4548-9F2D-9CB1250B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9600" dirty="0"/>
              <a:t>NEED PNG IMAGES</a:t>
            </a:r>
          </a:p>
        </p:txBody>
      </p:sp>
    </p:spTree>
    <p:extLst>
      <p:ext uri="{BB962C8B-B14F-4D97-AF65-F5344CB8AC3E}">
        <p14:creationId xmlns:p14="http://schemas.microsoft.com/office/powerpoint/2010/main" val="44761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B70AF6-AFC6-4D79-9DF6-EC6157A8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76" y="583447"/>
            <a:ext cx="3778053" cy="52552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F8EE92-EEDB-4D5D-890A-81F9F21F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24" y="583447"/>
            <a:ext cx="5181600" cy="31051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8B2E23-11AE-4E43-AC13-857FB87FEB9B}"/>
              </a:ext>
            </a:extLst>
          </p:cNvPr>
          <p:cNvSpPr txBox="1"/>
          <p:nvPr/>
        </p:nvSpPr>
        <p:spPr>
          <a:xfrm>
            <a:off x="5529431" y="3887967"/>
            <a:ext cx="5545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Left Top – Galveston Island before Hurricane 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Left Bottom – Galveston Island after 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Right – Louisa County , VA after 5.8 East Coast Earthquake 2011</a:t>
            </a:r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677733"/>
            <a:ext cx="5468000" cy="4681668"/>
          </a:xfrm>
        </p:spPr>
        <p:txBody>
          <a:bodyPr/>
          <a:lstStyle/>
          <a:p>
            <a:r>
              <a:rPr lang="en-ZA" dirty="0"/>
              <a:t>Virginia is more compliant with the FBI’s new crime reporting system than Texas</a:t>
            </a:r>
          </a:p>
          <a:p>
            <a:r>
              <a:rPr lang="en-ZA" noProof="1"/>
              <a:t>One reason crime rates dropped after Ike could be because of increased police presence and enforcement</a:t>
            </a:r>
          </a:p>
          <a:p>
            <a:r>
              <a:rPr lang="en-ZA" noProof="1"/>
              <a:t>An Earthquake occurring in Virginia is rare and a 5.8 is quite sizable. Before this quake, the largest on record for VA was 4.8 in 1875</a:t>
            </a:r>
          </a:p>
          <a:p>
            <a:endParaRPr lang="en-ZA" noProof="1"/>
          </a:p>
          <a:p>
            <a:r>
              <a:rPr lang="en-ZA" sz="3200" noProof="1"/>
              <a:t>NEED MORE CONCLUSIONS</a:t>
            </a:r>
          </a:p>
          <a:p>
            <a:endParaRPr lang="en-ZA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     Conclusion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52806" y="939291"/>
            <a:ext cx="1872000" cy="1522456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13594" y="939291"/>
            <a:ext cx="2040474" cy="1522456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788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BD1A20-F02E-1B48-81EE-F8EF452B3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9" b="7740"/>
          <a:stretch/>
        </p:blipFill>
        <p:spPr>
          <a:xfrm>
            <a:off x="2666017" y="1123527"/>
            <a:ext cx="6859961" cy="4604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z="1200">
                <a:solidFill>
                  <a:srgbClr val="FFFFFF"/>
                </a:solidFill>
                <a:latin typeface="+mn-lt"/>
              </a:rPr>
              <a:pPr algn="r">
                <a:spcAft>
                  <a:spcPts val="600"/>
                </a:spcAft>
              </a:pPr>
              <a:t>15</a:t>
            </a:fld>
            <a:endParaRPr lang="en-US" sz="12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50585-317E-4561-AC12-330089F7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272208"/>
            <a:ext cx="11340000" cy="4660183"/>
          </a:xfrm>
        </p:spPr>
        <p:txBody>
          <a:bodyPr/>
          <a:lstStyle/>
          <a:p>
            <a:r>
              <a:rPr lang="en-US" sz="2000" dirty="0"/>
              <a:t>FBI crime data:</a:t>
            </a:r>
          </a:p>
          <a:p>
            <a:pPr lvl="1"/>
            <a:r>
              <a:rPr lang="en-US" sz="2000" dirty="0"/>
              <a:t>https://crime-data-explorer.fr.cloud.gov/api </a:t>
            </a:r>
          </a:p>
          <a:p>
            <a:r>
              <a:rPr lang="en-US" sz="2000" dirty="0"/>
              <a:t>Census Data:</a:t>
            </a:r>
          </a:p>
          <a:p>
            <a:pPr lvl="1"/>
            <a:r>
              <a:rPr lang="en-US" sz="1800" dirty="0">
                <a:hlinkClick r:id="rId3"/>
              </a:rPr>
              <a:t>https://api.census.gov/data/</a:t>
            </a:r>
            <a:endParaRPr lang="en-US" sz="1800" dirty="0"/>
          </a:p>
          <a:p>
            <a:r>
              <a:rPr lang="en-US" sz="2000" dirty="0"/>
              <a:t>Google Maps:</a:t>
            </a:r>
          </a:p>
          <a:p>
            <a:pPr lvl="1"/>
            <a:r>
              <a:rPr lang="en-US" sz="1800" dirty="0"/>
              <a:t>https://cloud.google.com/maps-platform/</a:t>
            </a:r>
          </a:p>
          <a:p>
            <a:r>
              <a:rPr lang="en-US" sz="2000" dirty="0"/>
              <a:t>News Article about police activity post Ike</a:t>
            </a:r>
          </a:p>
          <a:p>
            <a:pPr lvl="1"/>
            <a:r>
              <a:rPr lang="en-US" sz="2000" dirty="0">
                <a:hlinkClick r:id="rId4"/>
              </a:rPr>
              <a:t>https://www.chron.com/news/hurricanes/article/Looters-think-twice-as-police-up-patrol-arrest-1591018.php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508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/>
              <a:t>Local Enforcement ‘Agencies’ (police stations)</a:t>
            </a:r>
          </a:p>
          <a:p>
            <a:pPr lvl="2"/>
            <a:r>
              <a:rPr lang="en-US" sz="3200" dirty="0"/>
              <a:t>Crime Data</a:t>
            </a:r>
          </a:p>
          <a:p>
            <a:pPr lvl="2"/>
            <a:r>
              <a:rPr lang="en-US" sz="3000" dirty="0"/>
              <a:t>Galveston, TX and Louisa County</a:t>
            </a:r>
          </a:p>
          <a:p>
            <a:pPr lvl="1"/>
            <a:r>
              <a:rPr lang="en-US" sz="3200" dirty="0"/>
              <a:t>Census Stats</a:t>
            </a:r>
          </a:p>
          <a:p>
            <a:pPr lvl="2"/>
            <a:r>
              <a:rPr lang="en-US" sz="3200" dirty="0"/>
              <a:t>Population Data </a:t>
            </a:r>
          </a:p>
          <a:p>
            <a:pPr lvl="2"/>
            <a:r>
              <a:rPr lang="en-US" sz="3200" dirty="0"/>
              <a:t>Median Household Income Data</a:t>
            </a:r>
          </a:p>
          <a:p>
            <a:pPr lvl="1"/>
            <a:r>
              <a:rPr lang="en-US" sz="3200" dirty="0"/>
              <a:t>Conclusion</a:t>
            </a:r>
          </a:p>
          <a:p>
            <a:pPr lvl="1"/>
            <a:r>
              <a:rPr lang="en-US" sz="3200" dirty="0"/>
              <a:t>Q/A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communities affected by natural disasters?</a:t>
            </a:r>
          </a:p>
        </p:txBody>
      </p:sp>
    </p:spTree>
    <p:extLst>
      <p:ext uri="{BB962C8B-B14F-4D97-AF65-F5344CB8AC3E}">
        <p14:creationId xmlns:p14="http://schemas.microsoft.com/office/powerpoint/2010/main" val="19099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021976"/>
            <a:ext cx="7637155" cy="5404024"/>
          </a:xfrm>
        </p:spPr>
        <p:txBody>
          <a:bodyPr/>
          <a:lstStyle/>
          <a:p>
            <a:r>
              <a:rPr lang="en-US" sz="2000" dirty="0"/>
              <a:t>Sources</a:t>
            </a:r>
          </a:p>
          <a:p>
            <a:pPr lvl="1"/>
            <a:r>
              <a:rPr lang="en-US" sz="2000" dirty="0"/>
              <a:t>CSV from FBI National Incident-Based Reporting System (NIBRS)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TX agencies in 2008</a:t>
            </a:r>
          </a:p>
          <a:p>
            <a:pPr lvl="2"/>
            <a:r>
              <a:rPr lang="en-US" sz="2000" dirty="0"/>
              <a:t>All – 1099</a:t>
            </a:r>
          </a:p>
          <a:p>
            <a:pPr lvl="2"/>
            <a:r>
              <a:rPr lang="en-US" sz="2000" dirty="0"/>
              <a:t>After drop null </a:t>
            </a:r>
            <a:r>
              <a:rPr lang="en-US" sz="2000" dirty="0" err="1"/>
              <a:t>lat</a:t>
            </a:r>
            <a:r>
              <a:rPr lang="en-US" sz="2000" dirty="0"/>
              <a:t>/long – 1094</a:t>
            </a:r>
          </a:p>
          <a:p>
            <a:pPr lvl="2"/>
            <a:r>
              <a:rPr lang="en-US" sz="2000" dirty="0"/>
              <a:t>Participating – 76</a:t>
            </a:r>
          </a:p>
          <a:p>
            <a:pPr lvl="1"/>
            <a:r>
              <a:rPr lang="en-US" sz="2000" dirty="0"/>
              <a:t>VA agencies in 2011</a:t>
            </a:r>
          </a:p>
          <a:p>
            <a:pPr lvl="2"/>
            <a:r>
              <a:rPr lang="en-US" sz="2000" dirty="0"/>
              <a:t>All VA– 455</a:t>
            </a:r>
          </a:p>
          <a:p>
            <a:pPr lvl="2"/>
            <a:r>
              <a:rPr lang="en-US" sz="2000" dirty="0"/>
              <a:t>After drop null </a:t>
            </a:r>
            <a:r>
              <a:rPr lang="en-US" sz="2000" dirty="0" err="1"/>
              <a:t>lat</a:t>
            </a:r>
            <a:r>
              <a:rPr lang="en-US" sz="2000" dirty="0"/>
              <a:t>/long – 452</a:t>
            </a:r>
          </a:p>
          <a:p>
            <a:pPr lvl="2"/>
            <a:r>
              <a:rPr lang="en-US" sz="2000" dirty="0"/>
              <a:t>All VA Participating – 410</a:t>
            </a:r>
          </a:p>
          <a:p>
            <a:r>
              <a:rPr lang="en-US" sz="2000" dirty="0"/>
              <a:t>Findings</a:t>
            </a:r>
          </a:p>
          <a:p>
            <a:pPr lvl="1"/>
            <a:r>
              <a:rPr lang="en-US" sz="2000" dirty="0"/>
              <a:t>Data available for </a:t>
            </a:r>
          </a:p>
          <a:p>
            <a:pPr lvl="2"/>
            <a:r>
              <a:rPr lang="en-US" sz="2000" dirty="0"/>
              <a:t>Galveston – Hurricane Ike &amp;</a:t>
            </a:r>
          </a:p>
          <a:p>
            <a:pPr lvl="2"/>
            <a:r>
              <a:rPr lang="en-US" sz="2000" dirty="0"/>
              <a:t>Louisa County – East Coast Earthquake 2011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9026D-10A4-42BF-923B-AE69B8CA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867" y="163899"/>
            <a:ext cx="2271195" cy="21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82B5-21E6-43CB-B5D4-0ADF664B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Participating Agencies vs Registered Agencies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8D1D7-6A0E-49AC-93DF-196968B5B9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137EA-0279-4DAA-8C8E-553B2E8578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AE000-3688-436C-9E2F-CDE6A509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4" y="1052513"/>
            <a:ext cx="11281866" cy="4548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BFF5E0-A0AC-4F14-AF8F-3AB9FCFEF105}"/>
              </a:ext>
            </a:extLst>
          </p:cNvPr>
          <p:cNvSpPr txBox="1"/>
          <p:nvPr/>
        </p:nvSpPr>
        <p:spPr>
          <a:xfrm>
            <a:off x="532144" y="5772150"/>
            <a:ext cx="556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353704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82B5-21E6-43CB-B5D4-0ADF664B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Participating Agencies vs Registered Agencies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8D1D7-6A0E-49AC-93DF-196968B5B9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137EA-0279-4DAA-8C8E-553B2E8578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30026-67B3-4998-B316-B4603161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083863"/>
            <a:ext cx="11452186" cy="461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C5603E-545A-41D5-900F-0651800D5AD0}"/>
              </a:ext>
            </a:extLst>
          </p:cNvPr>
          <p:cNvSpPr txBox="1"/>
          <p:nvPr/>
        </p:nvSpPr>
        <p:spPr>
          <a:xfrm>
            <a:off x="532144" y="5772150"/>
            <a:ext cx="556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106700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272208"/>
            <a:ext cx="7405180" cy="4660183"/>
          </a:xfrm>
        </p:spPr>
        <p:txBody>
          <a:bodyPr/>
          <a:lstStyle/>
          <a:p>
            <a:r>
              <a:rPr lang="en-US" sz="2000" dirty="0"/>
              <a:t>API pull from FBI National Incident-Based Reporting System (NIBRS)</a:t>
            </a:r>
          </a:p>
          <a:p>
            <a:pPr lvl="1"/>
            <a:r>
              <a:rPr lang="en-US" sz="2000" dirty="0"/>
              <a:t>Galveston, TX </a:t>
            </a:r>
          </a:p>
          <a:p>
            <a:pPr lvl="2"/>
            <a:r>
              <a:rPr lang="en-US" sz="2000" dirty="0"/>
              <a:t>Hurricane Ike </a:t>
            </a:r>
          </a:p>
          <a:p>
            <a:pPr lvl="1"/>
            <a:r>
              <a:rPr lang="en-US" sz="2000" dirty="0"/>
              <a:t>Louisa County, VA</a:t>
            </a:r>
          </a:p>
          <a:p>
            <a:pPr lvl="2"/>
            <a:r>
              <a:rPr lang="en-US" sz="2000" dirty="0"/>
              <a:t>East Coast Earthquake in 2011</a:t>
            </a:r>
          </a:p>
          <a:p>
            <a:r>
              <a:rPr lang="en-US" sz="2000" dirty="0"/>
              <a:t>Originally started with 3.64 million lines </a:t>
            </a:r>
          </a:p>
          <a:p>
            <a:pPr lvl="1"/>
            <a:r>
              <a:rPr lang="en-US" sz="2000" dirty="0"/>
              <a:t>Filtered to 46 K by selecting records reported by specific police station (Galveston and Louisa counties).</a:t>
            </a:r>
          </a:p>
          <a:p>
            <a:r>
              <a:rPr lang="en-US" sz="2000" dirty="0"/>
              <a:t>Findings:</a:t>
            </a:r>
          </a:p>
          <a:p>
            <a:pPr lvl="1"/>
            <a:r>
              <a:rPr lang="en-US" sz="2000" dirty="0"/>
              <a:t>Galveston crime rate dropped immediately on the date of disaster and stayed below average in the two years post hurricane</a:t>
            </a:r>
          </a:p>
          <a:p>
            <a:pPr lvl="1"/>
            <a:r>
              <a:rPr lang="en-US" sz="2000" dirty="0"/>
              <a:t>Louisa county crime rate dropped on the date of disaster, however it exceeded the average crime rate for the two years following the earthquake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869B-501A-4130-8511-509CB67C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81E524-5F6A-4F13-ACCB-F854AE78B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000" y="882598"/>
            <a:ext cx="7629525" cy="554874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Galveston Crime Rates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869B-501A-4130-8511-509CB67C1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Louisa Crime Rates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869B-501A-4130-8511-509CB67C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25" y="1272208"/>
            <a:ext cx="3143250" cy="29337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619784-AB9C-4C57-ABF1-F5D033AFB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2000" y="863999"/>
            <a:ext cx="7270475" cy="5287619"/>
          </a:xfrm>
        </p:spPr>
      </p:pic>
    </p:spTree>
    <p:extLst>
      <p:ext uri="{BB962C8B-B14F-4D97-AF65-F5344CB8AC3E}">
        <p14:creationId xmlns:p14="http://schemas.microsoft.com/office/powerpoint/2010/main" val="408403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45907"/>
            <a:ext cx="11218532" cy="5232839"/>
          </a:xfrm>
        </p:spPr>
        <p:txBody>
          <a:bodyPr/>
          <a:lstStyle/>
          <a:p>
            <a:r>
              <a:rPr lang="en-US" sz="2000" dirty="0"/>
              <a:t>Source</a:t>
            </a:r>
          </a:p>
          <a:p>
            <a:pPr lvl="1"/>
            <a:r>
              <a:rPr lang="en-US" sz="2000" dirty="0"/>
              <a:t>Census Data API.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API pulls were specific to exact needs</a:t>
            </a:r>
          </a:p>
          <a:p>
            <a:pPr lvl="1"/>
            <a:r>
              <a:rPr lang="en-US" sz="2000" dirty="0"/>
              <a:t>Removed State and County because that information was provided in different columns.</a:t>
            </a:r>
          </a:p>
          <a:p>
            <a:pPr lvl="1"/>
            <a:r>
              <a:rPr lang="en-US" sz="2000" dirty="0"/>
              <a:t>We have left the only columns we needed to graph our plots such as Population, County/City, State, and Year.</a:t>
            </a:r>
          </a:p>
          <a:p>
            <a:r>
              <a:rPr lang="en-US" sz="2000" dirty="0"/>
              <a:t>Findings</a:t>
            </a:r>
          </a:p>
          <a:p>
            <a:pPr lvl="1"/>
            <a:r>
              <a:rPr lang="en-US" sz="2000" dirty="0"/>
              <a:t>Galveston </a:t>
            </a:r>
          </a:p>
          <a:p>
            <a:pPr lvl="2"/>
            <a:r>
              <a:rPr lang="en-US" sz="1800" dirty="0"/>
              <a:t>Population 2006 approx. 52,000</a:t>
            </a:r>
          </a:p>
          <a:p>
            <a:pPr lvl="2"/>
            <a:r>
              <a:rPr lang="en-US" sz="1800" dirty="0"/>
              <a:t>Population in 2008 dropped to 48,500.</a:t>
            </a:r>
          </a:p>
          <a:p>
            <a:pPr lvl="2"/>
            <a:r>
              <a:rPr lang="en-US" sz="1800" dirty="0"/>
              <a:t>By 2011, the population was approx. 47k and then in 2012 population began to regulate</a:t>
            </a:r>
          </a:p>
          <a:p>
            <a:pPr lvl="1"/>
            <a:r>
              <a:rPr lang="en-US" sz="2000" dirty="0"/>
              <a:t>Virginia</a:t>
            </a:r>
          </a:p>
          <a:p>
            <a:pPr lvl="2"/>
            <a:r>
              <a:rPr lang="en-US" sz="1800" dirty="0"/>
              <a:t>Population was unaffected and continued to rise although there seemed to be a slight plateau in 2011</a:t>
            </a:r>
          </a:p>
          <a:p>
            <a:pPr lvl="2"/>
            <a:endParaRPr lang="en-US" sz="7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BF4F51-D861-4439-9334-CED5B64A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618" y="0"/>
            <a:ext cx="364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9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rchitecture Pitch Deck_SB - v5.potx" id="{28EFEF52-CA9C-4081-BA48-D8C36C41A55A}" vid="{3C737D0E-43C0-40C2-B767-70E4574259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Widescreen</PresentationFormat>
  <Paragraphs>145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Times New Roman</vt:lpstr>
      <vt:lpstr>Wingdings</vt:lpstr>
      <vt:lpstr>Office Theme</vt:lpstr>
      <vt:lpstr>The Effects of Natural Disasters on Communities</vt:lpstr>
      <vt:lpstr>How are communities affected by natural disasters?</vt:lpstr>
      <vt:lpstr>Agencies</vt:lpstr>
      <vt:lpstr>Participating Agencies vs Registered Agencies</vt:lpstr>
      <vt:lpstr>Participating Agencies vs Registered Agencies</vt:lpstr>
      <vt:lpstr>Crime</vt:lpstr>
      <vt:lpstr>Galveston Crime Rates</vt:lpstr>
      <vt:lpstr>Louisa Crime Rates</vt:lpstr>
      <vt:lpstr>Population</vt:lpstr>
      <vt:lpstr>Population Changes 2004 - 2015</vt:lpstr>
      <vt:lpstr>Median Household Income</vt:lpstr>
      <vt:lpstr>Income Changes 2004 - 2015</vt:lpstr>
      <vt:lpstr>PowerPoint Presentation</vt:lpstr>
      <vt:lpstr>     Conclusion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2019-03-27T15:38:07Z</dcterms:created>
  <dcterms:modified xsi:type="dcterms:W3CDTF">2019-03-29T16:30:13Z</dcterms:modified>
</cp:coreProperties>
</file>