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2"/>
    <p:restoredTop sz="94707"/>
  </p:normalViewPr>
  <p:slideViewPr>
    <p:cSldViewPr snapToGrid="0" snapToObjects="1">
      <p:cViewPr varScale="1">
        <p:scale>
          <a:sx n="84" d="100"/>
          <a:sy n="84" d="100"/>
        </p:scale>
        <p:origin x="18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079F37-D6C8-A644-8969-34800C6F3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857250"/>
            <a:ext cx="7197726" cy="352848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Machine Learning location evaluation to start an Italian Restaurant in Toronto </a:t>
            </a:r>
            <a:br>
              <a:rPr lang="it-IT" dirty="0"/>
            </a:b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F113B3D-3E7F-A241-9BD5-03A24E2919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IBM Data science </a:t>
            </a:r>
            <a:r>
              <a:rPr lang="it-IT" dirty="0" err="1"/>
              <a:t>professional</a:t>
            </a:r>
            <a:r>
              <a:rPr lang="it-IT" dirty="0"/>
              <a:t> certificate on </a:t>
            </a:r>
            <a:r>
              <a:rPr lang="it-IT" dirty="0" err="1"/>
              <a:t>coursera</a:t>
            </a:r>
            <a:endParaRPr lang="it-IT" dirty="0"/>
          </a:p>
          <a:p>
            <a:r>
              <a:rPr lang="it-IT" dirty="0"/>
              <a:t>March 2021</a:t>
            </a:r>
          </a:p>
          <a:p>
            <a:r>
              <a:rPr lang="it-IT" dirty="0"/>
              <a:t>Angelo </a:t>
            </a:r>
            <a:r>
              <a:rPr lang="it-IT" dirty="0" err="1"/>
              <a:t>antonio</a:t>
            </a:r>
            <a:r>
              <a:rPr lang="it-IT" dirty="0"/>
              <a:t> </a:t>
            </a:r>
            <a:r>
              <a:rPr lang="it-IT" dirty="0" err="1"/>
              <a:t>biancamano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1833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59F460-96A1-B14C-A4DF-4C9A4C367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7. </a:t>
            </a:r>
            <a:r>
              <a:rPr lang="it-IT" dirty="0" err="1"/>
              <a:t>Limitations</a:t>
            </a:r>
            <a:r>
              <a:rPr lang="it-IT" dirty="0"/>
              <a:t> and </a:t>
            </a:r>
            <a:r>
              <a:rPr lang="it-IT" dirty="0" err="1"/>
              <a:t>suggests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098AC6-F103-D44B-93FD-28402A686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It could be useful to extend analysis starting also from other European Restaurants. 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974868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BE45D4-C9A6-3B4E-98DE-BBC63B8CE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8. </a:t>
            </a:r>
            <a:r>
              <a:rPr lang="it-IT" dirty="0" err="1"/>
              <a:t>conclusions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146BB4-0934-EE4C-9977-BA3FF397C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 this project, we have gone through the process of identifying the business problem, specifying the data required, extracting and preparing the data, performing the machine learning by utilizing k-means clustering and providing recommendation to the stakeholder.  </a:t>
            </a:r>
            <a:endParaRPr lang="it-IT" sz="24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4084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86851F-A02F-884B-83B6-70E0C3B35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1" y="2575560"/>
            <a:ext cx="10131425" cy="1456267"/>
          </a:xfrm>
        </p:spPr>
        <p:txBody>
          <a:bodyPr/>
          <a:lstStyle/>
          <a:p>
            <a:pPr algn="ctr"/>
            <a:r>
              <a:rPr lang="it-IT" dirty="0" err="1"/>
              <a:t>Thank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!!!!</a:t>
            </a:r>
          </a:p>
        </p:txBody>
      </p:sp>
    </p:spTree>
    <p:extLst>
      <p:ext uri="{BB962C8B-B14F-4D97-AF65-F5344CB8AC3E}">
        <p14:creationId xmlns:p14="http://schemas.microsoft.com/office/powerpoint/2010/main" val="1576224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070E04-C7C9-5A4A-929F-D14B0CB2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1. </a:t>
            </a:r>
            <a:r>
              <a:rPr lang="it-IT" dirty="0" err="1"/>
              <a:t>Introduction</a:t>
            </a:r>
            <a:r>
              <a:rPr lang="it-IT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E871DA-C5AF-6344-B24C-55838B706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Background  </a:t>
            </a:r>
            <a:endParaRPr lang="it-IT" sz="2000" b="1" dirty="0"/>
          </a:p>
          <a:p>
            <a:r>
              <a:rPr lang="en-US" dirty="0"/>
              <a:t>For this Capstone project, the hypothetical scenario is represented by an Italian who wants to explore opening opportunity of an authentic Italian restaurant in Toronto area.  </a:t>
            </a:r>
            <a:endParaRPr lang="it-IT" dirty="0"/>
          </a:p>
          <a:p>
            <a:r>
              <a:rPr lang="en-US" dirty="0"/>
              <a:t>The idea behind this project is that there may not be enough Italian restaurants in Toronto. Let’s say Italian food is similar to other European cuisines: this Italian person might think to open his restaurant in locations where European food is popular (in other words, having many European restaurants in the neighborhood).  </a:t>
            </a:r>
            <a:endParaRPr lang="it-IT" dirty="0"/>
          </a:p>
          <a:p>
            <a:r>
              <a:rPr lang="en-US" dirty="0"/>
              <a:t>With this aim, find the right location to open such a restaurant is one of the most important decisions for this Italian person, and with this project I would like to help him find the most suitable location. 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81238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4EBFAE-8FD3-B640-B3DA-18E431EBD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1. </a:t>
            </a:r>
            <a:r>
              <a:rPr lang="it-IT" dirty="0" err="1"/>
              <a:t>Introduction</a:t>
            </a:r>
            <a:r>
              <a:rPr lang="it-IT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21BAE3-073C-CD4D-AB3C-F5BAEC56F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Business Problem  </a:t>
            </a:r>
            <a:r>
              <a:rPr lang="en-US" sz="2000" dirty="0"/>
              <a:t>  </a:t>
            </a:r>
            <a:endParaRPr lang="it-IT" sz="2000" dirty="0"/>
          </a:p>
          <a:p>
            <a:r>
              <a:rPr lang="en-US" dirty="0"/>
              <a:t>The objective of this capstone project is to find the most suitable location for the Italian person to open a new Italian restaurant in Toronto, Canada. The question data science methods and machine learning methods such as clustering can help us to have a solution is: in Toronto, if anyone wants to open an Italian restaurant, where should he consider opening it?  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599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A62EA4-D5F8-B646-B9C8-036CF4087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1. </a:t>
            </a:r>
            <a:r>
              <a:rPr lang="it-IT" dirty="0" err="1"/>
              <a:t>Introduction</a:t>
            </a:r>
            <a:r>
              <a:rPr lang="it-IT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57E90D-1ACD-2048-919D-F1DB56655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Target Audience </a:t>
            </a:r>
            <a:r>
              <a:rPr lang="en-US" sz="2000" dirty="0"/>
              <a:t> </a:t>
            </a:r>
            <a:endParaRPr lang="it-IT" sz="2000" dirty="0"/>
          </a:p>
          <a:p>
            <a:r>
              <a:rPr lang="en-US" dirty="0"/>
              <a:t>The Italian person who wants to find the best location to open authentic Italian restaurant.  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1874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1F8B62-89AC-0B49-A848-F18E7B446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2. Data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F4A996-FD8A-BA43-9B55-BE17807A1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To solve this problem, we need the below list of data:  </a:t>
            </a:r>
            <a:endParaRPr lang="it-IT" sz="2000" dirty="0"/>
          </a:p>
          <a:p>
            <a:pPr lvl="0" fontAlgn="base"/>
            <a:r>
              <a:rPr lang="en-US" sz="2000" dirty="0"/>
              <a:t>List of neighborhoods in Toronto, Canada.  </a:t>
            </a:r>
            <a:endParaRPr lang="it-IT" sz="2000" dirty="0"/>
          </a:p>
          <a:p>
            <a:pPr lvl="0" fontAlgn="base"/>
            <a:r>
              <a:rPr lang="en-US" sz="2000" dirty="0"/>
              <a:t>Latitude and Longitude of these neighborhoods.  </a:t>
            </a:r>
            <a:endParaRPr lang="it-IT" sz="2000" dirty="0"/>
          </a:p>
          <a:p>
            <a:pPr lvl="0" fontAlgn="base"/>
            <a:r>
              <a:rPr lang="en-US" sz="2000" dirty="0"/>
              <a:t>Venues data related to European restaurants: this will help us find the neighborhoods that are most suitable to open an Italian restaurant.  </a:t>
            </a:r>
            <a:endParaRPr lang="it-IT" sz="20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48759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F02CA9-F22A-FF49-9D09-545324851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3. </a:t>
            </a:r>
            <a:r>
              <a:rPr lang="it-IT" dirty="0" err="1"/>
              <a:t>Extracting</a:t>
            </a:r>
            <a:r>
              <a:rPr lang="it-IT" dirty="0"/>
              <a:t> data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43E879-D5FF-1A4A-8A74-9C200A4CA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en-US" sz="2000" dirty="0"/>
              <a:t>Scraping of Toronto neighborhoods via Wikipedia. </a:t>
            </a:r>
            <a:endParaRPr lang="it-IT" sz="2000" dirty="0"/>
          </a:p>
          <a:p>
            <a:pPr lvl="0" fontAlgn="base"/>
            <a:r>
              <a:rPr lang="en-US" sz="2000" dirty="0"/>
              <a:t>Getting Latitude and Longitude data of these neighborhoods via Geocoder package. </a:t>
            </a:r>
            <a:endParaRPr lang="it-IT" sz="2000" dirty="0"/>
          </a:p>
          <a:p>
            <a:pPr lvl="0" fontAlgn="base"/>
            <a:r>
              <a:rPr lang="en-US" sz="2000" dirty="0"/>
              <a:t>Using Foursquare API to get venue data related to these neighborhoods. 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758634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CB2808-1733-A748-9DD5-BFE392E6B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4. </a:t>
            </a:r>
            <a:r>
              <a:rPr lang="it-IT" dirty="0" err="1"/>
              <a:t>methodology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9FEDC9-B691-5A42-8A20-5FC926081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/>
              <a:t>Import all the necessary libraries. </a:t>
            </a:r>
            <a:endParaRPr lang="it-IT" sz="1600" dirty="0"/>
          </a:p>
          <a:p>
            <a:r>
              <a:rPr lang="en-US" sz="1600" dirty="0"/>
              <a:t>Extract list of neighborhoods from Wikipedia page:   https://</a:t>
            </a:r>
            <a:r>
              <a:rPr lang="en-US" sz="1600" dirty="0" err="1"/>
              <a:t>en.wikipedia.org</a:t>
            </a:r>
            <a:r>
              <a:rPr lang="en-US" sz="1600" dirty="0"/>
              <a:t>/wiki/</a:t>
            </a:r>
            <a:r>
              <a:rPr lang="en-US" sz="1600" dirty="0" err="1"/>
              <a:t>List_of_postal_codes_of_Canada:_M</a:t>
            </a:r>
            <a:r>
              <a:rPr lang="en-US" sz="1600" dirty="0"/>
              <a:t>. </a:t>
            </a:r>
            <a:endParaRPr lang="it-IT" sz="1600" dirty="0"/>
          </a:p>
          <a:p>
            <a:r>
              <a:rPr lang="en-US" sz="1600" dirty="0"/>
              <a:t>Pandas html table web page scraping method.</a:t>
            </a:r>
            <a:endParaRPr lang="it-IT" sz="1600" dirty="0"/>
          </a:p>
          <a:p>
            <a:r>
              <a:rPr lang="en-US" sz="1600" dirty="0"/>
              <a:t>Build Toronto map with Foursquare, Geocoder and Folium  </a:t>
            </a:r>
            <a:endParaRPr lang="it-IT" sz="1600" dirty="0"/>
          </a:p>
          <a:p>
            <a:r>
              <a:rPr lang="en-US" sz="1600" dirty="0"/>
              <a:t>Foursquare API to pull the list of top 100 venues within 500 meters radius. </a:t>
            </a:r>
            <a:endParaRPr lang="it-IT" sz="1600" dirty="0"/>
          </a:p>
          <a:p>
            <a:r>
              <a:rPr lang="en-US" sz="1600" dirty="0"/>
              <a:t>From Foursquare, I was able to get the names, categories, latitude and longitude of the venues from Foursquare. </a:t>
            </a:r>
            <a:endParaRPr lang="it-IT" sz="1600" dirty="0"/>
          </a:p>
          <a:p>
            <a:r>
              <a:rPr lang="en-US" sz="1600" dirty="0"/>
              <a:t>Neighborhood analysis by grouping the rows by neighborhood and taking the mean on the frequency of occurrence of each venue category. </a:t>
            </a:r>
            <a:endParaRPr lang="it-IT" sz="1600" dirty="0"/>
          </a:p>
          <a:p>
            <a:r>
              <a:rPr lang="en-US" sz="1600" dirty="0"/>
              <a:t>Later, I did some queries to find out typical European Restaurants.</a:t>
            </a:r>
            <a:endParaRPr lang="it-IT" sz="1600" dirty="0"/>
          </a:p>
          <a:p>
            <a:r>
              <a:rPr lang="en-US" sz="1600" dirty="0"/>
              <a:t>Clustering by using K-means clustering.</a:t>
            </a:r>
            <a:endParaRPr lang="it-IT" sz="600" dirty="0"/>
          </a:p>
        </p:txBody>
      </p:sp>
    </p:spTree>
    <p:extLst>
      <p:ext uri="{BB962C8B-B14F-4D97-AF65-F5344CB8AC3E}">
        <p14:creationId xmlns:p14="http://schemas.microsoft.com/office/powerpoint/2010/main" val="1138103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488C60-CFD5-E941-9B83-F6ECC2021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5. </a:t>
            </a:r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A04726-1EB9-9D43-A85F-8425DE2D1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01019"/>
            <a:ext cx="10131425" cy="529696"/>
          </a:xfrm>
        </p:spPr>
        <p:txBody>
          <a:bodyPr/>
          <a:lstStyle/>
          <a:p>
            <a:r>
              <a:rPr lang="it-IT" dirty="0"/>
              <a:t>Clusters:</a:t>
            </a:r>
          </a:p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2A730D7-7BDD-B943-BE27-692C630B4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463" y="1087232"/>
            <a:ext cx="8208962" cy="468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768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BB40D6-11B1-FE4D-B018-0C0F1C5D5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6. </a:t>
            </a:r>
            <a:r>
              <a:rPr lang="it-IT" dirty="0" err="1"/>
              <a:t>recommendations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C31143-C071-054F-B480-BCE693548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From analysis, it came out that better clusters to start an Italian Restaurants are 0, 2, 3. </a:t>
            </a:r>
            <a:endParaRPr lang="it-IT" sz="24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32079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e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Celestiale</Template>
  <TotalTime>38</TotalTime>
  <Words>570</Words>
  <Application>Microsoft Macintosh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Celestiale</vt:lpstr>
      <vt:lpstr>Machine Learning location evaluation to start an Italian Restaurant in Toronto  </vt:lpstr>
      <vt:lpstr>1. Introduction </vt:lpstr>
      <vt:lpstr>1. Introduction </vt:lpstr>
      <vt:lpstr>1. Introduction </vt:lpstr>
      <vt:lpstr>2. Data</vt:lpstr>
      <vt:lpstr>3. Extracting data</vt:lpstr>
      <vt:lpstr>4. methodology</vt:lpstr>
      <vt:lpstr>5. Results</vt:lpstr>
      <vt:lpstr>6. recommendations</vt:lpstr>
      <vt:lpstr>7. Limitations and suggests</vt:lpstr>
      <vt:lpstr>8. conclusions</vt:lpstr>
      <vt:lpstr>Thank you!!!!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location evaluation to start an Italian Restaurant in Toronto  </dc:title>
  <dc:creator>Angelo Antonio Biancamano</dc:creator>
  <cp:lastModifiedBy>Angelo Antonio Biancamano</cp:lastModifiedBy>
  <cp:revision>10</cp:revision>
  <dcterms:created xsi:type="dcterms:W3CDTF">2021-03-18T12:32:53Z</dcterms:created>
  <dcterms:modified xsi:type="dcterms:W3CDTF">2021-03-18T13:11:15Z</dcterms:modified>
</cp:coreProperties>
</file>