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jpeg" ContentType="image/jpeg"/>
  <Override PartName="/ppt/media/image1.png" ContentType="image/pn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3424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8156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63424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8156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3424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8156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63424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8156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900" spc="-97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4515953-CDB8-46FD-AD99-330C439A4D74}" type="datetime">
              <a:rPr b="0" lang="en-US" sz="1100" spc="-1" strike="noStrike">
                <a:solidFill>
                  <a:srgbClr val="808080"/>
                </a:solidFill>
                <a:latin typeface="Corbel"/>
              </a:rPr>
              <a:t>11/22/18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FBD0893-3269-4E06-89FC-BA3A513ABEB4}" type="slidenum">
              <a:rPr b="1" lang="en-US" sz="1200" spc="-1" strike="noStrike">
                <a:solidFill>
                  <a:srgbClr val="40bad2"/>
                </a:solidFill>
                <a:latin typeface="Corbe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anchor="ctr"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Edit Master text styles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Second level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Third level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3" marL="16002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Fourth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0574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B284273-1B9A-4990-81CC-7C2F6C05A604}" type="datetime">
              <a:rPr b="0" lang="en-US" sz="1100" spc="-1" strike="noStrike">
                <a:solidFill>
                  <a:srgbClr val="808080"/>
                </a:solidFill>
                <a:latin typeface="Corbel"/>
              </a:rPr>
              <a:t>11/22/18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B12ED1-DC0E-40EC-858B-BE3D8AE4CEF9}" type="slidenum">
              <a:rPr b="1" lang="en-US" sz="1200" spc="-1" strike="noStrike">
                <a:solidFill>
                  <a:srgbClr val="40bad2"/>
                </a:solidFill>
                <a:latin typeface="Corbe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5900" spc="-97" strike="noStrike">
                <a:solidFill>
                  <a:srgbClr val="ffffff"/>
                </a:solidFill>
                <a:latin typeface="Corbel"/>
              </a:rPr>
              <a:t>Java for Automation</a:t>
            </a:r>
            <a:endParaRPr b="0" lang="en-US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100160" y="4670280"/>
            <a:ext cx="7314840" cy="91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Объекты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i="1" lang="en-US" sz="2000" spc="-1" strike="noStrike">
                <a:solidFill>
                  <a:srgbClr val="595959"/>
                </a:solidFill>
                <a:latin typeface="Corbel"/>
              </a:rPr>
              <a:t>Объект обладает состоянием, поведением и идентичностью; структура и поведение схожих объектов определяет общий для них класс; термины "экземпляр класса" и "объект" взаимозаменяемы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Классы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Объект обозначает конкретную сущность, определенную во времени и в пространстве, класс определяет лишь абстракцию существенного в объекте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i="1" lang="en-US" sz="2000" spc="-1" strike="noStrike">
                <a:solidFill>
                  <a:srgbClr val="595959"/>
                </a:solidFill>
                <a:latin typeface="Corbel"/>
              </a:rPr>
              <a:t>Класс - это некое множество объектов, имеющих общую структуру и общее поведение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1123920"/>
            <a:ext cx="374904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Абстрактный класс vs Интерфейс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595959"/>
                </a:solidFill>
                <a:latin typeface="Corbel"/>
              </a:rPr>
              <a:t>Интерфейсы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 определяют некоторый функционал, не имеющий конкретной реализации, который затем реализуют классы, применяющие эти интерфейсы. И один класс может применить множество интерфейсов.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1123920"/>
            <a:ext cx="374904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Абстрактный класс vs Интерфейс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У класса-потомка может быть только один абстрактный класс-родитель, а вот интерфейсов класс может применять (имплементировать) сколько угодно.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Интерфейс описывает только поведение (методы) объекта, а вот состояний (полей) у него нет (кроме public static final), в то время как у абстрактного класса они могут быть.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Абстрактные классы используются, когда есть отношение "is-a", то есть класс-наследник расширяет базовый абстрактный класс, а интерфейсы могут быть реализованы разными классами, вовсе не связанными друг с другом. 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0" y="1123920"/>
            <a:ext cx="374904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Ключевые слова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 </a:t>
            </a:r>
            <a:r>
              <a:rPr b="1" lang="en-US" sz="2000" spc="-1" strike="noStrike">
                <a:solidFill>
                  <a:srgbClr val="595959"/>
                </a:solidFill>
                <a:latin typeface="Corbel"/>
              </a:rPr>
              <a:t>final – 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модификатор позволяющий запретить дальнейшее изменение объекта. Данный модификатор можно применять к классу, полям или методам. 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В случаее применения модификатора к классу, мы запрещаем дальнейшее наследование от этого класса. 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В случаее применения к переменной или полю класса, мы делаем его неизменяемым. В этом случае должно быть начальное значение.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В случаее применения к методу класса, мы запрещаем его преопределение в классах наследниках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1123920"/>
            <a:ext cx="374904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Ключевые слова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595959"/>
                </a:solidFill>
                <a:latin typeface="Corbel"/>
              </a:rPr>
              <a:t>static – 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модификатор позволяющий сделать часть кода независимой от объекта. Данный модификатор можно применять к переменным, методам, блокам кода и вложенным классам.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0" y="1123920"/>
            <a:ext cx="374904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Коллекции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Java Collection — иерархия интерфейсов и их реализаций, которая является частью JDK и позволяет разработчику пользоваться большим количесвом структур данных из «коробки».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0" y="1123920"/>
            <a:ext cx="374904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Коллекции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108960" y="80640"/>
            <a:ext cx="8804160" cy="659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0" y="1123920"/>
            <a:ext cx="374904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Коллекции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Реализации интерфейса </a:t>
            </a:r>
            <a:r>
              <a:rPr b="1" lang="en-US" sz="2000" spc="-1" strike="noStrike">
                <a:solidFill>
                  <a:srgbClr val="595959"/>
                </a:solidFill>
                <a:latin typeface="Corbel"/>
              </a:rPr>
              <a:t>List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 представляют собой упорядоченные коллекции. Кроме того, разработчику предоставляется возможность доступа к элементам коллекции по индексу и по значению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ArrayList — реализация динамического массива объектов. Позволяет хранить любые данные, включая null в качестве элемента. Данную реализацию следует применять, если в процессе работы с коллекцией предплагается частое обращение к элементам по индексу. 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LinkedList — ещё одина реализация List. Позволяет хранить любые данные, включая null. Особенностью реализации данной коллекции является то, что в её основе лежит двунаправленный связный список (каждый элемент имеет ссылку на предыдущий и следующий). 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0" y="1123920"/>
            <a:ext cx="374904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Коллекции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Интерфейс Set представляет собой неупорядоченную коллекцию, которая не может содержать дублирующиеся данные. Является программной моделью математического понятия «множество».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HashSet — реализация интерфейса Set, базирующаяся на HashMap. Внутри использует объект HashMap для хранения данных. 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LinkedHashSet — отличается от HashSet только тем, что в основе лежит LinkedHashMap вместо HashSet. Благодаря этому отличию порядок элементов при обходе коллекции является идентичным порядку добавления элементов.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ООП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i="1" lang="en-US" sz="2000" spc="-1" strike="noStrike">
                <a:solidFill>
                  <a:srgbClr val="595959"/>
                </a:solidFill>
                <a:latin typeface="Corbel"/>
              </a:rPr>
              <a:t>Объектно-ориентированное программирование - это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класса, а классы образуют иерархию наследования.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1123920"/>
            <a:ext cx="374904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Коллекции - интерфейс </a:t>
            </a:r>
            <a:r>
              <a:rPr b="0" i="1" lang="en-US" sz="3600" spc="-58" strike="noStrike">
                <a:solidFill>
                  <a:srgbClr val="ffffff"/>
                </a:solidFill>
                <a:latin typeface="Corbel"/>
              </a:rPr>
              <a:t>Map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Интерфейс </a:t>
            </a:r>
            <a:r>
              <a:rPr b="0" i="1" lang="en-US" sz="2000" spc="-1" strike="noStrike">
                <a:solidFill>
                  <a:srgbClr val="595959"/>
                </a:solidFill>
                <a:latin typeface="Corbel"/>
              </a:rPr>
              <a:t>Map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 предоставляет разработчику базовые методы для работы с данными вида «ключ — значение».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HashMap —  данная коллекция не является упорядоченной: порядок хранения элементов зависит от хэш-функции. Добавление элемента выполняется за константное время O(1), но время удаления, получения зависит от распределения хэш-функции. В идеале является константным, но может быть и линейным O(n). 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LinkedHashMap — это упорядоченная реализация хэш-таблицы. Здесь, в отличии от HashMap, порядок итерирования равен порядку добавления элементов. Данная особенность достигается благодаря двунаправленным связям между элементами (аналогично LinkedList). Но это преимущество имеет также и недостаток — увеличение памяти, которое занимет коллекция. 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ООП - Парадигмы 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880080" y="365760"/>
            <a:ext cx="7925040" cy="594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ООП - Парадигмы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869640" y="86436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i="1" lang="en-US" sz="2000" spc="-1" strike="noStrike">
                <a:solidFill>
                  <a:srgbClr val="595959"/>
                </a:solidFill>
                <a:latin typeface="Corbel"/>
              </a:rPr>
              <a:t>Абстрагирование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i="1" lang="en-US" sz="2000" spc="-1" strike="noStrike">
                <a:solidFill>
                  <a:srgbClr val="595959"/>
                </a:solidFill>
                <a:latin typeface="Corbel"/>
              </a:rPr>
              <a:t>Наследование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i="1" lang="en-US" sz="2000" spc="-1" strike="noStrike">
                <a:solidFill>
                  <a:srgbClr val="595959"/>
                </a:solidFill>
                <a:latin typeface="Corbel"/>
              </a:rPr>
              <a:t>Инкапсуляция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i="1" lang="en-US" sz="2000" spc="-1" strike="noStrike">
                <a:solidFill>
                  <a:srgbClr val="595959"/>
                </a:solidFill>
                <a:latin typeface="Corbel"/>
              </a:rPr>
              <a:t>Полиморфизм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ООП - Абстрагирование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869640" y="864360"/>
            <a:ext cx="792612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i="1" lang="en-US" sz="2000" spc="-1" strike="noStrike">
                <a:solidFill>
                  <a:srgbClr val="595959"/>
                </a:solidFill>
                <a:latin typeface="Corbel"/>
              </a:rPr>
              <a:t>Абстракция выделяет существенные характеристики некоторого объекта, отличающие его от всех других видов объектов и, таким образом, четко описывает его концептуальные границы с точки зрения наблюдателя.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53080" y="1123920"/>
            <a:ext cx="3130200" cy="460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58" strike="noStrike">
                <a:solidFill>
                  <a:srgbClr val="ffffff"/>
                </a:solidFill>
                <a:latin typeface="Corbel"/>
              </a:rPr>
              <a:t>ООП - Инкапсуляция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869640" y="864360"/>
            <a:ext cx="792612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i="1" lang="en-US" sz="2000" spc="-1" strike="noStrike">
                <a:solidFill>
                  <a:srgbClr val="595959"/>
                </a:solidFill>
                <a:latin typeface="Corbel"/>
              </a:rPr>
              <a:t>Инкапсуляция — это процесс разделения элементов абстракции, определяющих ее структуру и поведение; инкапсуляция предназначена для изоляции контрактных обязательств абстракции от их реализации.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53080" y="1123920"/>
            <a:ext cx="3130200" cy="460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58" strike="noStrike">
                <a:solidFill>
                  <a:srgbClr val="ffffff"/>
                </a:solidFill>
                <a:latin typeface="Corbel"/>
              </a:rPr>
              <a:t>ООП - Инкапсуляция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869640" y="864360"/>
            <a:ext cx="792612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212080" y="822960"/>
            <a:ext cx="5029200" cy="50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53080" y="1123920"/>
            <a:ext cx="3130200" cy="460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58" strike="noStrike">
                <a:solidFill>
                  <a:srgbClr val="ffffff"/>
                </a:solidFill>
                <a:latin typeface="Corbel"/>
              </a:rPr>
              <a:t>ООП - Наследование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869640" y="864360"/>
            <a:ext cx="792612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1" i="1" lang="en-US" sz="2000" spc="-1" strike="noStrike">
                <a:solidFill>
                  <a:srgbClr val="595959"/>
                </a:solidFill>
                <a:latin typeface="Corbel"/>
              </a:rPr>
              <a:t>Наследование</a:t>
            </a:r>
            <a:r>
              <a:rPr b="0" i="1" lang="en-US" sz="2000" spc="-1" strike="noStrike">
                <a:solidFill>
                  <a:srgbClr val="595959"/>
                </a:solidFill>
                <a:latin typeface="Corbel"/>
              </a:rPr>
              <a:t> означает такое отношение между классами, когда один класс заимствует структуру или поведение одного или нескольких других классов (одиночное и множественное наследование соответственно). Иначе говоря, наследование создает иерархию абстракций, в которой подклассы заимствуют свойства одного или нескольких суперклассов.Обычно подкласс наращивает или переопределяет существующую структуру и поведение суперкласса.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53080" y="1123920"/>
            <a:ext cx="3130200" cy="460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58" strike="noStrike">
                <a:solidFill>
                  <a:srgbClr val="ffffff"/>
                </a:solidFill>
                <a:latin typeface="Corbel"/>
              </a:rPr>
              <a:t>ООП - Полиморфизм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869640" y="864360"/>
            <a:ext cx="792612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i="1" lang="en-US" sz="2000" spc="-1" strike="noStrike">
                <a:solidFill>
                  <a:srgbClr val="595959"/>
                </a:solidFill>
                <a:latin typeface="Corbel"/>
              </a:rPr>
              <a:t>Полиморфи́зм — возможность объектов с одинаковой спецификацией иметь различную реализацию.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i="1" lang="en-US" sz="2000" spc="-1" strike="noStrike">
                <a:solidFill>
                  <a:srgbClr val="595959"/>
                </a:solidFill>
                <a:latin typeface="Corbel"/>
              </a:rPr>
              <a:t>Язык программирования поддерживает полиморфизм, если классы с одинаковой спецификацией могут иметь различную реализацию — например, реализация класса может быть изменена в процессе наследования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22</TotalTime>
  <Application>LibreOffice/6.0.6.2$Linux_X86_64 LibreOffice_project/00m0$Build-2</Application>
  <Words>97</Words>
  <Paragraphs>8</Paragraphs>
  <Company>EPAM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2018-11-21T16:16:08Z</dcterms:created>
  <dc:creator>Artsem Melnikau</dc:creator>
  <dc:description/>
  <dc:language>en-US</dc:language>
  <cp:lastModifiedBy/>
  <dcterms:modified xsi:type="dcterms:W3CDTF">2018-11-22T01:02:04Z</dcterms:modified>
  <cp:revision>4</cp:revision>
  <dc:subject/>
  <dc:title>Java for Automation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 Systems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