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62" r:id="rId2"/>
    <p:sldId id="263" r:id="rId3"/>
    <p:sldId id="259" r:id="rId4"/>
    <p:sldId id="260" r:id="rId5"/>
    <p:sldId id="258" r:id="rId6"/>
    <p:sldId id="264" r:id="rId7"/>
    <p:sldId id="265" r:id="rId8"/>
    <p:sldId id="266" r:id="rId9"/>
    <p:sldId id="270" r:id="rId10"/>
    <p:sldId id="269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7114E-ECB8-40D9-B625-EDC3951F84DA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53132-FB2A-4A5B-BEFD-F9B6A85B1D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44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2CD95-9100-1327-BB2B-55AEADBA2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9615EC-84BF-CC4C-1FF7-4A6024846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A0D773-EFEC-B6B8-BDFB-083D67A9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9EDF-710E-40CF-8EA6-182E2D6B27BC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719F3C-BE7A-92A6-30E6-6AD13484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44EFBF-EF7E-6D39-BBC1-D16AAD07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62C6-7C31-48F1-9546-922B5667E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63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CC344-00F2-9E29-B593-7A94B326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3BCD0E-23B3-C40E-0A7F-E0AB5CB97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C68A9-646A-DBE2-DC9D-36FE0DB1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B1FF-4F58-4B7A-8000-A017DBAD37F4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8FF93-AAAA-325E-2E3B-090B0EB6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3A59D8-D909-4787-C1FB-6BC796CA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62C6-7C31-48F1-9546-922B5667E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68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2E605A-3C41-812C-4875-5ABBCDC30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F27AF8-4A68-2E81-C77A-52C17F9A8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2C9ACF-2E32-6995-1E9E-66426688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5FAE-19CB-4849-A94D-5E3AB40E806B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D7F4EC-757D-F9E5-781E-BAB25FB0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63E6D1-1C40-3828-6CF8-C194ABA1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62C6-7C31-48F1-9546-922B5667E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14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8B2B5-A4F2-4415-57F0-5F9B3548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90C484-D6F5-DB2F-418C-6E44F4473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60B24A-2C06-55E5-9EDD-5FDADBCC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9E9D-A692-4AB4-B587-8C8D2AE9792D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F4EFBB-86A9-6DCA-0DCF-17DC9090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883FE3-4569-D1A8-DACE-23D81EB7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62C6-7C31-48F1-9546-922B5667E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88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7CDA3-95A9-439E-E671-C17AEA33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93B849-8E56-E54A-DF64-2D8751516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2FEB0D-85EF-4451-0E74-135FB73C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5529-E9E6-4F89-B237-FCF5321F2B78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C84A22-32B9-5244-03E6-E4AD0148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29EE16-8773-B7FC-0C73-A36A49C5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62C6-7C31-48F1-9546-922B5667E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82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9636F-8AB9-EC31-5445-0A7442E4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DD0E9-9516-EEB5-DE1D-472E82B8A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EEC44C-BE63-3E9E-AD95-9E621E9C4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ACEF50-BC02-9697-BF58-782006CE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BCFFE-62A2-4CAC-9168-312015DC6B3F}" type="datetime1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685C02-E514-4CBB-10BA-12190D19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B09360-B93E-54B6-AC66-EA102071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62C6-7C31-48F1-9546-922B5667E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76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D587E-BC8F-693E-0E87-84EB92B9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AB7013-4AAE-BDCB-3EA3-C42C1B2FF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9C21E7-4AEC-E1E0-A121-A760DD843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76A0C7-8E4D-BFA2-EAD7-C4131266A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FB6D4C-F608-E2B6-EB43-61F1D8759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306612-78D5-B370-9C90-DAE08111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4282C-9E88-48B0-BC27-1D97CFFED7F6}" type="datetime1">
              <a:rPr lang="ru-RU" smtClean="0"/>
              <a:t>26.05.2025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D115BA6-B77F-3BCE-968A-BF0FA80D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FB4884-E93B-012E-F196-D0D74A68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62C6-7C31-48F1-9546-922B5667E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38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5CE9A-5927-63C7-5227-233D8CBF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5154D2-425B-3502-8B97-D8E3F672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6D95-448D-4D27-BADF-55E33ED2543D}" type="datetime1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08BC01-AAE3-E9ED-F499-A6A8C511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1AED56-9D3F-A4DA-241F-C3EBCB67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62C6-7C31-48F1-9546-922B5667E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05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FB8D0A-C487-C58E-0575-28FD922D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C9D1-AA88-4EAA-AC98-39CD2C9F45CD}" type="datetime1">
              <a:rPr lang="ru-RU" smtClean="0"/>
              <a:t>26.05.2025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340D65-BDC8-23F1-903C-FD953DF6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1FD8BB-B32B-5164-69E0-AB94E7FE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62C6-7C31-48F1-9546-922B5667E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52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C41C9-2F20-D14C-08A4-32858FED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ED94B6-9C7C-0B38-8548-43C472CDF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5A2A1A-C3BC-89FC-D358-91BEB01AC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03319F-BC01-E863-F8F0-56A29EA5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61A9-DC77-4754-82F3-B1353710831E}" type="datetime1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574531-A510-2DE2-200A-4CA62AFA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3D7750-C090-5F50-D59A-A1FC434A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62C6-7C31-48F1-9546-922B5667E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0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2A1A5-F156-E564-B2D7-BA6A68EF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C7D587-A6AC-4A5B-67F8-BF62028B3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0D47FD-5C65-A8F9-F27F-5BEBC4FBE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D12B2A-D16E-D79A-8DAD-11908820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74B3-F21C-403C-B08F-6BC72ED7AD27}" type="datetime1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3A738E-062C-AEA3-50FF-5BCDC1B0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7A05F0-3C48-BA5F-B02D-478863C0E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62C6-7C31-48F1-9546-922B5667E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95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8AAB1-3C57-50DE-BC02-E8926570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E6ACD8-D475-57B8-1C64-FB3ACCFB5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179D66-6742-A7AA-7DE6-986D03B4B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E957DB-779F-4832-A83F-7FAE143F8446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EF4A2-2585-F67D-4CF6-B49DDE57E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0D9E4-F0C8-EC3A-401E-1C22C12B3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6862C6-7C31-48F1-9546-922B5667E1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00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EC2AB12-CA5D-F2C6-9CE0-EA708A5AC22B}"/>
              </a:ext>
            </a:extLst>
          </p:cNvPr>
          <p:cNvSpPr/>
          <p:nvPr/>
        </p:nvSpPr>
        <p:spPr>
          <a:xfrm>
            <a:off x="-42672" y="1580265"/>
            <a:ext cx="12234672" cy="1541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AAD14C-AAEB-74C5-2452-9BD300CD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425" y="328562"/>
            <a:ext cx="1991003" cy="714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94811A-8AE8-AFC5-63C2-69E8B29DF17B}"/>
              </a:ext>
            </a:extLst>
          </p:cNvPr>
          <p:cNvSpPr txBox="1"/>
          <p:nvPr/>
        </p:nvSpPr>
        <p:spPr>
          <a:xfrm>
            <a:off x="5053264" y="6144127"/>
            <a:ext cx="1716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Skoltech</a:t>
            </a:r>
            <a:r>
              <a:rPr lang="ru-RU" dirty="0"/>
              <a:t> </a:t>
            </a:r>
            <a:r>
              <a:rPr lang="en-US" dirty="0"/>
              <a:t>2025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78BC8-35FD-7DEC-2549-2FC0ADA566CA}"/>
              </a:ext>
            </a:extLst>
          </p:cNvPr>
          <p:cNvSpPr txBox="1"/>
          <p:nvPr/>
        </p:nvSpPr>
        <p:spPr>
          <a:xfrm>
            <a:off x="352926" y="4109798"/>
            <a:ext cx="53895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Instructor: </a:t>
            </a:r>
            <a:r>
              <a:rPr lang="en-US" dirty="0"/>
              <a:t>prof. Dmitriy </a:t>
            </a:r>
            <a:r>
              <a:rPr lang="en-US" dirty="0" err="1"/>
              <a:t>Koroteev</a:t>
            </a:r>
            <a:endParaRPr lang="en-US" dirty="0"/>
          </a:p>
          <a:p>
            <a:r>
              <a:rPr lang="en-US" b="1" dirty="0"/>
              <a:t>Co-instructor</a:t>
            </a:r>
            <a:r>
              <a:rPr lang="en-US" dirty="0"/>
              <a:t>: prof. Denis Orlov</a:t>
            </a:r>
          </a:p>
          <a:p>
            <a:r>
              <a:rPr lang="en-US" b="1" dirty="0"/>
              <a:t>TA: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Marsel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Ishimbaev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1" dirty="0"/>
              <a:t>Students</a:t>
            </a:r>
            <a:r>
              <a:rPr lang="en-US" dirty="0"/>
              <a:t>: Ildar Saiapov, Oleg </a:t>
            </a:r>
            <a:r>
              <a:rPr lang="en-US" dirty="0" err="1"/>
              <a:t>Rakhmatullin</a:t>
            </a:r>
            <a:r>
              <a:rPr lang="en-US" dirty="0"/>
              <a:t>,</a:t>
            </a:r>
          </a:p>
          <a:p>
            <a:r>
              <a:rPr lang="en-US" dirty="0"/>
              <a:t>Dmitriy Kornienko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DB7475-7FEF-0017-19EA-FDC16C7CAE84}"/>
              </a:ext>
            </a:extLst>
          </p:cNvPr>
          <p:cNvSpPr txBox="1"/>
          <p:nvPr/>
        </p:nvSpPr>
        <p:spPr>
          <a:xfrm>
            <a:off x="3692652" y="2360502"/>
            <a:ext cx="47640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Geostatistics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2025</a:t>
            </a:r>
            <a:r>
              <a:rPr lang="en-US" sz="2000" b="1" dirty="0"/>
              <a:t>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 project</a:t>
            </a:r>
            <a:br>
              <a:rPr lang="en-US" sz="2000" b="1" dirty="0"/>
            </a:br>
            <a:endParaRPr lang="ru-RU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4B345-7CDD-18C3-2CE0-EC32DCFFEB85}"/>
              </a:ext>
            </a:extLst>
          </p:cNvPr>
          <p:cNvSpPr txBox="1"/>
          <p:nvPr/>
        </p:nvSpPr>
        <p:spPr>
          <a:xfrm>
            <a:off x="2154334" y="1754825"/>
            <a:ext cx="9230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3200" b="1"/>
            </a:lvl1pPr>
          </a:lstStyle>
          <a:p>
            <a:r>
              <a:rPr lang="en-GB" dirty="0"/>
              <a:t>Neural operators for 2D steady-state diffusion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9A1BFD8-6806-0399-7673-8AF58A5E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62C6-7C31-48F1-9546-922B5667E171}" type="slidenum">
              <a:rPr lang="ru-RU" smtClean="0">
                <a:solidFill>
                  <a:schemeClr val="bg1"/>
                </a:solidFill>
              </a:rPr>
              <a:t>1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6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246E2-C437-BC16-B8DF-D3541BB44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8EFC4C-D5D8-0FC4-A0C8-043BEB437A68}"/>
              </a:ext>
            </a:extLst>
          </p:cNvPr>
          <p:cNvSpPr txBox="1"/>
          <p:nvPr/>
        </p:nvSpPr>
        <p:spPr>
          <a:xfrm>
            <a:off x="486918" y="908328"/>
            <a:ext cx="48793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A"/>
                </a:solidFill>
                <a:latin typeface="NVIDIA Sans"/>
              </a:rPr>
              <a:t>CNN encoder with bandwidth connections for storing local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A"/>
                </a:solidFill>
                <a:latin typeface="NVIDIA Sans"/>
              </a:rPr>
              <a:t>A transformer with a self-attention mechanism for processing the global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A"/>
                </a:solidFill>
                <a:latin typeface="NVIDIA Sans"/>
              </a:rPr>
              <a:t>Positional coding to account for spatial positions.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679FB-A0BF-4FB9-3AD6-5DA630D7F8FA}"/>
              </a:ext>
            </a:extLst>
          </p:cNvPr>
          <p:cNvSpPr txBox="1"/>
          <p:nvPr/>
        </p:nvSpPr>
        <p:spPr>
          <a:xfrm>
            <a:off x="5109735" y="4693828"/>
            <a:ext cx="127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  <a:endParaRPr lang="ru-RU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38D5B-14DF-A587-1106-667D90310150}"/>
              </a:ext>
            </a:extLst>
          </p:cNvPr>
          <p:cNvSpPr txBox="1"/>
          <p:nvPr/>
        </p:nvSpPr>
        <p:spPr>
          <a:xfrm>
            <a:off x="486918" y="723761"/>
            <a:ext cx="178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Key features</a:t>
            </a:r>
            <a:endParaRPr lang="ru-RU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94B4B5-6FCB-0E98-073B-D1F8BB8BD914}"/>
              </a:ext>
            </a:extLst>
          </p:cNvPr>
          <p:cNvSpPr txBox="1"/>
          <p:nvPr/>
        </p:nvSpPr>
        <p:spPr>
          <a:xfrm>
            <a:off x="486918" y="2244173"/>
            <a:ext cx="47731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1A1A1A"/>
                </a:solidFill>
                <a:effectLst/>
              </a:rPr>
              <a:t>Architecture</a:t>
            </a:r>
            <a:r>
              <a:rPr lang="en-US" sz="1400" b="1" dirty="0">
                <a:solidFill>
                  <a:srgbClr val="1A1A1A"/>
                </a:solidFill>
              </a:rPr>
              <a:t>:</a:t>
            </a:r>
            <a:endParaRPr lang="ru-RU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2B3D04-CA5A-940F-5533-A47CACB2EC61}"/>
              </a:ext>
            </a:extLst>
          </p:cNvPr>
          <p:cNvSpPr txBox="1"/>
          <p:nvPr/>
        </p:nvSpPr>
        <p:spPr>
          <a:xfrm>
            <a:off x="500628" y="2609021"/>
            <a:ext cx="6663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CNN encoder: Several convolutional layers with pudding.</a:t>
            </a:r>
            <a:r>
              <a:rPr lang="ru-RU" sz="1600" dirty="0"/>
              <a:t> </a:t>
            </a:r>
          </a:p>
          <a:p>
            <a:endParaRPr lang="ru-RU" sz="1600" dirty="0"/>
          </a:p>
          <a:p>
            <a:r>
              <a:rPr lang="en-US" sz="1600" dirty="0"/>
              <a:t>Transformer: Layers with self-attention and positional coding.</a:t>
            </a:r>
            <a:endParaRPr lang="ru-RU" sz="1600" dirty="0"/>
          </a:p>
          <a:p>
            <a:endParaRPr lang="ru-RU" sz="1600" dirty="0"/>
          </a:p>
          <a:p>
            <a:r>
              <a:rPr lang="en-US" sz="1600" dirty="0"/>
              <a:t>Decoder: Transposed convolutions with skip connections to restore resolution.</a:t>
            </a:r>
            <a:endParaRPr lang="ru-RU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878296-ACC3-A14D-99A0-8F71FFE3CABE}"/>
              </a:ext>
            </a:extLst>
          </p:cNvPr>
          <p:cNvSpPr txBox="1"/>
          <p:nvPr/>
        </p:nvSpPr>
        <p:spPr>
          <a:xfrm>
            <a:off x="420116" y="4431012"/>
            <a:ext cx="3412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tuned hyperparameters: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rate: 0.00005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epochs: 300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size: 32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transformer layers: 5</a:t>
            </a:r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3A6C24C-703C-2F5A-B752-DE3E94451308}"/>
              </a:ext>
            </a:extLst>
          </p:cNvPr>
          <p:cNvSpPr/>
          <p:nvPr/>
        </p:nvSpPr>
        <p:spPr>
          <a:xfrm>
            <a:off x="-21336" y="-37207"/>
            <a:ext cx="12234672" cy="81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C3B60-082A-EF3A-719E-ABB2DD0CA90E}"/>
              </a:ext>
            </a:extLst>
          </p:cNvPr>
          <p:cNvSpPr txBox="1"/>
          <p:nvPr/>
        </p:nvSpPr>
        <p:spPr>
          <a:xfrm>
            <a:off x="268444" y="185523"/>
            <a:ext cx="66634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Hybrid neural network</a:t>
            </a:r>
            <a:endParaRPr lang="ru-RU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C4C47-2327-503C-8BD4-1341D18F2F28}"/>
              </a:ext>
            </a:extLst>
          </p:cNvPr>
          <p:cNvSpPr txBox="1"/>
          <p:nvPr/>
        </p:nvSpPr>
        <p:spPr>
          <a:xfrm>
            <a:off x="5189719" y="4996672"/>
            <a:ext cx="6339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Loss</a:t>
            </a:r>
            <a:r>
              <a:rPr lang="ru-RU" dirty="0"/>
              <a:t> </a:t>
            </a:r>
            <a:r>
              <a:rPr lang="ru-RU" dirty="0" err="1"/>
              <a:t>curve</a:t>
            </a:r>
            <a:r>
              <a:rPr lang="ru-RU" dirty="0"/>
              <a:t>: </a:t>
            </a:r>
            <a:r>
              <a:rPr lang="ru-RU" dirty="0" err="1"/>
              <a:t>loss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60,000 </a:t>
            </a:r>
            <a:r>
              <a:rPr lang="ru-RU" dirty="0" err="1"/>
              <a:t>to</a:t>
            </a:r>
            <a:r>
              <a:rPr lang="ru-RU" dirty="0"/>
              <a:t> ~0 in 50 </a:t>
            </a:r>
            <a:r>
              <a:rPr lang="ru-RU" dirty="0" err="1"/>
              <a:t>epochs</a:t>
            </a:r>
            <a:r>
              <a:rPr lang="ru-RU" dirty="0"/>
              <a:t>;</a:t>
            </a:r>
          </a:p>
          <a:p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 </a:t>
            </a:r>
            <a:r>
              <a:rPr lang="ru-RU" dirty="0" err="1"/>
              <a:t>loss</a:t>
            </a:r>
            <a:r>
              <a:rPr lang="ru-RU" dirty="0"/>
              <a:t> </a:t>
            </a:r>
            <a:r>
              <a:rPr lang="ru-RU" dirty="0" err="1"/>
              <a:t>stabilizes</a:t>
            </a:r>
            <a:r>
              <a:rPr lang="ru-RU" dirty="0"/>
              <a:t> </a:t>
            </a:r>
            <a:r>
              <a:rPr lang="ru-RU" dirty="0" err="1"/>
              <a:t>at</a:t>
            </a:r>
            <a:r>
              <a:rPr lang="ru-RU" dirty="0"/>
              <a:t> 1,000–2,000</a:t>
            </a:r>
          </a:p>
          <a:p>
            <a:r>
              <a:rPr lang="ru-RU" dirty="0"/>
              <a:t>R2: </a:t>
            </a:r>
            <a:r>
              <a:rPr lang="ru-RU" dirty="0" err="1"/>
              <a:t>Improves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-80 </a:t>
            </a:r>
            <a:r>
              <a:rPr lang="ru-RU" dirty="0" err="1"/>
              <a:t>to</a:t>
            </a:r>
            <a:r>
              <a:rPr lang="ru-RU" dirty="0"/>
              <a:t> -25 in 200 </a:t>
            </a:r>
            <a:r>
              <a:rPr lang="ru-RU" dirty="0" err="1"/>
              <a:t>epochs</a:t>
            </a:r>
            <a:endParaRPr lang="ru-RU" dirty="0"/>
          </a:p>
          <a:p>
            <a:r>
              <a:rPr lang="ru-RU" dirty="0"/>
              <a:t>MA</a:t>
            </a:r>
            <a:r>
              <a:rPr lang="en-US" dirty="0"/>
              <a:t>E</a:t>
            </a:r>
            <a:r>
              <a:rPr lang="ru-RU" dirty="0"/>
              <a:t>:</a:t>
            </a:r>
            <a:r>
              <a:rPr lang="ru-RU" dirty="0" err="1"/>
              <a:t>Decreases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0.58 </a:t>
            </a:r>
            <a:r>
              <a:rPr lang="ru-RU" dirty="0" err="1"/>
              <a:t>to</a:t>
            </a:r>
            <a:r>
              <a:rPr lang="ru-RU" dirty="0"/>
              <a:t> 0.37 </a:t>
            </a:r>
            <a:r>
              <a:rPr lang="ru-RU" dirty="0" err="1"/>
              <a:t>over</a:t>
            </a:r>
            <a:r>
              <a:rPr lang="ru-RU" dirty="0"/>
              <a:t> 200 </a:t>
            </a:r>
            <a:r>
              <a:rPr lang="ru-RU" dirty="0" err="1"/>
              <a:t>epochs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7F6D75-344C-34D7-A33C-95B5EDAD12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7723" b="-1864"/>
          <a:stretch/>
        </p:blipFill>
        <p:spPr>
          <a:xfrm>
            <a:off x="7164098" y="893038"/>
            <a:ext cx="4106892" cy="3394699"/>
          </a:xfrm>
          <a:prstGeom prst="rect">
            <a:avLst/>
          </a:prstGeo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7D6C8622-F004-68FF-4FF9-20FB9BC1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278B63F-74AC-50B2-1335-461710A8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62C6-7C31-48F1-9546-922B5667E17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6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430475-835B-6E3F-B6E9-DD381B28A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63" y="4016294"/>
            <a:ext cx="9479274" cy="248281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99EC8DF-D92D-F79E-9D58-96CE0F6F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080" y="762000"/>
            <a:ext cx="9479280" cy="2482820"/>
          </a:xfrm>
          <a:prstGeom prst="rect">
            <a:avLst/>
          </a:prstGeo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88053235-E8EA-4B94-67E1-DD81DDF0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5683107-97D8-3335-2797-FB2DA594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62C6-7C31-48F1-9546-922B5667E17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83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01ACF-FB1C-A17F-5B29-366AD0ABE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5554A1-6657-5FA6-6170-2AF6CFBC9E41}"/>
              </a:ext>
            </a:extLst>
          </p:cNvPr>
          <p:cNvSpPr txBox="1"/>
          <p:nvPr/>
        </p:nvSpPr>
        <p:spPr>
          <a:xfrm>
            <a:off x="7283822" y="1005753"/>
            <a:ext cx="48793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A1A1A"/>
                </a:solidFill>
                <a:latin typeface="NVIDIA Sans"/>
              </a:rPr>
              <a:t>Physics-Informed Loss: </a:t>
            </a:r>
            <a:r>
              <a:rPr lang="en-US" sz="1600" dirty="0">
                <a:solidFill>
                  <a:srgbClr val="1A1A1A"/>
                </a:solidFill>
                <a:latin typeface="NVIDIA Sans"/>
              </a:rPr>
              <a:t>Incorporates PDE residuals and boundary conditions to align predictions with physical laws.</a:t>
            </a:r>
            <a:endParaRPr lang="ru-RU" sz="1600" dirty="0">
              <a:solidFill>
                <a:srgbClr val="1A1A1A"/>
              </a:solidFill>
              <a:latin typeface="NVIDI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A1A1A"/>
                </a:solidFill>
                <a:latin typeface="NVIDIA Sans"/>
              </a:rPr>
              <a:t>Transformer Encoder: </a:t>
            </a:r>
            <a:r>
              <a:rPr lang="en-US" sz="1600" dirty="0">
                <a:solidFill>
                  <a:srgbClr val="1A1A1A"/>
                </a:solidFill>
                <a:latin typeface="NVIDIA Sans"/>
              </a:rPr>
              <a:t>Employs self-attention to model global dependencies across the grid.</a:t>
            </a:r>
            <a:endParaRPr lang="ru-RU" sz="1600" dirty="0">
              <a:solidFill>
                <a:srgbClr val="1A1A1A"/>
              </a:solidFill>
              <a:latin typeface="NVIDI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A1A1A"/>
                </a:solidFill>
                <a:latin typeface="NVIDIA Sans"/>
              </a:rPr>
              <a:t>PDE Token: </a:t>
            </a:r>
            <a:r>
              <a:rPr lang="en-US" sz="1600" dirty="0">
                <a:solidFill>
                  <a:srgbClr val="1A1A1A"/>
                </a:solidFill>
                <a:latin typeface="NVIDIA Sans"/>
              </a:rPr>
              <a:t>A learnable token encodes PDE-specific information within the </a:t>
            </a:r>
            <a:r>
              <a:rPr lang="en-US" sz="1600" dirty="0" err="1">
                <a:solidFill>
                  <a:srgbClr val="1A1A1A"/>
                </a:solidFill>
                <a:latin typeface="NVIDIA Sans"/>
              </a:rPr>
              <a:t>Transformer.Positional</a:t>
            </a:r>
            <a:r>
              <a:rPr lang="en-US" sz="1600" dirty="0">
                <a:solidFill>
                  <a:srgbClr val="1A1A1A"/>
                </a:solidFill>
                <a:latin typeface="NVIDIA Sans"/>
              </a:rPr>
              <a:t> </a:t>
            </a:r>
            <a:endParaRPr lang="ru-RU" sz="1600" dirty="0">
              <a:solidFill>
                <a:srgbClr val="1A1A1A"/>
              </a:solidFill>
              <a:latin typeface="NVIDI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A1A1A"/>
                </a:solidFill>
                <a:latin typeface="NVIDIA Sans"/>
              </a:rPr>
              <a:t>Encoding: </a:t>
            </a:r>
            <a:r>
              <a:rPr lang="en-US" sz="1600" dirty="0">
                <a:solidFill>
                  <a:srgbClr val="1A1A1A"/>
                </a:solidFill>
                <a:latin typeface="NVIDIA Sans"/>
              </a:rPr>
              <a:t>Adds spatial context to grid-based data using sinusoidal functions.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5F34DC-5416-5027-C94F-BC390D89C122}"/>
              </a:ext>
            </a:extLst>
          </p:cNvPr>
          <p:cNvSpPr txBox="1"/>
          <p:nvPr/>
        </p:nvSpPr>
        <p:spPr>
          <a:xfrm>
            <a:off x="5248698" y="6224004"/>
            <a:ext cx="127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  <a:endParaRPr lang="ru-R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9D0F84-75CC-AB3D-AC96-6AD97FB46E2C}"/>
              </a:ext>
            </a:extLst>
          </p:cNvPr>
          <p:cNvSpPr txBox="1"/>
          <p:nvPr/>
        </p:nvSpPr>
        <p:spPr>
          <a:xfrm>
            <a:off x="-21336" y="770298"/>
            <a:ext cx="47731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1A1A1A"/>
                </a:solidFill>
                <a:effectLst/>
              </a:rPr>
              <a:t>Architecture</a:t>
            </a:r>
            <a:r>
              <a:rPr lang="en-US" sz="1400" b="1" dirty="0">
                <a:solidFill>
                  <a:srgbClr val="1A1A1A"/>
                </a:solidFill>
              </a:rPr>
              <a:t>:</a:t>
            </a:r>
            <a:endParaRPr lang="ru-RU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90F698-C899-4C05-DB7A-697BFA4FA8EB}"/>
              </a:ext>
            </a:extLst>
          </p:cNvPr>
          <p:cNvSpPr txBox="1"/>
          <p:nvPr/>
        </p:nvSpPr>
        <p:spPr>
          <a:xfrm>
            <a:off x="0" y="1039984"/>
            <a:ext cx="50841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 Embedding: </a:t>
            </a:r>
            <a:r>
              <a:rPr lang="en-US" sz="1600" dirty="0"/>
              <a:t>Conv2d maps 2 input channels (k, </a:t>
            </a:r>
            <a:r>
              <a:rPr lang="en-US" sz="1600" dirty="0" err="1"/>
              <a:t>rhs</a:t>
            </a:r>
            <a:r>
              <a:rPr lang="en-US" sz="1600" dirty="0"/>
              <a:t>) to </a:t>
            </a:r>
            <a:r>
              <a:rPr lang="en-US" sz="1600" dirty="0" err="1"/>
              <a:t>d_model</a:t>
            </a:r>
            <a:r>
              <a:rPr lang="en-US" sz="1600" dirty="0"/>
              <a:t> feature space.</a:t>
            </a:r>
            <a:endParaRPr lang="ru-RU" sz="1600" dirty="0"/>
          </a:p>
          <a:p>
            <a:r>
              <a:rPr lang="en-US" sz="1600" b="1" dirty="0"/>
              <a:t>Positional Encoding</a:t>
            </a:r>
            <a:r>
              <a:rPr lang="en-US" sz="1600" dirty="0"/>
              <a:t>: Sinusoidal encoding for a 64x64 grid, added to embedded features.</a:t>
            </a:r>
            <a:endParaRPr lang="ru-RU" sz="1600" dirty="0"/>
          </a:p>
          <a:p>
            <a:r>
              <a:rPr lang="en-US" sz="1600" b="1" dirty="0"/>
              <a:t>Transformer Encoder</a:t>
            </a:r>
            <a:r>
              <a:rPr lang="en-US" sz="1600" dirty="0"/>
              <a:t>: Processes sequences with </a:t>
            </a:r>
            <a:r>
              <a:rPr lang="en-US" sz="1600" dirty="0" err="1"/>
              <a:t>num_layers</a:t>
            </a:r>
            <a:r>
              <a:rPr lang="en-US" sz="1600" dirty="0"/>
              <a:t> layers and </a:t>
            </a:r>
            <a:r>
              <a:rPr lang="en-US" sz="1600" dirty="0" err="1"/>
              <a:t>nhead</a:t>
            </a:r>
            <a:r>
              <a:rPr lang="en-US" sz="1600" dirty="0"/>
              <a:t> attention heads.</a:t>
            </a:r>
            <a:endParaRPr lang="ru-RU" sz="1600" dirty="0"/>
          </a:p>
          <a:p>
            <a:r>
              <a:rPr lang="en-US" sz="1600" b="1" dirty="0"/>
              <a:t>Output Projection: </a:t>
            </a:r>
            <a:r>
              <a:rPr lang="en-US" sz="1600" dirty="0"/>
              <a:t>Conv2d reduces </a:t>
            </a:r>
            <a:r>
              <a:rPr lang="en-US" sz="1600" dirty="0" err="1"/>
              <a:t>d_model</a:t>
            </a:r>
            <a:r>
              <a:rPr lang="en-US" sz="1600" dirty="0"/>
              <a:t> back to 1 output channel (u).</a:t>
            </a:r>
            <a:endParaRPr lang="ru-RU" sz="1600" dirty="0"/>
          </a:p>
          <a:p>
            <a:r>
              <a:rPr lang="en-US" sz="1600" b="1" dirty="0"/>
              <a:t>Physics Loss:</a:t>
            </a:r>
            <a:endParaRPr lang="ru-RU" sz="1600" b="1" dirty="0"/>
          </a:p>
          <a:p>
            <a:r>
              <a:rPr lang="en-US" sz="1600" dirty="0"/>
              <a:t>PDE Residual: ∇·(</a:t>
            </a:r>
            <a:r>
              <a:rPr lang="en-US" sz="1600" dirty="0" err="1"/>
              <a:t>k∇u</a:t>
            </a:r>
            <a:r>
              <a:rPr lang="en-US" sz="1600" dirty="0"/>
              <a:t>) – </a:t>
            </a:r>
            <a:r>
              <a:rPr lang="en-US" sz="1600" dirty="0" err="1"/>
              <a:t>rhs</a:t>
            </a:r>
            <a:endParaRPr lang="ru-RU" sz="1600" dirty="0"/>
          </a:p>
          <a:p>
            <a:r>
              <a:rPr lang="en-US" sz="1600" dirty="0"/>
              <a:t>Boundary Loss: u = 0 at grid edges</a:t>
            </a:r>
            <a:endParaRPr lang="ru-RU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1C648B-BF99-A20C-AEED-ED9B9022BA10}"/>
              </a:ext>
            </a:extLst>
          </p:cNvPr>
          <p:cNvSpPr txBox="1"/>
          <p:nvPr/>
        </p:nvSpPr>
        <p:spPr>
          <a:xfrm>
            <a:off x="420116" y="4431012"/>
            <a:ext cx="3412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tuned hyperparameters:</a:t>
            </a:r>
            <a:endParaRPr lang="ru-RU" b="1" dirty="0"/>
          </a:p>
          <a:p>
            <a:r>
              <a:rPr lang="en-US" sz="1400" b="1" dirty="0"/>
              <a:t>Grid Size: 64</a:t>
            </a:r>
            <a:endParaRPr lang="ru-RU" sz="1400" b="1" dirty="0"/>
          </a:p>
          <a:p>
            <a:r>
              <a:rPr lang="en-US" sz="1400" b="1" dirty="0" err="1"/>
              <a:t>d_model</a:t>
            </a:r>
            <a:r>
              <a:rPr lang="en-US" sz="1400" b="1" dirty="0"/>
              <a:t>: 128</a:t>
            </a:r>
            <a:endParaRPr lang="ru-RU" sz="1400" b="1" dirty="0"/>
          </a:p>
          <a:p>
            <a:r>
              <a:rPr lang="en-US" sz="1400" b="1" dirty="0" err="1"/>
              <a:t>nhead</a:t>
            </a:r>
            <a:r>
              <a:rPr lang="en-US" sz="1400" b="1" dirty="0"/>
              <a:t>: 8</a:t>
            </a:r>
            <a:endParaRPr lang="ru-RU" sz="1400" b="1" dirty="0"/>
          </a:p>
          <a:p>
            <a:r>
              <a:rPr lang="en-US" sz="1400" b="1" dirty="0" err="1"/>
              <a:t>num_layers</a:t>
            </a:r>
            <a:r>
              <a:rPr lang="en-US" sz="1400" b="1" dirty="0"/>
              <a:t>: 4</a:t>
            </a:r>
            <a:endParaRPr lang="ru-RU" sz="1400" b="1" dirty="0"/>
          </a:p>
          <a:p>
            <a:r>
              <a:rPr lang="en-US" sz="1400" b="1" dirty="0"/>
              <a:t>Dropout: 0.0</a:t>
            </a:r>
            <a:endParaRPr lang="ru-RU" sz="1400" b="1" dirty="0"/>
          </a:p>
          <a:p>
            <a:r>
              <a:rPr lang="en-US" sz="1400" b="1" dirty="0"/>
              <a:t>Learning Rate (</a:t>
            </a:r>
            <a:r>
              <a:rPr lang="en-US" sz="1400" b="1" dirty="0" err="1"/>
              <a:t>lr</a:t>
            </a:r>
            <a:r>
              <a:rPr lang="en-US" sz="1400" b="1" dirty="0"/>
              <a:t>): 1e-4</a:t>
            </a:r>
            <a:endParaRPr lang="ru-RU" sz="1400" b="1" dirty="0"/>
          </a:p>
          <a:p>
            <a:r>
              <a:rPr lang="en-US" sz="1400" b="1" dirty="0"/>
              <a:t>Epochs: 150</a:t>
            </a:r>
            <a:endParaRPr lang="ru-RU" sz="1400" b="1" dirty="0"/>
          </a:p>
          <a:p>
            <a:r>
              <a:rPr lang="en-US" sz="1400" b="1" dirty="0"/>
              <a:t>Batch Size: 8</a:t>
            </a:r>
            <a:endParaRPr lang="ru-RU" sz="1400" b="1" dirty="0"/>
          </a:p>
          <a:p>
            <a:r>
              <a:rPr lang="en-US" sz="1400" b="1" dirty="0"/>
              <a:t>Weight Decay: 1e-5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7FE45D5C-440B-4605-500F-250C75B0D7EC}"/>
              </a:ext>
            </a:extLst>
          </p:cNvPr>
          <p:cNvSpPr/>
          <p:nvPr/>
        </p:nvSpPr>
        <p:spPr>
          <a:xfrm>
            <a:off x="-21336" y="-37207"/>
            <a:ext cx="12234672" cy="81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7DFE7-57B8-64CD-44A8-C883533655A0}"/>
              </a:ext>
            </a:extLst>
          </p:cNvPr>
          <p:cNvSpPr txBox="1"/>
          <p:nvPr/>
        </p:nvSpPr>
        <p:spPr>
          <a:xfrm>
            <a:off x="268444" y="185523"/>
            <a:ext cx="101658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PITT (Physics-Informed Transformer)</a:t>
            </a:r>
            <a:endParaRPr lang="ru-RU" sz="3200" b="1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1A7DC-8C85-3BE4-905B-BFCDAC291907}"/>
              </a:ext>
            </a:extLst>
          </p:cNvPr>
          <p:cNvSpPr txBox="1"/>
          <p:nvPr/>
        </p:nvSpPr>
        <p:spPr>
          <a:xfrm>
            <a:off x="6249080" y="6211669"/>
            <a:ext cx="6116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Training Loss: 0.15 (stabilized after 50 epochs)Test Loss: 0.25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441428-98DC-A0D3-2602-2471ADE96B38}"/>
              </a:ext>
            </a:extLst>
          </p:cNvPr>
          <p:cNvSpPr txBox="1"/>
          <p:nvPr/>
        </p:nvSpPr>
        <p:spPr>
          <a:xfrm>
            <a:off x="7283822" y="701430"/>
            <a:ext cx="178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Key features</a:t>
            </a:r>
            <a:endParaRPr lang="ru-RU" sz="1600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404595-4FBD-7F2B-8A69-FCB3F07C49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578" b="2706"/>
          <a:stretch/>
        </p:blipFill>
        <p:spPr>
          <a:xfrm>
            <a:off x="5325686" y="3429000"/>
            <a:ext cx="5699351" cy="2609275"/>
          </a:xfrm>
          <a:prstGeom prst="rect">
            <a:avLst/>
          </a:prstGeo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803E7569-31A6-20CB-ECCA-D08FB143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721BBF2-E060-EC38-8891-8C1379E1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62C6-7C31-48F1-9546-922B5667E17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59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AA14B3-E39D-7FFB-8A5B-897E8971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60" y="-1"/>
            <a:ext cx="8869680" cy="232315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43339EA-1333-8293-32E2-F612C3D8C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60" y="2244650"/>
            <a:ext cx="8869680" cy="23231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C70CEC-2FB1-B962-D922-5719DFAB2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360" y="4489300"/>
            <a:ext cx="8869682" cy="2323154"/>
          </a:xfrm>
          <a:prstGeom prst="rect">
            <a:avLst/>
          </a:prstGeo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65515ED-A642-AF7A-EDD9-B2850007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84F15F0-3CCF-7DAC-6968-5F1E4963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62C6-7C31-48F1-9546-922B5667E17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55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6FE310-5FB4-0A88-A8A0-16A29BF06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84086" cy="3035036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482017-16D7-21E2-2D95-DF831422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3161030"/>
            <a:ext cx="6680200" cy="2783417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169CD05-88CC-C821-29F7-FFFD722E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62C6-7C31-48F1-9546-922B5667E17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0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0BAD620-45B8-9688-0EC2-101035603897}"/>
              </a:ext>
            </a:extLst>
          </p:cNvPr>
          <p:cNvSpPr/>
          <p:nvPr/>
        </p:nvSpPr>
        <p:spPr>
          <a:xfrm>
            <a:off x="-21336" y="-37207"/>
            <a:ext cx="12234672" cy="81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737079-38AF-6694-DAAD-CF4AC6B1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" y="1690617"/>
            <a:ext cx="2801600" cy="819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F398FB-3BD7-D7BD-E6C2-733D3C2486A9}"/>
              </a:ext>
            </a:extLst>
          </p:cNvPr>
          <p:cNvSpPr txBox="1"/>
          <p:nvPr/>
        </p:nvSpPr>
        <p:spPr>
          <a:xfrm>
            <a:off x="598932" y="187847"/>
            <a:ext cx="6117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/>
              <a:t>ConDiff</a:t>
            </a:r>
            <a:r>
              <a:rPr lang="en-GB" sz="2400" b="1" dirty="0"/>
              <a:t> dataset </a:t>
            </a:r>
            <a:endParaRPr lang="ru-RU" sz="2400" b="1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C46C43B-2F3B-22E7-E218-AC1C841A5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" y="3907796"/>
            <a:ext cx="11234227" cy="263930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D6D3C9C-F398-C5DD-BB7D-907FB7EFB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06" y="2645362"/>
            <a:ext cx="1971950" cy="30484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B23D42-4A5C-ACA0-7C9D-7296FA9A7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099" y="2954969"/>
            <a:ext cx="2267266" cy="29531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4275351-7CB2-A4B1-4589-7CF929BA4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099" y="3244018"/>
            <a:ext cx="2114845" cy="3238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11F65C-2992-F671-1A5A-DF61646D56EC}"/>
              </a:ext>
            </a:extLst>
          </p:cNvPr>
          <p:cNvSpPr txBox="1"/>
          <p:nvPr/>
        </p:nvSpPr>
        <p:spPr>
          <a:xfrm>
            <a:off x="598932" y="838433"/>
            <a:ext cx="11571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cover a set of PDEs, both steady-state and time-dependent, with different resolutions and time lengths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584B40-24B5-52A8-2CCC-82B49EC9D7D1}"/>
              </a:ext>
            </a:extLst>
          </p:cNvPr>
          <p:cNvSpPr txBox="1"/>
          <p:nvPr/>
        </p:nvSpPr>
        <p:spPr>
          <a:xfrm>
            <a:off x="681228" y="1253633"/>
            <a:ext cx="6117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 consider a 2D steady-state diffusion equation</a:t>
            </a:r>
            <a:endParaRPr lang="ru-RU" b="1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9F4F241A-1176-7A83-AC2C-7A30E1590E78}"/>
              </a:ext>
            </a:extLst>
          </p:cNvPr>
          <p:cNvSpPr/>
          <p:nvPr/>
        </p:nvSpPr>
        <p:spPr>
          <a:xfrm>
            <a:off x="681228" y="1622965"/>
            <a:ext cx="2801600" cy="982539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08932C-001A-FCF7-C5AE-C9AB9A0812BB}"/>
              </a:ext>
            </a:extLst>
          </p:cNvPr>
          <p:cNvSpPr txBox="1"/>
          <p:nvPr/>
        </p:nvSpPr>
        <p:spPr>
          <a:xfrm>
            <a:off x="2370582" y="6267944"/>
            <a:ext cx="8691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1A1A1A"/>
                </a:solidFill>
                <a:effectLst/>
                <a:latin typeface="NVIDIA Sans"/>
              </a:rPr>
              <a:t>(Left to right) Input permeability, true pressure, predicted pressure, error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2F94B-0515-5F00-A7D6-519227D212F6}"/>
              </a:ext>
            </a:extLst>
          </p:cNvPr>
          <p:cNvSpPr txBox="1"/>
          <p:nvPr/>
        </p:nvSpPr>
        <p:spPr>
          <a:xfrm>
            <a:off x="5449824" y="1937361"/>
            <a:ext cx="5466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our </a:t>
            </a:r>
            <a:r>
              <a:rPr lang="en-US" dirty="0"/>
              <a:t>project we have considered the next solvers:</a:t>
            </a:r>
          </a:p>
          <a:p>
            <a:pPr marL="342900" indent="-342900">
              <a:buAutoNum type="arabicParenR"/>
            </a:pPr>
            <a:r>
              <a:rPr lang="en-US" dirty="0"/>
              <a:t>FNO and it`s modified AFNO and IAFNO</a:t>
            </a:r>
          </a:p>
          <a:p>
            <a:pPr marL="342900" indent="-342900">
              <a:buFontTx/>
              <a:buAutoNum type="arabicParenR"/>
            </a:pPr>
            <a:r>
              <a:rPr lang="en-US" sz="1800" dirty="0" err="1"/>
              <a:t>DilResNet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CNN + transformer</a:t>
            </a:r>
            <a:endParaRPr lang="ru-RU" dirty="0"/>
          </a:p>
          <a:p>
            <a:pPr marL="342900" indent="-342900">
              <a:buAutoNum type="arabicParenR"/>
            </a:pPr>
            <a:r>
              <a:rPr lang="en-US" sz="1800" dirty="0"/>
              <a:t>PITT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A34677-A975-745C-6B05-DB38F6EB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62C6-7C31-48F1-9546-922B5667E17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19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30D4EF8B-BFF9-F057-DA32-2C4F4C4958FD}"/>
              </a:ext>
            </a:extLst>
          </p:cNvPr>
          <p:cNvSpPr/>
          <p:nvPr/>
        </p:nvSpPr>
        <p:spPr>
          <a:xfrm>
            <a:off x="-21336" y="-37207"/>
            <a:ext cx="12234672" cy="81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FE8D83-89FA-8F03-FFD7-F8510AE75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872" y="4606050"/>
            <a:ext cx="8644128" cy="21450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637433-A8C3-E954-EF6E-A0EAAA79D44B}"/>
              </a:ext>
            </a:extLst>
          </p:cNvPr>
          <p:cNvSpPr txBox="1"/>
          <p:nvPr/>
        </p:nvSpPr>
        <p:spPr>
          <a:xfrm>
            <a:off x="208782" y="166866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Fourier Neural Operator</a:t>
            </a:r>
            <a:endParaRPr lang="ru-RU" sz="3200" b="1" dirty="0"/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79F63389-24B0-C6EA-6B7B-BC8D2717FF6A}"/>
              </a:ext>
            </a:extLst>
          </p:cNvPr>
          <p:cNvGrpSpPr/>
          <p:nvPr/>
        </p:nvGrpSpPr>
        <p:grpSpPr>
          <a:xfrm>
            <a:off x="330611" y="3457144"/>
            <a:ext cx="3136392" cy="767594"/>
            <a:chOff x="48395" y="5239195"/>
            <a:chExt cx="3136392" cy="767594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662D6D89-FDA1-393B-7460-BE3473159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367" y="5302295"/>
              <a:ext cx="2966449" cy="641394"/>
            </a:xfrm>
            <a:prstGeom prst="rect">
              <a:avLst/>
            </a:prstGeom>
          </p:spPr>
        </p:pic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7968F700-02E1-2462-C900-C364F56D7CB2}"/>
                </a:ext>
              </a:extLst>
            </p:cNvPr>
            <p:cNvSpPr/>
            <p:nvPr/>
          </p:nvSpPr>
          <p:spPr>
            <a:xfrm>
              <a:off x="48395" y="5239195"/>
              <a:ext cx="3136392" cy="76759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B4F96CE-BCAE-5167-A2A5-F2D188E094B0}"/>
              </a:ext>
            </a:extLst>
          </p:cNvPr>
          <p:cNvSpPr txBox="1"/>
          <p:nvPr/>
        </p:nvSpPr>
        <p:spPr>
          <a:xfrm>
            <a:off x="689170" y="3025424"/>
            <a:ext cx="265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 of the training:</a:t>
            </a:r>
            <a:endParaRPr lang="ru-RU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4E4979-A6CF-C1B9-383F-83BB44A2C834}"/>
              </a:ext>
            </a:extLst>
          </p:cNvPr>
          <p:cNvSpPr txBox="1"/>
          <p:nvPr/>
        </p:nvSpPr>
        <p:spPr>
          <a:xfrm>
            <a:off x="384460" y="1508392"/>
            <a:ext cx="36633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NVIDIA Sans"/>
              </a:rPr>
              <a:t>data-driven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NVIDIA Sans"/>
              </a:rPr>
              <a:t>the spectral convolutions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A1A1A"/>
                </a:solidFill>
                <a:effectLst/>
                <a:latin typeface="NVIDIA Sans"/>
              </a:rPr>
              <a:t>skip connections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395EEB-6BB9-18FF-D231-CF765880FA1C}"/>
              </a:ext>
            </a:extLst>
          </p:cNvPr>
          <p:cNvSpPr txBox="1"/>
          <p:nvPr/>
        </p:nvSpPr>
        <p:spPr>
          <a:xfrm>
            <a:off x="604969" y="1223252"/>
            <a:ext cx="178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Key features</a:t>
            </a:r>
            <a:endParaRPr lang="ru-RU" sz="1600" b="1" dirty="0"/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528B8D34-88EC-00DD-2937-63E8B7C530BB}"/>
              </a:ext>
            </a:extLst>
          </p:cNvPr>
          <p:cNvGrpSpPr/>
          <p:nvPr/>
        </p:nvGrpSpPr>
        <p:grpSpPr>
          <a:xfrm>
            <a:off x="5255036" y="2378258"/>
            <a:ext cx="6936964" cy="2157771"/>
            <a:chOff x="5256517" y="2193642"/>
            <a:chExt cx="6936964" cy="2157771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0854EB79-9071-50C0-FB58-0AB8C6306113}"/>
                </a:ext>
              </a:extLst>
            </p:cNvPr>
            <p:cNvGrpSpPr/>
            <p:nvPr/>
          </p:nvGrpSpPr>
          <p:grpSpPr>
            <a:xfrm>
              <a:off x="5256517" y="2193642"/>
              <a:ext cx="6936964" cy="2157771"/>
              <a:chOff x="4266094" y="1922581"/>
              <a:chExt cx="6936964" cy="2157771"/>
            </a:xfrm>
          </p:grpSpPr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F3FAD7AE-55A7-323F-C536-8EC89FF369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6094" y="2093936"/>
                <a:ext cx="3877216" cy="600159"/>
              </a:xfrm>
              <a:prstGeom prst="rect">
                <a:avLst/>
              </a:prstGeom>
            </p:spPr>
          </p:pic>
          <p:pic>
            <p:nvPicPr>
              <p:cNvPr id="9" name="Рисунок 8">
                <a:extLst>
                  <a:ext uri="{FF2B5EF4-FFF2-40B4-BE49-F238E27FC236}">
                    <a16:creationId xmlns:a16="http://schemas.microsoft.com/office/drawing/2014/main" id="{ACA7705F-BC36-50BB-8136-A91B34018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8444" y="2933831"/>
                <a:ext cx="6472161" cy="53347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7CFD42-E5EF-D397-B2F5-1398FF0EFA5F}"/>
                  </a:ext>
                </a:extLst>
              </p:cNvPr>
              <p:cNvSpPr txBox="1"/>
              <p:nvPr/>
            </p:nvSpPr>
            <p:spPr>
              <a:xfrm>
                <a:off x="4266094" y="2017272"/>
                <a:ext cx="60944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0" i="0" dirty="0">
                    <a:solidFill>
                      <a:srgbClr val="1A1A1A"/>
                    </a:solidFill>
                    <a:effectLst/>
                    <a:latin typeface="Aptos" panose="020B0004020202020204" pitchFamily="34" charset="0"/>
                  </a:rPr>
                  <a:t>1) The spectral convolution (Fourier integral operator)</a:t>
                </a:r>
                <a:endParaRPr lang="ru-RU" sz="1400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997410-A767-2E97-E0DA-2787BF9C0911}"/>
                  </a:ext>
                </a:extLst>
              </p:cNvPr>
              <p:cNvSpPr txBox="1"/>
              <p:nvPr/>
            </p:nvSpPr>
            <p:spPr>
              <a:xfrm>
                <a:off x="4266094" y="2690003"/>
                <a:ext cx="60944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>
                  <a:defRPr sz="1400" b="0" i="0">
                    <a:solidFill>
                      <a:srgbClr val="1A1A1A"/>
                    </a:solidFill>
                    <a:effectLst/>
                    <a:latin typeface="Aptos" panose="020B0004020202020204" pitchFamily="34" charset="0"/>
                  </a:defRPr>
                </a:lvl1pPr>
              </a:lstStyle>
              <a:p>
                <a:r>
                  <a:rPr lang="en-US" dirty="0"/>
                  <a:t>2) The FNO model is a the composition of the next:</a:t>
                </a:r>
                <a:endParaRPr lang="ru-RU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FD6A34-4F5F-AEC7-61B1-7CD5541BB699}"/>
                  </a:ext>
                </a:extLst>
              </p:cNvPr>
              <p:cNvSpPr txBox="1"/>
              <p:nvPr/>
            </p:nvSpPr>
            <p:spPr>
              <a:xfrm>
                <a:off x="8211312" y="3501632"/>
                <a:ext cx="104775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Lifting” layer</a:t>
                </a:r>
                <a:endParaRPr lang="ru-RU" sz="1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F0A40C-EAB3-2164-ED9E-755175C13B0A}"/>
                  </a:ext>
                </a:extLst>
              </p:cNvPr>
              <p:cNvSpPr txBox="1"/>
              <p:nvPr/>
            </p:nvSpPr>
            <p:spPr>
              <a:xfrm>
                <a:off x="6096000" y="3501632"/>
                <a:ext cx="175183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L spectral convolutions </a:t>
                </a:r>
                <a:endParaRPr lang="ru-RU" sz="12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0975A4-C5ED-E29D-DCA6-97B21173F1DA}"/>
                  </a:ext>
                </a:extLst>
              </p:cNvPr>
              <p:cNvSpPr txBox="1"/>
              <p:nvPr/>
            </p:nvSpPr>
            <p:spPr>
              <a:xfrm>
                <a:off x="4450670" y="3513992"/>
                <a:ext cx="146075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Decoding network</a:t>
                </a:r>
                <a:endParaRPr lang="ru-RU" sz="1200" dirty="0"/>
              </a:p>
            </p:txBody>
          </p:sp>
          <p:sp>
            <p:nvSpPr>
              <p:cNvPr id="26" name="Прямоугольник: скругленные углы 25">
                <a:extLst>
                  <a:ext uri="{FF2B5EF4-FFF2-40B4-BE49-F238E27FC236}">
                    <a16:creationId xmlns:a16="http://schemas.microsoft.com/office/drawing/2014/main" id="{54DA1E0B-EB5E-C6DC-AE5C-F8DD2C1FCD7E}"/>
                  </a:ext>
                </a:extLst>
              </p:cNvPr>
              <p:cNvSpPr/>
              <p:nvPr/>
            </p:nvSpPr>
            <p:spPr>
              <a:xfrm>
                <a:off x="4266094" y="1922581"/>
                <a:ext cx="6936964" cy="2157771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9" name="Прямая со стрелкой 28">
                <a:extLst>
                  <a:ext uri="{FF2B5EF4-FFF2-40B4-BE49-F238E27FC236}">
                    <a16:creationId xmlns:a16="http://schemas.microsoft.com/office/drawing/2014/main" id="{9DDE03C3-0961-3B04-A4AA-67FC0C0E2BAA}"/>
                  </a:ext>
                </a:extLst>
              </p:cNvPr>
              <p:cNvCxnSpPr>
                <a:endCxn id="25" idx="0"/>
              </p:cNvCxnSpPr>
              <p:nvPr/>
            </p:nvCxnSpPr>
            <p:spPr>
              <a:xfrm flipH="1">
                <a:off x="5181047" y="3362734"/>
                <a:ext cx="341929" cy="1512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 стрелкой 30">
                <a:extLst>
                  <a:ext uri="{FF2B5EF4-FFF2-40B4-BE49-F238E27FC236}">
                    <a16:creationId xmlns:a16="http://schemas.microsoft.com/office/drawing/2014/main" id="{0132CD8E-199B-5FEB-4582-9248CC53E4A7}"/>
                  </a:ext>
                </a:extLst>
              </p:cNvPr>
              <p:cNvCxnSpPr>
                <a:endCxn id="21" idx="0"/>
              </p:cNvCxnSpPr>
              <p:nvPr/>
            </p:nvCxnSpPr>
            <p:spPr>
              <a:xfrm>
                <a:off x="8574786" y="3344008"/>
                <a:ext cx="160401" cy="1576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Правая фигурная скобка 26">
              <a:extLst>
                <a:ext uri="{FF2B5EF4-FFF2-40B4-BE49-F238E27FC236}">
                  <a16:creationId xmlns:a16="http://schemas.microsoft.com/office/drawing/2014/main" id="{D2384DB5-6B56-E2C4-D575-3E422C300614}"/>
                </a:ext>
              </a:extLst>
            </p:cNvPr>
            <p:cNvSpPr/>
            <p:nvPr/>
          </p:nvSpPr>
          <p:spPr>
            <a:xfrm rot="5400000">
              <a:off x="7969855" y="2538455"/>
              <a:ext cx="138898" cy="239677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22580829-ED0F-1645-C0BA-A7D9D3A85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7041" y="878409"/>
            <a:ext cx="7944959" cy="118126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37B266A-5C9A-3BA0-A04B-C0D1BA3E5A08}"/>
              </a:ext>
            </a:extLst>
          </p:cNvPr>
          <p:cNvSpPr txBox="1"/>
          <p:nvPr/>
        </p:nvSpPr>
        <p:spPr>
          <a:xfrm>
            <a:off x="6340953" y="196451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1A1A1A"/>
                </a:solidFill>
                <a:effectLst/>
                <a:latin typeface="NVIDIA Sans"/>
              </a:rPr>
              <a:t>FNO surrogate model for 2D Darcy flow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4C5153-DC29-E49D-7783-010CD6DB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4128" y="6537282"/>
            <a:ext cx="2743200" cy="365125"/>
          </a:xfrm>
        </p:spPr>
        <p:txBody>
          <a:bodyPr/>
          <a:lstStyle/>
          <a:p>
            <a:fld id="{826862C6-7C31-48F1-9546-922B5667E171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94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1CD637-6303-5D64-0FA6-1C34AADB7C78}"/>
              </a:ext>
            </a:extLst>
          </p:cNvPr>
          <p:cNvSpPr txBox="1"/>
          <p:nvPr/>
        </p:nvSpPr>
        <p:spPr>
          <a:xfrm>
            <a:off x="486918" y="1043088"/>
            <a:ext cx="48793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A"/>
                </a:solidFill>
                <a:latin typeface="NVIDIA Sans"/>
              </a:rPr>
              <a:t>F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NVIDIA Sans"/>
              </a:rPr>
              <a:t>or high-resolution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NVIDIA Sans"/>
              </a:rPr>
              <a:t>Combines FNO with the Vision Transformer (</a:t>
            </a:r>
            <a:r>
              <a:rPr lang="en-US" sz="1600" b="0" i="0" dirty="0" err="1">
                <a:solidFill>
                  <a:srgbClr val="1A1A1A"/>
                </a:solidFill>
                <a:effectLst/>
                <a:latin typeface="NVIDIA Sans"/>
              </a:rPr>
              <a:t>ViT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NVIDIA Sans"/>
              </a:rPr>
              <a:t>) </a:t>
            </a:r>
            <a:endParaRPr lang="ru-RU" sz="1600" b="0" i="0" dirty="0">
              <a:solidFill>
                <a:srgbClr val="1A1A1A"/>
              </a:solidFill>
              <a:effectLst/>
              <a:latin typeface="NVIDI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A1A1A"/>
                </a:solidFill>
                <a:effectLst/>
                <a:latin typeface="NVIDIA Sans"/>
              </a:rPr>
              <a:t>The </a:t>
            </a:r>
            <a:r>
              <a:rPr lang="en-US" sz="1600" dirty="0">
                <a:solidFill>
                  <a:srgbClr val="1A1A1A"/>
                </a:solidFill>
                <a:latin typeface="NVIDIA Sans"/>
              </a:rPr>
              <a:t>own 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NVIDIA Sans"/>
              </a:rPr>
              <a:t>self-attention mechanism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09D6AC-4643-6471-6B6F-B0FE3B169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086" y="743413"/>
            <a:ext cx="6663470" cy="31194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97FC21-8A1D-68DE-7D55-22E9361239F8}"/>
              </a:ext>
            </a:extLst>
          </p:cNvPr>
          <p:cNvSpPr txBox="1"/>
          <p:nvPr/>
        </p:nvSpPr>
        <p:spPr>
          <a:xfrm>
            <a:off x="6552742" y="360350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1A1A1A"/>
                </a:solidFill>
                <a:effectLst/>
                <a:latin typeface="NVIDIA Sans"/>
              </a:rPr>
              <a:t>AFNO surrogate model for 2D Darcy flow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D2367-E981-3BA8-F583-4C6A3FECDBE4}"/>
              </a:ext>
            </a:extLst>
          </p:cNvPr>
          <p:cNvSpPr txBox="1"/>
          <p:nvPr/>
        </p:nvSpPr>
        <p:spPr>
          <a:xfrm>
            <a:off x="7263655" y="4740837"/>
            <a:ext cx="127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  <a:endParaRPr lang="ru-RU" b="1" dirty="0"/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A778BBC-6EBF-7EED-5049-D594AD5FD7B2}"/>
              </a:ext>
            </a:extLst>
          </p:cNvPr>
          <p:cNvGrpSpPr/>
          <p:nvPr/>
        </p:nvGrpSpPr>
        <p:grpSpPr>
          <a:xfrm>
            <a:off x="6846570" y="5203395"/>
            <a:ext cx="3236775" cy="767594"/>
            <a:chOff x="6666177" y="5901637"/>
            <a:chExt cx="3236775" cy="767594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518B9C98-4378-3ACE-ECF3-FA9E158BC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6177" y="5949769"/>
              <a:ext cx="3236775" cy="671331"/>
            </a:xfrm>
            <a:prstGeom prst="rect">
              <a:avLst/>
            </a:prstGeom>
          </p:spPr>
        </p:pic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75EF0FCF-26FD-3A29-5A58-039157A5EBCE}"/>
                </a:ext>
              </a:extLst>
            </p:cNvPr>
            <p:cNvSpPr/>
            <p:nvPr/>
          </p:nvSpPr>
          <p:spPr>
            <a:xfrm>
              <a:off x="6716368" y="5901637"/>
              <a:ext cx="3136392" cy="767594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41DBE2C-5FEC-0FB9-CA1D-B05903025A88}"/>
              </a:ext>
            </a:extLst>
          </p:cNvPr>
          <p:cNvSpPr txBox="1"/>
          <p:nvPr/>
        </p:nvSpPr>
        <p:spPr>
          <a:xfrm>
            <a:off x="486918" y="766089"/>
            <a:ext cx="178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Key features</a:t>
            </a:r>
            <a:endParaRPr lang="ru-RU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650D5-02D4-33F4-5CBD-F868F0716A2C}"/>
              </a:ext>
            </a:extLst>
          </p:cNvPr>
          <p:cNvSpPr txBox="1"/>
          <p:nvPr/>
        </p:nvSpPr>
        <p:spPr>
          <a:xfrm>
            <a:off x="261586" y="2120306"/>
            <a:ext cx="47731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1A1A1A"/>
                </a:solidFill>
                <a:effectLst/>
              </a:rPr>
              <a:t>The AFNO architecture implements the following operations in each layer</a:t>
            </a:r>
            <a:r>
              <a:rPr lang="en-US" sz="1400" b="1" dirty="0">
                <a:solidFill>
                  <a:srgbClr val="1A1A1A"/>
                </a:solidFill>
              </a:rPr>
              <a:t>:</a:t>
            </a:r>
            <a:endParaRPr lang="ru-RU" sz="1400" b="1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37BDFD3-3A5F-5CD9-4F36-C02D23967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927" y="2715022"/>
            <a:ext cx="1705213" cy="3810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5E0A01-0EA7-466A-8073-0F011ADB1F9B}"/>
              </a:ext>
            </a:extLst>
          </p:cNvPr>
          <p:cNvSpPr txBox="1"/>
          <p:nvPr/>
        </p:nvSpPr>
        <p:spPr>
          <a:xfrm>
            <a:off x="261586" y="2719371"/>
            <a:ext cx="6663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1) </a:t>
            </a:r>
            <a:r>
              <a:rPr lang="en-US" sz="1600" dirty="0">
                <a:solidFill>
                  <a:srgbClr val="1A1A1A"/>
                </a:solidFill>
                <a:latin typeface="NVIDIA Sans"/>
              </a:rPr>
              <a:t>TT transformed in FD</a:t>
            </a:r>
            <a:endParaRPr lang="ru-RU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ADBA26-1440-08E3-348F-FBB172D0F50C}"/>
              </a:ext>
            </a:extLst>
          </p:cNvPr>
          <p:cNvSpPr txBox="1"/>
          <p:nvPr/>
        </p:nvSpPr>
        <p:spPr>
          <a:xfrm>
            <a:off x="261586" y="3034856"/>
            <a:ext cx="6663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2) </a:t>
            </a:r>
            <a:r>
              <a:rPr lang="en-US" sz="1600" dirty="0">
                <a:solidFill>
                  <a:srgbClr val="1A1A1A"/>
                </a:solidFill>
                <a:latin typeface="NVIDIA Sans"/>
              </a:rPr>
              <a:t>T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NVIDIA Sans"/>
              </a:rPr>
              <a:t>oken weighting </a:t>
            </a:r>
            <a:r>
              <a:rPr lang="en-US" sz="1600" dirty="0">
                <a:solidFill>
                  <a:srgbClr val="1A1A1A"/>
                </a:solidFill>
                <a:latin typeface="NVIDIA Sans"/>
              </a:rPr>
              <a:t>in FD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NVIDIA Sans"/>
              </a:rPr>
              <a:t> and </a:t>
            </a:r>
            <a:r>
              <a:rPr lang="en-US" sz="1600" dirty="0">
                <a:solidFill>
                  <a:srgbClr val="1A1A1A"/>
                </a:solidFill>
                <a:latin typeface="NVIDIA Sans"/>
              </a:rPr>
              <a:t>promoting 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NVIDIA Sans"/>
              </a:rPr>
              <a:t>sparsity</a:t>
            </a:r>
            <a:endParaRPr lang="ru-RU" sz="1600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2D89D7-B3D3-CF97-2FD7-32BB927A2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819" y="3349942"/>
            <a:ext cx="1848108" cy="342948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7E78FB65-E61F-B91F-8277-3DADC25BC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545" y="3665826"/>
            <a:ext cx="2886478" cy="25721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02155010-2DBC-533E-45F6-54ED5F692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223" y="4472666"/>
            <a:ext cx="2429214" cy="4096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FCD692B-378A-7BD4-9879-7AFA000A32BF}"/>
              </a:ext>
            </a:extLst>
          </p:cNvPr>
          <p:cNvSpPr txBox="1"/>
          <p:nvPr/>
        </p:nvSpPr>
        <p:spPr>
          <a:xfrm>
            <a:off x="261586" y="3964933"/>
            <a:ext cx="494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3</a:t>
            </a:r>
            <a:r>
              <a:rPr lang="en-US" sz="1600" dirty="0"/>
              <a:t>) </a:t>
            </a:r>
            <a:r>
              <a:rPr lang="en-US" sz="1600" b="0" i="0" dirty="0">
                <a:solidFill>
                  <a:srgbClr val="1A1A1A"/>
                </a:solidFill>
                <a:effectLst/>
                <a:latin typeface="NVIDIA Sans"/>
              </a:rPr>
              <a:t>The last operation in a ANFO layer is an inverse Fourier to transform back</a:t>
            </a:r>
            <a:endParaRPr lang="ru-RU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65D679-7C39-68FD-7AD1-1A72E2DC27C9}"/>
              </a:ext>
            </a:extLst>
          </p:cNvPr>
          <p:cNvSpPr txBox="1"/>
          <p:nvPr/>
        </p:nvSpPr>
        <p:spPr>
          <a:xfrm>
            <a:off x="486918" y="5064406"/>
            <a:ext cx="3412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tuned hyperparameters: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num_blocks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λ</a:t>
            </a:r>
            <a:r>
              <a:rPr lang="ru-RU" dirty="0"/>
              <a:t> (</a:t>
            </a:r>
            <a:r>
              <a:rPr lang="en-US" dirty="0"/>
              <a:t>sparsity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n_layers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….</a:t>
            </a:r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6677C5F-43E3-15CF-BF0C-7D889F2ADEDC}"/>
              </a:ext>
            </a:extLst>
          </p:cNvPr>
          <p:cNvSpPr/>
          <p:nvPr/>
        </p:nvSpPr>
        <p:spPr>
          <a:xfrm>
            <a:off x="-21336" y="-37207"/>
            <a:ext cx="12234672" cy="81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C60E4-563C-1714-0E08-C9AB8DFA6F0E}"/>
              </a:ext>
            </a:extLst>
          </p:cNvPr>
          <p:cNvSpPr txBox="1"/>
          <p:nvPr/>
        </p:nvSpPr>
        <p:spPr>
          <a:xfrm>
            <a:off x="268444" y="185523"/>
            <a:ext cx="66634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Adaptive Fourier Neural Operator</a:t>
            </a:r>
            <a:endParaRPr lang="ru-RU" sz="3200" b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092A6B9-2E42-57F7-337B-3396D262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62C6-7C31-48F1-9546-922B5667E17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50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BF5831-2937-F151-BB14-344BF0D36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7" y="2253534"/>
            <a:ext cx="9581772" cy="21243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6E9E8E-36CD-6DE7-6C3E-819F88A51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57" y="4377905"/>
            <a:ext cx="9581772" cy="23815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35DE1B-2F42-404A-5019-A6AB84126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57" y="558"/>
            <a:ext cx="9581772" cy="2210108"/>
          </a:xfrm>
          <a:prstGeom prst="rect">
            <a:avLst/>
          </a:prstGeo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83A16E2-54C1-4A72-5012-72EF856D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86899" y="6394362"/>
            <a:ext cx="390144" cy="365125"/>
          </a:xfrm>
        </p:spPr>
        <p:txBody>
          <a:bodyPr/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6073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9D046-4AD1-735E-3BCF-F6A0EDF5A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1FE592-FA03-0565-8BB7-8D31349B5605}"/>
              </a:ext>
            </a:extLst>
          </p:cNvPr>
          <p:cNvSpPr txBox="1"/>
          <p:nvPr/>
        </p:nvSpPr>
        <p:spPr>
          <a:xfrm>
            <a:off x="486918" y="1043088"/>
            <a:ext cx="581106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Implicit Adaptive Fourier Layer</a:t>
            </a:r>
          </a:p>
          <a:p>
            <a:r>
              <a:rPr lang="en-US" sz="1600" dirty="0"/>
              <a:t>Each block runs </a:t>
            </a:r>
            <a:r>
              <a:rPr lang="en-US" sz="1600" dirty="0" err="1"/>
              <a:t>n</a:t>
            </a:r>
            <a:r>
              <a:rPr lang="en-US" sz="1600" baseline="-25000" dirty="0" err="1"/>
              <a:t>imp</a:t>
            </a:r>
            <a:r>
              <a:rPr lang="en-US" sz="1600" dirty="0"/>
              <a:t> fixed-point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combining adaptive spectral modes (contrast-driven sparsity) with residual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Curriculum learning</a:t>
            </a:r>
            <a:r>
              <a:rPr lang="ru-RU" sz="1600" b="1" dirty="0"/>
              <a:t> </a:t>
            </a:r>
            <a:r>
              <a:rPr lang="en-US" sz="1600" b="1" dirty="0"/>
              <a:t>by contrast</a:t>
            </a:r>
          </a:p>
          <a:p>
            <a:r>
              <a:rPr lang="en-US" sz="1600" dirty="0"/>
              <a:t>Training starts on low-contrast permeability maps and gradually introduces harder, high-contrast cases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Coefficient-field augmentation</a:t>
            </a:r>
            <a:endParaRPr lang="ru-RU" sz="1600" b="1" dirty="0"/>
          </a:p>
          <a:p>
            <a:r>
              <a:rPr lang="en-US" sz="1600" dirty="0"/>
              <a:t>Random flips and transposes on the input maps boost robustness to geometric variations</a:t>
            </a:r>
            <a:endParaRPr lang="ru-RU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350425-B998-624A-1FBD-011009F95DCA}"/>
              </a:ext>
            </a:extLst>
          </p:cNvPr>
          <p:cNvSpPr txBox="1"/>
          <p:nvPr/>
        </p:nvSpPr>
        <p:spPr>
          <a:xfrm>
            <a:off x="486918" y="766089"/>
            <a:ext cx="178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Key features</a:t>
            </a:r>
            <a:endParaRPr lang="ru-RU" sz="1600" b="1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71B589D-B346-3DEB-17DB-DC1E170FA18E}"/>
              </a:ext>
            </a:extLst>
          </p:cNvPr>
          <p:cNvSpPr/>
          <p:nvPr/>
        </p:nvSpPr>
        <p:spPr>
          <a:xfrm>
            <a:off x="-21336" y="-37207"/>
            <a:ext cx="12234672" cy="81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6D61D6-AF33-8C06-20DE-D4BE2091D644}"/>
              </a:ext>
            </a:extLst>
          </p:cNvPr>
          <p:cNvSpPr txBox="1"/>
          <p:nvPr/>
        </p:nvSpPr>
        <p:spPr>
          <a:xfrm>
            <a:off x="268444" y="185523"/>
            <a:ext cx="8668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Implicit Adaptive Fourier Neural Operator</a:t>
            </a:r>
            <a:endParaRPr lang="ru-RU" sz="32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37B72C-8266-225D-0229-72599EF5A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78" y="5557550"/>
            <a:ext cx="2923738" cy="3379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155EE6-8C3A-1D78-4E1E-D7D783915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353" y="782233"/>
            <a:ext cx="5811061" cy="3562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DA2BF7-ADC0-AF4C-1EA8-B97AA01E9269}"/>
              </a:ext>
            </a:extLst>
          </p:cNvPr>
          <p:cNvSpPr txBox="1"/>
          <p:nvPr/>
        </p:nvSpPr>
        <p:spPr>
          <a:xfrm>
            <a:off x="8639654" y="5218996"/>
            <a:ext cx="280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Physics-Informed Loss</a:t>
            </a:r>
            <a:endParaRPr lang="ru-RU" b="1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8E47EBC-302B-C665-1A7D-8DE1A96E9C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134" b="20424"/>
          <a:stretch/>
        </p:blipFill>
        <p:spPr>
          <a:xfrm>
            <a:off x="612776" y="1672410"/>
            <a:ext cx="4493438" cy="338554"/>
          </a:xfrm>
          <a:prstGeom prst="rect">
            <a:avLst/>
          </a:prstGeom>
        </p:spPr>
      </p:pic>
      <p:sp>
        <p:nvSpPr>
          <p:cNvPr id="29" name="Rectangle 9">
            <a:extLst>
              <a:ext uri="{FF2B5EF4-FFF2-40B4-BE49-F238E27FC236}">
                <a16:creationId xmlns:a16="http://schemas.microsoft.com/office/drawing/2014/main" id="{7E56DC6A-CBC2-2B16-33B4-048FEC40D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86" y="3936429"/>
            <a:ext cx="3926233" cy="2639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Define Z₀ = Cᵢₙ(X)</a:t>
            </a:r>
            <a:br>
              <a:rPr lang="en-US" sz="1600" dirty="0"/>
            </a:br>
            <a:r>
              <a:rPr lang="en-US" sz="1600" dirty="0"/>
              <a:t>For each block l=1…D do:</a:t>
            </a:r>
            <a:br>
              <a:rPr lang="ru-RU" altLang="ru-RU" sz="1600" dirty="0"/>
            </a:br>
            <a:r>
              <a:rPr lang="ru-RU" altLang="ru-RU" sz="1600" dirty="0"/>
              <a:t>S = </a:t>
            </a:r>
            <a:r>
              <a:rPr lang="ru-RU" altLang="ru-RU" sz="1600" dirty="0" err="1"/>
              <a:t>Spec</a:t>
            </a:r>
            <a:r>
              <a:rPr lang="ru-RU" altLang="ru-RU" sz="1600" dirty="0"/>
              <a:t>(Z_{l−1}); L = </a:t>
            </a:r>
            <a:r>
              <a:rPr lang="ru-RU" altLang="ru-RU" sz="1600" dirty="0" err="1"/>
              <a:t>Loc</a:t>
            </a:r>
            <a:r>
              <a:rPr lang="ru-RU" altLang="ru-RU" sz="1600" dirty="0"/>
              <a:t>(Z_{l−1})</a:t>
            </a:r>
            <a:r>
              <a:rPr lang="en-US" altLang="ru-RU" sz="1600" dirty="0"/>
              <a:t>;</a:t>
            </a:r>
            <a:br>
              <a:rPr lang="ru-RU" altLang="ru-RU" sz="1600" dirty="0"/>
            </a:br>
            <a:r>
              <a:rPr lang="ru-RU" altLang="ru-RU" sz="1600" dirty="0"/>
              <a:t>V = S + L; M = MLP(V)</a:t>
            </a:r>
            <a:br>
              <a:rPr lang="ru-RU" altLang="ru-RU" sz="1600" dirty="0"/>
            </a:br>
            <a:r>
              <a:rPr lang="ru-RU" altLang="ru-RU" sz="1600" dirty="0"/>
              <a:t>T = </a:t>
            </a:r>
            <a:r>
              <a:rPr lang="ru-RU" altLang="ru-RU" sz="1600" dirty="0" err="1"/>
              <a:t>θ·Z</a:t>
            </a:r>
            <a:r>
              <a:rPr lang="ru-RU" altLang="ru-RU" sz="1600" dirty="0"/>
              <a:t>_{l−1} + (1–θ)·M</a:t>
            </a:r>
            <a:br>
              <a:rPr lang="ru-RU" altLang="ru-RU" sz="1600" dirty="0"/>
            </a:br>
            <a:r>
              <a:rPr lang="ru-RU" altLang="ru-RU" sz="1600" dirty="0" err="1"/>
              <a:t>Z_l</a:t>
            </a:r>
            <a:r>
              <a:rPr lang="ru-RU" altLang="ru-RU" sz="1600" dirty="0"/>
              <a:t> = N(T)</a:t>
            </a:r>
            <a:br>
              <a:rPr lang="ru-RU" altLang="ru-RU" sz="1600" dirty="0"/>
            </a:br>
            <a:r>
              <a:rPr lang="ru-RU" altLang="ru-RU" sz="1600" dirty="0" err="1"/>
              <a:t>Finally</a:t>
            </a:r>
            <a:r>
              <a:rPr lang="ru-RU" altLang="ru-RU" sz="1600" dirty="0"/>
              <a:t>, Y = Cₒᵤₜ(Z_D + Z₀)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142DF0-F8EA-A28E-0056-74799B769062}"/>
              </a:ext>
            </a:extLst>
          </p:cNvPr>
          <p:cNvSpPr txBox="1"/>
          <p:nvPr/>
        </p:nvSpPr>
        <p:spPr>
          <a:xfrm>
            <a:off x="4096668" y="4009614"/>
            <a:ext cx="510389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/>
              <a:t>Legend:</a:t>
            </a:r>
            <a:br>
              <a:rPr lang="ru-RU" altLang="ru-RU" sz="1600" dirty="0"/>
            </a:br>
            <a:r>
              <a:rPr lang="ru-RU" altLang="ru-RU" sz="1600" dirty="0"/>
              <a:t>X – </a:t>
            </a:r>
            <a:r>
              <a:rPr lang="ru-RU" altLang="ru-RU" sz="1600" dirty="0" err="1"/>
              <a:t>input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tensor</a:t>
            </a:r>
            <a:r>
              <a:rPr lang="ru-RU" altLang="ru-RU" sz="1600" dirty="0"/>
              <a:t> (</a:t>
            </a:r>
            <a:r>
              <a:rPr lang="ru-RU" altLang="ru-RU" sz="1600" dirty="0" err="1"/>
              <a:t>forcing</a:t>
            </a:r>
            <a:r>
              <a:rPr lang="ru-RU" altLang="ru-RU" sz="1600" dirty="0"/>
              <a:t> </a:t>
            </a:r>
            <a:r>
              <a:rPr lang="ru-RU" altLang="ru-RU" sz="1600" dirty="0" err="1"/>
              <a:t>term</a:t>
            </a:r>
            <a:r>
              <a:rPr lang="ru-RU" altLang="ru-RU" sz="1600" dirty="0"/>
              <a:t> + </a:t>
            </a:r>
            <a:r>
              <a:rPr lang="ru-RU" altLang="ru-RU" sz="1600" dirty="0" err="1"/>
              <a:t>coords</a:t>
            </a:r>
            <a:r>
              <a:rPr lang="ru-RU" altLang="ru-RU" sz="1600" dirty="0"/>
              <a:t>)</a:t>
            </a:r>
            <a:br>
              <a:rPr lang="ru-RU" altLang="ru-RU" sz="1600" dirty="0"/>
            </a:br>
            <a:r>
              <a:rPr lang="ru-RU" altLang="ru-RU" sz="1600" dirty="0"/>
              <a:t>Cᵢₙ – </a:t>
            </a:r>
            <a:r>
              <a:rPr lang="ru-RU" altLang="ru-RU" sz="1600" dirty="0" err="1"/>
              <a:t>initial</a:t>
            </a:r>
            <a:r>
              <a:rPr lang="ru-RU" altLang="ru-RU" sz="1600" dirty="0"/>
              <a:t> 1×1 </a:t>
            </a:r>
            <a:r>
              <a:rPr lang="ru-RU" altLang="ru-RU" sz="1600" dirty="0" err="1"/>
              <a:t>convolution</a:t>
            </a:r>
            <a:br>
              <a:rPr lang="ru-RU" altLang="ru-RU" sz="1600" dirty="0"/>
            </a:br>
            <a:r>
              <a:rPr lang="ru-RU" altLang="ru-RU" sz="1600" dirty="0" err="1"/>
              <a:t>Spec</a:t>
            </a:r>
            <a:r>
              <a:rPr lang="ru-RU" altLang="ru-RU" sz="1600" dirty="0"/>
              <a:t> – </a:t>
            </a:r>
            <a:r>
              <a:rPr lang="ru-RU" altLang="ru-RU" sz="1600" dirty="0" err="1"/>
              <a:t>adaptive</a:t>
            </a:r>
            <a:r>
              <a:rPr lang="ru-RU" altLang="ru-RU" sz="1600" dirty="0"/>
              <a:t> FFT-</a:t>
            </a:r>
            <a:r>
              <a:rPr lang="ru-RU" altLang="ru-RU" sz="1600" dirty="0" err="1"/>
              <a:t>based</a:t>
            </a:r>
            <a:r>
              <a:rPr lang="ru-RU" altLang="ru-RU" sz="1600" dirty="0"/>
              <a:t> </a:t>
            </a:r>
            <a:r>
              <a:rPr lang="ru-RU" altLang="ru-RU" sz="1600" dirty="0" err="1"/>
              <a:t>spectral</a:t>
            </a:r>
            <a:r>
              <a:rPr lang="ru-RU" altLang="ru-RU" sz="1600" dirty="0"/>
              <a:t> </a:t>
            </a:r>
            <a:r>
              <a:rPr lang="ru-RU" altLang="ru-RU" sz="1600" dirty="0" err="1"/>
              <a:t>convolution</a:t>
            </a:r>
            <a:br>
              <a:rPr lang="ru-RU" altLang="ru-RU" sz="1600" dirty="0"/>
            </a:br>
            <a:r>
              <a:rPr lang="ru-RU" altLang="ru-RU" sz="1600" dirty="0" err="1"/>
              <a:t>Loc</a:t>
            </a:r>
            <a:r>
              <a:rPr lang="ru-RU" altLang="ru-RU" sz="1600" dirty="0"/>
              <a:t> – 3×3 </a:t>
            </a:r>
            <a:r>
              <a:rPr lang="ru-RU" altLang="ru-RU" sz="1600" dirty="0" err="1"/>
              <a:t>local</a:t>
            </a:r>
            <a:r>
              <a:rPr lang="ru-RU" altLang="ru-RU" sz="1600" dirty="0"/>
              <a:t> </a:t>
            </a:r>
            <a:r>
              <a:rPr lang="ru-RU" altLang="ru-RU" sz="1600" dirty="0" err="1"/>
              <a:t>convolution</a:t>
            </a:r>
            <a:br>
              <a:rPr lang="ru-RU" altLang="ru-RU" sz="1600" dirty="0"/>
            </a:br>
            <a:r>
              <a:rPr lang="ru-RU" altLang="ru-RU" sz="1600" dirty="0"/>
              <a:t>MLP – </a:t>
            </a:r>
            <a:r>
              <a:rPr lang="ru-RU" altLang="ru-RU" sz="1600" dirty="0" err="1"/>
              <a:t>two</a:t>
            </a:r>
            <a:r>
              <a:rPr lang="ru-RU" altLang="ru-RU" sz="1600" dirty="0"/>
              <a:t> 1×1 </a:t>
            </a:r>
            <a:r>
              <a:rPr lang="ru-RU" altLang="ru-RU" sz="1600" dirty="0" err="1"/>
              <a:t>convolutions</a:t>
            </a:r>
            <a:r>
              <a:rPr lang="ru-RU" altLang="ru-RU" sz="1600" dirty="0"/>
              <a:t> </a:t>
            </a:r>
            <a:r>
              <a:rPr lang="ru-RU" altLang="ru-RU" sz="1600" dirty="0" err="1"/>
              <a:t>with</a:t>
            </a:r>
            <a:r>
              <a:rPr lang="ru-RU" altLang="ru-RU" sz="1600" dirty="0"/>
              <a:t> GELU</a:t>
            </a:r>
            <a:br>
              <a:rPr lang="ru-RU" altLang="ru-RU" sz="1600" dirty="0"/>
            </a:br>
            <a:r>
              <a:rPr lang="ru-RU" altLang="ru-RU" sz="1600" dirty="0"/>
              <a:t>θ – </a:t>
            </a:r>
            <a:r>
              <a:rPr lang="ru-RU" altLang="ru-RU" sz="1600" dirty="0" err="1"/>
              <a:t>learnable</a:t>
            </a:r>
            <a:r>
              <a:rPr lang="ru-RU" altLang="ru-RU" sz="1600" dirty="0"/>
              <a:t> </a:t>
            </a:r>
            <a:r>
              <a:rPr lang="ru-RU" altLang="ru-RU" sz="1600" dirty="0" err="1"/>
              <a:t>gating</a:t>
            </a:r>
            <a:r>
              <a:rPr lang="ru-RU" altLang="ru-RU" sz="1600" dirty="0"/>
              <a:t> </a:t>
            </a:r>
            <a:r>
              <a:rPr lang="ru-RU" altLang="ru-RU" sz="1600" dirty="0" err="1"/>
              <a:t>scalar</a:t>
            </a:r>
            <a:br>
              <a:rPr lang="ru-RU" altLang="ru-RU" sz="1600" dirty="0"/>
            </a:br>
            <a:r>
              <a:rPr lang="ru-RU" altLang="ru-RU" sz="1600" dirty="0"/>
              <a:t>N – </a:t>
            </a:r>
            <a:r>
              <a:rPr lang="en-US" altLang="ru-RU" sz="1600" dirty="0" err="1"/>
              <a:t>GroupNorm</a:t>
            </a:r>
            <a:br>
              <a:rPr lang="ru-RU" altLang="ru-RU" sz="1600" dirty="0"/>
            </a:br>
            <a:r>
              <a:rPr lang="ru-RU" altLang="ru-RU" sz="1600" dirty="0"/>
              <a:t>Cₒᵤₜ – </a:t>
            </a:r>
            <a:r>
              <a:rPr lang="ru-RU" altLang="ru-RU" sz="1600" dirty="0" err="1"/>
              <a:t>final</a:t>
            </a:r>
            <a:r>
              <a:rPr lang="ru-RU" altLang="ru-RU" sz="1600" dirty="0"/>
              <a:t> 1×1 </a:t>
            </a:r>
            <a:r>
              <a:rPr lang="ru-RU" altLang="ru-RU" sz="1600" dirty="0" err="1"/>
              <a:t>convolution</a:t>
            </a:r>
            <a:br>
              <a:rPr lang="ru-RU" altLang="ru-RU" sz="1600" dirty="0"/>
            </a:br>
            <a:r>
              <a:rPr lang="ru-RU" altLang="ru-RU" sz="1600" dirty="0"/>
              <a:t>Y – </a:t>
            </a:r>
            <a:r>
              <a:rPr lang="ru-RU" altLang="ru-RU" sz="1600" dirty="0" err="1"/>
              <a:t>model</a:t>
            </a:r>
            <a:r>
              <a:rPr lang="ru-RU" altLang="ru-RU" sz="1600" dirty="0"/>
              <a:t> </a:t>
            </a:r>
            <a:r>
              <a:rPr lang="ru-RU" altLang="ru-RU" sz="1600" dirty="0" err="1"/>
              <a:t>output</a:t>
            </a:r>
            <a:endParaRPr lang="ru-RU" alt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DF88DD-A2C8-CE0F-EFEF-35F95DA2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62C6-7C31-48F1-9546-922B5667E17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46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E64F3-2DB5-3EA6-E16E-1B77B72B0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775208E-ED59-DFD3-5F58-FC80006B59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499" y="12738"/>
            <a:ext cx="8945001" cy="206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12E868-DAD8-EAE7-9F0F-CD4E60BB85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959" y="2232414"/>
            <a:ext cx="8824541" cy="2063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9E5340-1B53-6C47-56BC-C0128F831A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959" y="4584402"/>
            <a:ext cx="8824541" cy="206323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CC4F45-0C38-9416-E8E2-2472EFECBC39}"/>
              </a:ext>
            </a:extLst>
          </p:cNvPr>
          <p:cNvSpPr txBox="1"/>
          <p:nvPr/>
        </p:nvSpPr>
        <p:spPr>
          <a:xfrm>
            <a:off x="4621883" y="4313746"/>
            <a:ext cx="2948232" cy="346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/>
              <a:t>IAFNO  </a:t>
            </a:r>
            <a:r>
              <a:rPr lang="ru-RU" sz="1600" dirty="0" err="1"/>
              <a:t>test</a:t>
            </a:r>
            <a:r>
              <a:rPr lang="ru-RU" sz="1600" dirty="0"/>
              <a:t> </a:t>
            </a:r>
            <a:r>
              <a:rPr lang="ru-RU" sz="1600" dirty="0" err="1"/>
              <a:t>error</a:t>
            </a:r>
            <a:r>
              <a:rPr lang="ru-RU" sz="1600" dirty="0"/>
              <a:t>: 0.429 ± 0.155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E3C1E-4D57-8CBC-2083-F11D191071D2}"/>
              </a:ext>
            </a:extLst>
          </p:cNvPr>
          <p:cNvSpPr txBox="1"/>
          <p:nvPr/>
        </p:nvSpPr>
        <p:spPr>
          <a:xfrm>
            <a:off x="4621883" y="1990039"/>
            <a:ext cx="2948232" cy="346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/>
              <a:t>IAFNO  </a:t>
            </a:r>
            <a:r>
              <a:rPr lang="ru-RU" sz="1600" dirty="0" err="1"/>
              <a:t>test</a:t>
            </a:r>
            <a:r>
              <a:rPr lang="ru-RU" sz="1600" dirty="0"/>
              <a:t> </a:t>
            </a:r>
            <a:r>
              <a:rPr lang="ru-RU" sz="1600" dirty="0" err="1"/>
              <a:t>error</a:t>
            </a:r>
            <a:r>
              <a:rPr lang="ru-RU" sz="1600" dirty="0"/>
              <a:t>: 0.676 ± 0.132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5DDF4C-BC04-87B7-8FCA-D2846F63618C}"/>
              </a:ext>
            </a:extLst>
          </p:cNvPr>
          <p:cNvSpPr txBox="1"/>
          <p:nvPr/>
        </p:nvSpPr>
        <p:spPr>
          <a:xfrm>
            <a:off x="4725186" y="6514148"/>
            <a:ext cx="3174476" cy="346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/>
              <a:t>IAFNO  </a:t>
            </a:r>
            <a:r>
              <a:rPr lang="ru-RU" sz="1600" dirty="0" err="1"/>
              <a:t>test</a:t>
            </a:r>
            <a:r>
              <a:rPr lang="ru-RU" sz="1600" dirty="0"/>
              <a:t> </a:t>
            </a:r>
            <a:r>
              <a:rPr lang="ru-RU" sz="1600" dirty="0" err="1"/>
              <a:t>error</a:t>
            </a:r>
            <a:r>
              <a:rPr lang="ru-RU" sz="1600" dirty="0"/>
              <a:t>: 0.152 ± 0.043</a:t>
            </a:r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34324502-8F9E-0D70-4B5D-3F0CB48F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6862C6-7C31-48F1-9546-922B5667E17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21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66D83-41CA-79D6-AB41-FA13707AB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5BE215-1DFC-9EA1-6282-CA9D68DF6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1" y="1696450"/>
            <a:ext cx="11742057" cy="3465099"/>
          </a:xfrm>
          <a:prstGeom prst="rect">
            <a:avLst/>
          </a:prstGeom>
        </p:spPr>
      </p:pic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48837C1C-0BA7-7DFB-3F41-11708210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6862C6-7C31-48F1-9546-922B5667E17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58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E3218-1EAB-D72A-B88D-C2560793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571CA0-6D6A-F458-69D5-75D7B47BC038}"/>
              </a:ext>
            </a:extLst>
          </p:cNvPr>
          <p:cNvSpPr txBox="1"/>
          <p:nvPr/>
        </p:nvSpPr>
        <p:spPr>
          <a:xfrm>
            <a:off x="486918" y="908328"/>
            <a:ext cx="48793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A"/>
                </a:solidFill>
                <a:latin typeface="NVIDIA Sans"/>
              </a:rPr>
              <a:t>Extended convolutions to increase the field of perception without increasing the number of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A1A1A"/>
                </a:solidFill>
                <a:latin typeface="NVIDIA Sans"/>
              </a:rPr>
              <a:t>Residual connections to facilitate deep network training and prevent disappearing gradients.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D2CCD-2473-9CD9-8CBF-34B3096F2F1C}"/>
              </a:ext>
            </a:extLst>
          </p:cNvPr>
          <p:cNvSpPr txBox="1"/>
          <p:nvPr/>
        </p:nvSpPr>
        <p:spPr>
          <a:xfrm>
            <a:off x="5075298" y="4120181"/>
            <a:ext cx="127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  <a:endParaRPr lang="ru-RU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CC9881-87BB-D4AB-6A6B-B76ADE7DB903}"/>
              </a:ext>
            </a:extLst>
          </p:cNvPr>
          <p:cNvSpPr txBox="1"/>
          <p:nvPr/>
        </p:nvSpPr>
        <p:spPr>
          <a:xfrm>
            <a:off x="486918" y="723761"/>
            <a:ext cx="1783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Key features</a:t>
            </a:r>
            <a:endParaRPr lang="ru-RU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A60E94-DBBE-7999-31CD-F42EB5A04F5A}"/>
              </a:ext>
            </a:extLst>
          </p:cNvPr>
          <p:cNvSpPr txBox="1"/>
          <p:nvPr/>
        </p:nvSpPr>
        <p:spPr>
          <a:xfrm>
            <a:off x="486918" y="2244173"/>
            <a:ext cx="47731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1A1A1A"/>
                </a:solidFill>
                <a:effectLst/>
              </a:rPr>
              <a:t>Architecture</a:t>
            </a:r>
            <a:r>
              <a:rPr lang="en-US" sz="1400" b="1" dirty="0">
                <a:solidFill>
                  <a:srgbClr val="1A1A1A"/>
                </a:solidFill>
              </a:rPr>
              <a:t>:</a:t>
            </a:r>
            <a:endParaRPr lang="ru-RU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897046-020A-A8EB-154D-C5E1892F8A6C}"/>
              </a:ext>
            </a:extLst>
          </p:cNvPr>
          <p:cNvSpPr txBox="1"/>
          <p:nvPr/>
        </p:nvSpPr>
        <p:spPr>
          <a:xfrm>
            <a:off x="500628" y="2609021"/>
            <a:ext cx="50841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 consists of several convolutional layers with increasing expansion coefficients</a:t>
            </a:r>
          </a:p>
          <a:p>
            <a:endParaRPr lang="en-US" sz="1600" dirty="0"/>
          </a:p>
          <a:p>
            <a:r>
              <a:rPr lang="en-US" sz="1600" dirty="0"/>
              <a:t>Residual blocks to maintain the flow of gradients.</a:t>
            </a:r>
          </a:p>
          <a:p>
            <a:endParaRPr lang="en-US" sz="1600" dirty="0"/>
          </a:p>
          <a:p>
            <a:r>
              <a:rPr lang="en-US" sz="1600" dirty="0"/>
              <a:t>The final output layer generates a 2D diffusion field.</a:t>
            </a:r>
            <a:endParaRPr lang="ru-RU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E67C73-B9BA-2084-CFDD-232E3343ECA1}"/>
              </a:ext>
            </a:extLst>
          </p:cNvPr>
          <p:cNvSpPr txBox="1"/>
          <p:nvPr/>
        </p:nvSpPr>
        <p:spPr>
          <a:xfrm>
            <a:off x="420116" y="4431012"/>
            <a:ext cx="3412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tuned hyperparameters: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rate: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epochs: 200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size: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Expansion coefficients: 1, 2, 4, 8</a:t>
            </a:r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7FD72ED0-3D7D-9967-D4D2-6A123E712DAD}"/>
              </a:ext>
            </a:extLst>
          </p:cNvPr>
          <p:cNvSpPr/>
          <p:nvPr/>
        </p:nvSpPr>
        <p:spPr>
          <a:xfrm>
            <a:off x="-21336" y="-37207"/>
            <a:ext cx="12234672" cy="81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F20129-0AC1-71FD-090B-34B4DA86481D}"/>
              </a:ext>
            </a:extLst>
          </p:cNvPr>
          <p:cNvSpPr txBox="1"/>
          <p:nvPr/>
        </p:nvSpPr>
        <p:spPr>
          <a:xfrm>
            <a:off x="268444" y="185523"/>
            <a:ext cx="66634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DilResNet</a:t>
            </a:r>
            <a:endParaRPr lang="ru-RU" sz="32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1DA991-448A-A734-A119-7B79DD6B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80" y="4740601"/>
            <a:ext cx="7792720" cy="20443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92A5EF-AB26-939A-FBA7-F942BAA58354}"/>
              </a:ext>
            </a:extLst>
          </p:cNvPr>
          <p:cNvSpPr txBox="1"/>
          <p:nvPr/>
        </p:nvSpPr>
        <p:spPr>
          <a:xfrm>
            <a:off x="6075680" y="4107846"/>
            <a:ext cx="6116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Model </a:t>
            </a:r>
            <a:r>
              <a:rPr lang="ru-RU" dirty="0" err="1"/>
              <a:t>size</a:t>
            </a:r>
            <a:r>
              <a:rPr lang="ru-RU" dirty="0"/>
              <a:t>: 259841Train </a:t>
            </a:r>
            <a:r>
              <a:rPr lang="ru-RU" dirty="0" err="1"/>
              <a:t>relative</a:t>
            </a:r>
            <a:r>
              <a:rPr lang="ru-RU" dirty="0"/>
              <a:t> </a:t>
            </a:r>
            <a:r>
              <a:rPr lang="ru-RU" dirty="0" err="1"/>
              <a:t>error</a:t>
            </a:r>
            <a:r>
              <a:rPr lang="ru-RU" dirty="0"/>
              <a:t>: 0.066 ± 0.02, Test </a:t>
            </a:r>
            <a:r>
              <a:rPr lang="ru-RU" dirty="0" err="1"/>
              <a:t>relative</a:t>
            </a:r>
            <a:r>
              <a:rPr lang="ru-RU" dirty="0"/>
              <a:t> </a:t>
            </a:r>
            <a:r>
              <a:rPr lang="ru-RU" dirty="0" err="1"/>
              <a:t>error</a:t>
            </a:r>
            <a:r>
              <a:rPr lang="ru-RU" dirty="0"/>
              <a:t>: 0.07100000000000001 ± 0.02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05888E-4272-C7E9-EBEF-7617D6D80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749" y="770298"/>
            <a:ext cx="5725324" cy="2686425"/>
          </a:xfrm>
          <a:prstGeom prst="rect">
            <a:avLst/>
          </a:prstGeo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D52B698-0DF8-A353-9E52-86982234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40C468E-E9E1-19A8-29AF-FE97F424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62C6-7C31-48F1-9546-922B5667E17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481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957</Words>
  <Application>Microsoft Office PowerPoint</Application>
  <PresentationFormat>Широкоэкранный</PresentationFormat>
  <Paragraphs>140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NVIDIA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Ildar Saiapov</dc:creator>
  <cp:lastModifiedBy>Ildar Saiapov</cp:lastModifiedBy>
  <cp:revision>15</cp:revision>
  <dcterms:created xsi:type="dcterms:W3CDTF">2025-05-24T14:21:40Z</dcterms:created>
  <dcterms:modified xsi:type="dcterms:W3CDTF">2025-05-26T04:39:36Z</dcterms:modified>
</cp:coreProperties>
</file>