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Play"/>
      <p:regular r:id="rId17"/>
      <p:bold r:id="rId18"/>
    </p:embeddedFont>
    <p:embeddedFont>
      <p:font typeface="Arim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bold.fntdata"/><Relationship Id="rId11" Type="http://schemas.openxmlformats.org/officeDocument/2006/relationships/slide" Target="slides/slide7.xml"/><Relationship Id="rId22" Type="http://schemas.openxmlformats.org/officeDocument/2006/relationships/font" Target="fonts/Arimo-boldItalic.fntdata"/><Relationship Id="rId10" Type="http://schemas.openxmlformats.org/officeDocument/2006/relationships/slide" Target="slides/slide6.xml"/><Relationship Id="rId21" Type="http://schemas.openxmlformats.org/officeDocument/2006/relationships/font" Target="fonts/Arim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Arimo-regular.fntdata"/><Relationship Id="rId6" Type="http://schemas.openxmlformats.org/officeDocument/2006/relationships/slide" Target="slides/slide2.xml"/><Relationship Id="rId18" Type="http://schemas.openxmlformats.org/officeDocument/2006/relationships/font" Target="fonts/Pl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c8e6acb65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c8e6acb65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5c8e6acb65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c8e6acb65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c8e6acb65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5c8e6acb65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28.png"/><Relationship Id="rId5" Type="http://schemas.openxmlformats.org/officeDocument/2006/relationships/image" Target="../media/image3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Relationship Id="rId6" Type="http://schemas.openxmlformats.org/officeDocument/2006/relationships/image" Target="../media/image13.png"/><Relationship Id="rId7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Relationship Id="rId5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-42672" y="1580265"/>
            <a:ext cx="12234672" cy="1541558"/>
          </a:xfrm>
          <a:prstGeom prst="rect">
            <a:avLst/>
          </a:prstGeom>
          <a:solidFill>
            <a:srgbClr val="C0E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5425" y="328562"/>
            <a:ext cx="1991003" cy="7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5053264" y="6144127"/>
            <a:ext cx="1716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Skoltech 2025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52926" y="4109798"/>
            <a:ext cx="53895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</a:t>
            </a:r>
            <a:r>
              <a:rPr b="1" lang="ru-RU" sz="1800">
                <a:solidFill>
                  <a:schemeClr val="dk1"/>
                </a:solidFill>
              </a:rPr>
              <a:t>: </a:t>
            </a:r>
            <a:r>
              <a:rPr lang="ru-RU" sz="1800">
                <a:solidFill>
                  <a:schemeClr val="dk1"/>
                </a:solidFill>
              </a:rPr>
              <a:t>prof. Ivan Tyukin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I</a:t>
            </a:r>
            <a:r>
              <a:rPr lang="ru-RU" sz="1800">
                <a:solidFill>
                  <a:schemeClr val="dk1"/>
                </a:solidFill>
              </a:rPr>
              <a:t>ldar Saiapov, Oleg Rakhmatullin,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>
                <a:solidFill>
                  <a:schemeClr val="dk1"/>
                </a:solidFill>
              </a:rPr>
              <a:t>Arsen Andryan, Tatiana Kobernik, Mahina Spirina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692652" y="2360502"/>
            <a:ext cx="47640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Geostatistics</a:t>
            </a:r>
            <a:r>
              <a:rPr b="1" i="0" lang="ru-RU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2025</a:t>
            </a:r>
            <a: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ru-RU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project</a:t>
            </a:r>
            <a:br>
              <a:rPr b="1" lang="ru-RU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154334" y="1754825"/>
            <a:ext cx="923086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operators for 2D steady-state diffusion</a:t>
            </a:r>
            <a:endParaRPr b="1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8" name="Google Shape;2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4275"/>
            <a:ext cx="12192001" cy="5592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/>
        </p:nvSpPr>
        <p:spPr>
          <a:xfrm>
            <a:off x="428688" y="943478"/>
            <a:ext cx="617250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Replace heavy spectral models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U-Net is easy to train and widely used in image-to-image regression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U-Net for PDEs?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Maps 2D input → 2D output, ideal for PDE fields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Captures both local and global features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Skip connections preserve fine spatial detail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Fast, stable, and easy to train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baseline vs. spectral models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-21336" y="-37207"/>
            <a:ext cx="12234672" cy="819440"/>
          </a:xfrm>
          <a:prstGeom prst="rect">
            <a:avLst/>
          </a:prstGeom>
          <a:solidFill>
            <a:srgbClr val="C0E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268444" y="185523"/>
            <a:ext cx="8668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U-Net Surrogate for 2D Steady-State Diffusion</a:t>
            </a:r>
            <a:endParaRPr b="1" sz="3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7" name="Google Shape;227;p23"/>
          <p:cNvSpPr/>
          <p:nvPr/>
        </p:nvSpPr>
        <p:spPr>
          <a:xfrm>
            <a:off x="428688" y="3764758"/>
            <a:ext cx="41328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error:</a:t>
            </a:r>
            <a:b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0.102 ± 0.031</a:t>
            </a:r>
            <a:r>
              <a:rPr b="0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 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poisson_grid64</a:t>
            </a:r>
            <a:r>
              <a:rPr b="0" i="0" lang="ru-RU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630556" y="4991192"/>
            <a:ext cx="611816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✔ Consistent convergence</a:t>
            </a:r>
            <a:b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✔ No overfitting</a:t>
            </a:r>
            <a:b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✔ Good structure recovery</a:t>
            </a:r>
            <a:endParaRPr/>
          </a:p>
        </p:txBody>
      </p:sp>
      <p:pic>
        <p:nvPicPr>
          <p:cNvPr id="229" name="Google Shape;229;p23"/>
          <p:cNvPicPr preferRelativeResize="0"/>
          <p:nvPr/>
        </p:nvPicPr>
        <p:blipFill rotWithShape="1">
          <a:blip r:embed="rId3">
            <a:alphaModFix/>
          </a:blip>
          <a:srcRect b="1" l="0" r="12196" t="963"/>
          <a:stretch/>
        </p:blipFill>
        <p:spPr>
          <a:xfrm>
            <a:off x="5196320" y="3947982"/>
            <a:ext cx="3104804" cy="2593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3"/>
          <p:cNvPicPr preferRelativeResize="0"/>
          <p:nvPr/>
        </p:nvPicPr>
        <p:blipFill rotWithShape="1">
          <a:blip r:embed="rId4">
            <a:alphaModFix/>
          </a:blip>
          <a:srcRect b="2031" l="0" r="0" t="0"/>
          <a:stretch/>
        </p:blipFill>
        <p:spPr>
          <a:xfrm>
            <a:off x="8713071" y="3862192"/>
            <a:ext cx="2848373" cy="2995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3588" y="934633"/>
            <a:ext cx="5126775" cy="2775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38" name="Google Shape;23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957" y="1581538"/>
            <a:ext cx="11021843" cy="369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-21336" y="-37207"/>
            <a:ext cx="12234672" cy="819440"/>
          </a:xfrm>
          <a:prstGeom prst="rect">
            <a:avLst/>
          </a:prstGeom>
          <a:solidFill>
            <a:srgbClr val="C0E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932" y="1690617"/>
            <a:ext cx="2801600" cy="81944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598932" y="187847"/>
            <a:ext cx="61173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ConDiff dataset 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8932" y="3907796"/>
            <a:ext cx="11234227" cy="2639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606" y="2645362"/>
            <a:ext cx="1971950" cy="304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6099" y="2954969"/>
            <a:ext cx="2267266" cy="295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66099" y="3244018"/>
            <a:ext cx="2114845" cy="32389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598932" y="838433"/>
            <a:ext cx="115713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 a set of PDEs, both steady-state and time-dependent, with different resolutions and time lengths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681228" y="1253633"/>
            <a:ext cx="61173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consider a 2D steady-state diffusion equation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681228" y="1622965"/>
            <a:ext cx="2801600" cy="982539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82CAE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2370582" y="6267944"/>
            <a:ext cx="86913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(Left to right) Input permeability, true pressure, predicted pressure, error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5449824" y="1937361"/>
            <a:ext cx="546693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our </a:t>
            </a: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we have considered the next solvers: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FNO and it`s modified AFNO and IAFNO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DilResNet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CNN + transformer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PITT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-21336" y="-37207"/>
            <a:ext cx="12234672" cy="819440"/>
          </a:xfrm>
          <a:prstGeom prst="rect">
            <a:avLst/>
          </a:prstGeom>
          <a:solidFill>
            <a:srgbClr val="C0E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7872" y="4606050"/>
            <a:ext cx="8644128" cy="214507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/>
        </p:nvSpPr>
        <p:spPr>
          <a:xfrm>
            <a:off x="208782" y="166866"/>
            <a:ext cx="60944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Fourier Neural Operator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" name="Google Shape;119;p15"/>
          <p:cNvGrpSpPr/>
          <p:nvPr/>
        </p:nvGrpSpPr>
        <p:grpSpPr>
          <a:xfrm>
            <a:off x="330611" y="3457144"/>
            <a:ext cx="3136392" cy="767594"/>
            <a:chOff x="48395" y="5239195"/>
            <a:chExt cx="3136392" cy="767594"/>
          </a:xfrm>
        </p:grpSpPr>
        <p:pic>
          <p:nvPicPr>
            <p:cNvPr id="120" name="Google Shape;120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3367" y="5302295"/>
              <a:ext cx="2966449" cy="6413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15"/>
            <p:cNvSpPr/>
            <p:nvPr/>
          </p:nvSpPr>
          <p:spPr>
            <a:xfrm>
              <a:off x="48395" y="5239195"/>
              <a:ext cx="3136392" cy="767594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43AF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15"/>
          <p:cNvSpPr txBox="1"/>
          <p:nvPr/>
        </p:nvSpPr>
        <p:spPr>
          <a:xfrm>
            <a:off x="689170" y="3025424"/>
            <a:ext cx="2659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 of the training: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384460" y="1508392"/>
            <a:ext cx="366338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Char char="•"/>
            </a:pPr>
            <a:r>
              <a:rPr b="0" i="0" lang="ru-RU" sz="18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data-driven architecture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Char char="•"/>
            </a:pPr>
            <a:r>
              <a:rPr b="0" i="0" lang="ru-RU" sz="18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the spectral convolutions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Font typeface="Arial"/>
              <a:buChar char="•"/>
            </a:pPr>
            <a:r>
              <a:rPr b="0" i="0" lang="ru-RU" sz="18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skip connections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604969" y="1223252"/>
            <a:ext cx="17830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features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" name="Google Shape;125;p15"/>
          <p:cNvGrpSpPr/>
          <p:nvPr/>
        </p:nvGrpSpPr>
        <p:grpSpPr>
          <a:xfrm>
            <a:off x="5255036" y="2378258"/>
            <a:ext cx="6936964" cy="2157771"/>
            <a:chOff x="5256517" y="2193642"/>
            <a:chExt cx="6936964" cy="2157771"/>
          </a:xfrm>
        </p:grpSpPr>
        <p:grpSp>
          <p:nvGrpSpPr>
            <p:cNvPr id="126" name="Google Shape;126;p15"/>
            <p:cNvGrpSpPr/>
            <p:nvPr/>
          </p:nvGrpSpPr>
          <p:grpSpPr>
            <a:xfrm>
              <a:off x="5256517" y="2193642"/>
              <a:ext cx="6936964" cy="2157771"/>
              <a:chOff x="4266094" y="1922581"/>
              <a:chExt cx="6936964" cy="2157771"/>
            </a:xfrm>
          </p:grpSpPr>
          <p:pic>
            <p:nvPicPr>
              <p:cNvPr id="127" name="Google Shape;127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266094" y="2093936"/>
                <a:ext cx="3877216" cy="60015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8" name="Google Shape;128;p15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>
                <a:off x="4328444" y="2933831"/>
                <a:ext cx="6472161" cy="5334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9" name="Google Shape;129;p15"/>
              <p:cNvSpPr txBox="1"/>
              <p:nvPr/>
            </p:nvSpPr>
            <p:spPr>
              <a:xfrm>
                <a:off x="4266094" y="2017272"/>
                <a:ext cx="60944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ru-RU" sz="1400">
                    <a:solidFill>
                      <a:srgbClr val="1A1A1A"/>
                    </a:solidFill>
                    <a:latin typeface="Arial"/>
                    <a:ea typeface="Arial"/>
                    <a:cs typeface="Arial"/>
                    <a:sym typeface="Arial"/>
                  </a:rPr>
                  <a:t>1) The spectral convolution (Fourier integral operator)</a:t>
                </a:r>
                <a:endParaRPr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5"/>
              <p:cNvSpPr txBox="1"/>
              <p:nvPr/>
            </p:nvSpPr>
            <p:spPr>
              <a:xfrm>
                <a:off x="4266094" y="2690003"/>
                <a:ext cx="609447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ru-RU" sz="1400">
                    <a:solidFill>
                      <a:srgbClr val="1A1A1A"/>
                    </a:solidFill>
                    <a:latin typeface="Arial"/>
                    <a:ea typeface="Arial"/>
                    <a:cs typeface="Arial"/>
                    <a:sym typeface="Arial"/>
                  </a:rPr>
                  <a:t>2) The FNO model is a the composition of the next:</a:t>
                </a:r>
                <a:endParaRPr b="0" i="0" sz="1400">
                  <a:solidFill>
                    <a:srgbClr val="1A1A1A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5"/>
              <p:cNvSpPr txBox="1"/>
              <p:nvPr/>
            </p:nvSpPr>
            <p:spPr>
              <a:xfrm>
                <a:off x="8211312" y="3501632"/>
                <a:ext cx="104775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Lifting” layer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5"/>
              <p:cNvSpPr txBox="1"/>
              <p:nvPr/>
            </p:nvSpPr>
            <p:spPr>
              <a:xfrm>
                <a:off x="6096000" y="3501632"/>
                <a:ext cx="175183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 spectral convolutions 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5"/>
              <p:cNvSpPr txBox="1"/>
              <p:nvPr/>
            </p:nvSpPr>
            <p:spPr>
              <a:xfrm>
                <a:off x="4450670" y="3513992"/>
                <a:ext cx="146075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Decoding network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4266094" y="1922581"/>
                <a:ext cx="6936964" cy="2157771"/>
              </a:xfrm>
              <a:prstGeom prst="roundRect">
                <a:avLst>
                  <a:gd fmla="val 16667" name="adj"/>
                </a:avLst>
              </a:prstGeom>
              <a:noFill/>
              <a:ln cap="flat" cmpd="sng" w="19050">
                <a:solidFill>
                  <a:srgbClr val="43AFE2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5" name="Google Shape;135;p15"/>
              <p:cNvCxnSpPr>
                <a:endCxn id="133" idx="0"/>
              </p:cNvCxnSpPr>
              <p:nvPr/>
            </p:nvCxnSpPr>
            <p:spPr>
              <a:xfrm flipH="1">
                <a:off x="5181047" y="3362792"/>
                <a:ext cx="342000" cy="151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cxnSp>
            <p:nvCxnSpPr>
              <p:cNvPr id="136" name="Google Shape;136;p15"/>
              <p:cNvCxnSpPr>
                <a:endCxn id="131" idx="0"/>
              </p:cNvCxnSpPr>
              <p:nvPr/>
            </p:nvCxnSpPr>
            <p:spPr>
              <a:xfrm>
                <a:off x="8574687" y="3344132"/>
                <a:ext cx="160500" cy="157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137" name="Google Shape;137;p15"/>
            <p:cNvSpPr/>
            <p:nvPr/>
          </p:nvSpPr>
          <p:spPr>
            <a:xfrm rot="5400000">
              <a:off x="7969855" y="2538455"/>
              <a:ext cx="138898" cy="2396772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8" name="Google Shape;13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47041" y="878409"/>
            <a:ext cx="7944959" cy="11812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5"/>
          <p:cNvSpPr txBox="1"/>
          <p:nvPr/>
        </p:nvSpPr>
        <p:spPr>
          <a:xfrm>
            <a:off x="6340953" y="1964515"/>
            <a:ext cx="6094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FNO surrogate model for 2D Darcy flow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5"/>
          <p:cNvSpPr txBox="1"/>
          <p:nvPr>
            <p:ph idx="12" type="sldNum"/>
          </p:nvPr>
        </p:nvSpPr>
        <p:spPr>
          <a:xfrm>
            <a:off x="8644128" y="65372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/>
        </p:nvSpPr>
        <p:spPr>
          <a:xfrm>
            <a:off x="486918" y="1043088"/>
            <a:ext cx="487935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Arial"/>
              <a:buChar char="•"/>
            </a:pPr>
            <a:r>
              <a:rPr lang="ru-RU"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ru-RU"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or high-resolution inputs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Combines FNO with the Vision Transformer (ViT) </a:t>
            </a:r>
            <a:endParaRPr b="0" i="0" sz="1600">
              <a:solidFill>
                <a:srgbClr val="1A1A1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600"/>
              <a:buFont typeface="Arial"/>
              <a:buChar char="•"/>
            </a:pPr>
            <a:r>
              <a:rPr b="0" i="0" lang="ru-RU"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ru-RU"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own </a:t>
            </a:r>
            <a:r>
              <a:rPr b="0" i="0" lang="ru-RU"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self-attention mechanism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0086" y="743413"/>
            <a:ext cx="6663470" cy="311941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6"/>
          <p:cNvSpPr txBox="1"/>
          <p:nvPr/>
        </p:nvSpPr>
        <p:spPr>
          <a:xfrm>
            <a:off x="6552742" y="3603505"/>
            <a:ext cx="6094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8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AFNO surrogate model for 2D Darcy flow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7263655" y="4740837"/>
            <a:ext cx="12710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" name="Google Shape;149;p16"/>
          <p:cNvGrpSpPr/>
          <p:nvPr/>
        </p:nvGrpSpPr>
        <p:grpSpPr>
          <a:xfrm>
            <a:off x="6846570" y="5203395"/>
            <a:ext cx="3236775" cy="767594"/>
            <a:chOff x="6666177" y="5901637"/>
            <a:chExt cx="3236775" cy="767594"/>
          </a:xfrm>
        </p:grpSpPr>
        <p:pic>
          <p:nvPicPr>
            <p:cNvPr id="150" name="Google Shape;150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666177" y="5949769"/>
              <a:ext cx="3236775" cy="6713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16"/>
            <p:cNvSpPr/>
            <p:nvPr/>
          </p:nvSpPr>
          <p:spPr>
            <a:xfrm>
              <a:off x="6716368" y="5901637"/>
              <a:ext cx="3136392" cy="767594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43AFE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6"/>
          <p:cNvSpPr txBox="1"/>
          <p:nvPr/>
        </p:nvSpPr>
        <p:spPr>
          <a:xfrm>
            <a:off x="486918" y="766089"/>
            <a:ext cx="17830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features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261586" y="2120306"/>
            <a:ext cx="477316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The AFNO architecture implements the following operations in each layer</a:t>
            </a:r>
            <a:r>
              <a:rPr b="1" lang="ru-RU" sz="14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44927" y="2715022"/>
            <a:ext cx="1705213" cy="38105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261586" y="2719371"/>
            <a:ext cx="66634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lang="ru-RU"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TT transformed in FD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261586" y="3034856"/>
            <a:ext cx="666347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ru-RU"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0" lang="ru-RU"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oken weighting </a:t>
            </a:r>
            <a:r>
              <a:rPr lang="ru-RU"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in FD</a:t>
            </a:r>
            <a:r>
              <a:rPr b="0" i="0" lang="ru-RU"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ru-RU"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promoting </a:t>
            </a:r>
            <a:r>
              <a:rPr b="0" i="0" lang="ru-RU"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sparsity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6819" y="3349942"/>
            <a:ext cx="1848108" cy="34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8545" y="3665826"/>
            <a:ext cx="2886478" cy="257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65223" y="4472666"/>
            <a:ext cx="2429214" cy="40963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261586" y="3964933"/>
            <a:ext cx="494135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3) </a:t>
            </a:r>
            <a:r>
              <a:rPr b="0" i="0" lang="ru-RU" sz="1600">
                <a:solidFill>
                  <a:srgbClr val="1A1A1A"/>
                </a:solidFill>
                <a:latin typeface="Arial"/>
                <a:ea typeface="Arial"/>
                <a:cs typeface="Arial"/>
                <a:sym typeface="Arial"/>
              </a:rPr>
              <a:t>The last operation in a ANFO layer is an inverse Fourier to transform back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486918" y="5064406"/>
            <a:ext cx="341224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tuned hyperparameters: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num_blocks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λ (sparsity)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n_layers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-21336" y="-37207"/>
            <a:ext cx="12234672" cy="819440"/>
          </a:xfrm>
          <a:prstGeom prst="rect">
            <a:avLst/>
          </a:prstGeom>
          <a:solidFill>
            <a:srgbClr val="C0E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268444" y="185523"/>
            <a:ext cx="666347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Adaptive Fourier Neural Operator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957" y="2253534"/>
            <a:ext cx="9581772" cy="2124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957" y="4377905"/>
            <a:ext cx="9581772" cy="2381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4957" y="558"/>
            <a:ext cx="9581772" cy="2210108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>
            <p:ph idx="11" type="ftr"/>
          </p:nvPr>
        </p:nvSpPr>
        <p:spPr>
          <a:xfrm>
            <a:off x="10986899" y="6394362"/>
            <a:ext cx="3901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/>
        </p:nvSpPr>
        <p:spPr>
          <a:xfrm>
            <a:off x="486918" y="1043088"/>
            <a:ext cx="5811061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 Adaptive Fourier Layer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block runs n</a:t>
            </a:r>
            <a:r>
              <a:rPr baseline="-25000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fixed-point iterations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combining adaptive spectral modes (contrast-driven sparsity) with residual updates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Curriculum learning by contrast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Training starts on low-contrast permeability maps and gradually introduces harder, high-contrast cases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Coefficient-field augmentation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flips and transposes on the input maps boost robustness to geometric variations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486918" y="766089"/>
            <a:ext cx="17830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features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-21336" y="-37207"/>
            <a:ext cx="12234672" cy="819440"/>
          </a:xfrm>
          <a:prstGeom prst="rect">
            <a:avLst/>
          </a:prstGeom>
          <a:solidFill>
            <a:srgbClr val="C0E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268444" y="185523"/>
            <a:ext cx="866816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Implicit Adaptive Fourier Neural Operator</a:t>
            </a:r>
            <a:endParaRPr b="1"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52378" y="5557550"/>
            <a:ext cx="2923738" cy="337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9353" y="782233"/>
            <a:ext cx="5811061" cy="3562847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 txBox="1"/>
          <p:nvPr/>
        </p:nvSpPr>
        <p:spPr>
          <a:xfrm>
            <a:off x="8639654" y="5218996"/>
            <a:ext cx="28097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Physics-Informed Loss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8"/>
          <p:cNvPicPr preferRelativeResize="0"/>
          <p:nvPr/>
        </p:nvPicPr>
        <p:blipFill rotWithShape="1">
          <a:blip r:embed="rId5">
            <a:alphaModFix/>
          </a:blip>
          <a:srcRect b="20423" l="0" r="0" t="33134"/>
          <a:stretch/>
        </p:blipFill>
        <p:spPr>
          <a:xfrm>
            <a:off x="612776" y="1672410"/>
            <a:ext cx="4493438" cy="3385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8"/>
          <p:cNvSpPr/>
          <p:nvPr/>
        </p:nvSpPr>
        <p:spPr>
          <a:xfrm>
            <a:off x="261586" y="3936429"/>
            <a:ext cx="3926233" cy="26399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Z₀ = Cᵢₙ(X)</a:t>
            </a:r>
            <a:b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block l=1…D do:</a:t>
            </a:r>
            <a:b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Spec(Z_{l−1}); L = Loc(Z_{l−1});</a:t>
            </a:r>
            <a:b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 = S + L; M = MLP(V)</a:t>
            </a:r>
            <a:b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 = θ·Z_{l−1} + (1–θ)·M</a:t>
            </a:r>
            <a:b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Z_l = N(T)</a:t>
            </a:r>
            <a:b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Finally, Y = Cₒᵤₜ(Z_D + Z₀)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4096668" y="4009614"/>
            <a:ext cx="510389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Legend:</a:t>
            </a:r>
            <a:b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– input tensor (forcing term + coords)</a:t>
            </a:r>
            <a:b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Cᵢₙ – initial 1×1 convolution</a:t>
            </a:r>
            <a:b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 – adaptive FFT-based spectral convolution</a:t>
            </a:r>
            <a:b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 – 3×3 local convolution</a:t>
            </a:r>
            <a:b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– two 1×1 convolutions with GELU</a:t>
            </a:r>
            <a:b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θ – learnable gating scalar</a:t>
            </a:r>
            <a:b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– GroupNorm</a:t>
            </a:r>
            <a:b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Cₒᵤₜ – final 1×1 convolution</a:t>
            </a:r>
            <a:b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– model output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499" y="12738"/>
            <a:ext cx="8945001" cy="2062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43959" y="2232414"/>
            <a:ext cx="8824541" cy="2063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43959" y="4584402"/>
            <a:ext cx="8824541" cy="206323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9"/>
          <p:cNvSpPr txBox="1"/>
          <p:nvPr/>
        </p:nvSpPr>
        <p:spPr>
          <a:xfrm>
            <a:off x="4621883" y="4313746"/>
            <a:ext cx="2948232" cy="34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IAFNO  test error: 0.429 ± 0.155</a:t>
            </a:r>
            <a:endParaRPr/>
          </a:p>
        </p:txBody>
      </p:sp>
      <p:sp>
        <p:nvSpPr>
          <p:cNvPr id="196" name="Google Shape;196;p19"/>
          <p:cNvSpPr txBox="1"/>
          <p:nvPr/>
        </p:nvSpPr>
        <p:spPr>
          <a:xfrm>
            <a:off x="4621883" y="1990039"/>
            <a:ext cx="2948232" cy="34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IAFNO  test error: 0.676 ± 0.132</a:t>
            </a:r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4725186" y="6514148"/>
            <a:ext cx="3174476" cy="34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IAFNO  test error: 0.152 ± 0.043</a:t>
            </a:r>
            <a:endParaRPr/>
          </a:p>
        </p:txBody>
      </p:sp>
      <p:sp>
        <p:nvSpPr>
          <p:cNvPr id="198" name="Google Shape;19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971" y="1696450"/>
            <a:ext cx="11742057" cy="34650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1" name="Google Shape;2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24815"/>
            <a:ext cx="12191999" cy="6808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