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257" r:id="rId3"/>
    <p:sldId id="295" r:id="rId4"/>
    <p:sldId id="282" r:id="rId5"/>
    <p:sldId id="260" r:id="rId6"/>
    <p:sldId id="294" r:id="rId7"/>
    <p:sldId id="293" r:id="rId8"/>
    <p:sldId id="287" r:id="rId9"/>
    <p:sldId id="288" r:id="rId10"/>
    <p:sldId id="289" r:id="rId11"/>
    <p:sldId id="275" r:id="rId12"/>
    <p:sldId id="296" r:id="rId13"/>
    <p:sldId id="276" r:id="rId14"/>
    <p:sldId id="266" r:id="rId15"/>
    <p:sldId id="261" r:id="rId16"/>
    <p:sldId id="29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88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8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2C419-C8C3-4CEA-92C6-F5CFCE9147E8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3E27E-F559-48D1-8382-E3DAA2EB7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25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942e224e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942e224e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CF5-7BD9-4E75-B268-DA6D5B8CC42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D141-0981-4DB4-A40A-9EBA7C611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42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CF5-7BD9-4E75-B268-DA6D5B8CC42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D141-0981-4DB4-A40A-9EBA7C611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65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CF5-7BD9-4E75-B268-DA6D5B8CC42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D141-0981-4DB4-A40A-9EBA7C611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15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2654300"/>
            <a:ext cx="75057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35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CF5-7BD9-4E75-B268-DA6D5B8CC42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D141-0981-4DB4-A40A-9EBA7C611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35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CF5-7BD9-4E75-B268-DA6D5B8CC42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D141-0981-4DB4-A40A-9EBA7C611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03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CF5-7BD9-4E75-B268-DA6D5B8CC42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D141-0981-4DB4-A40A-9EBA7C611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13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CF5-7BD9-4E75-B268-DA6D5B8CC42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D141-0981-4DB4-A40A-9EBA7C611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33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CF5-7BD9-4E75-B268-DA6D5B8CC42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D141-0981-4DB4-A40A-9EBA7C611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54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CF5-7BD9-4E75-B268-DA6D5B8CC42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D141-0981-4DB4-A40A-9EBA7C611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54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CF5-7BD9-4E75-B268-DA6D5B8CC42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D141-0981-4DB4-A40A-9EBA7C611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33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CF5-7BD9-4E75-B268-DA6D5B8CC42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D141-0981-4DB4-A40A-9EBA7C611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08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14CF5-7BD9-4E75-B268-DA6D5B8CC42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D141-0981-4DB4-A40A-9EBA7C611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16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559" y="2186236"/>
            <a:ext cx="8169442" cy="2162348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соревнований по велоспорту в удалённом режиме</a:t>
            </a:r>
          </a:p>
        </p:txBody>
      </p:sp>
      <p:sp>
        <p:nvSpPr>
          <p:cNvPr id="4" name="Rectangle 3"/>
          <p:cNvSpPr/>
          <p:nvPr/>
        </p:nvSpPr>
        <p:spPr>
          <a:xfrm>
            <a:off x="882430" y="126877"/>
            <a:ext cx="826157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«Электронные вычислительные машины</a:t>
            </a:r>
          </a:p>
        </p:txBody>
      </p:sp>
      <p:sp>
        <p:nvSpPr>
          <p:cNvPr id="6" name="Rectangle 5"/>
          <p:cNvSpPr/>
          <p:nvPr/>
        </p:nvSpPr>
        <p:spPr>
          <a:xfrm>
            <a:off x="1223320" y="5288593"/>
            <a:ext cx="48418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Научный руководитель:</a:t>
            </a:r>
          </a:p>
          <a:p>
            <a:r>
              <a:rPr lang="ru-RU" sz="2400" dirty="0"/>
              <a:t>к.т.н., доцент каф. ЭВМ</a:t>
            </a:r>
          </a:p>
          <a:p>
            <a:r>
              <a:rPr lang="ru-RU" sz="2400" dirty="0" err="1"/>
              <a:t>Кафтанников</a:t>
            </a:r>
            <a:r>
              <a:rPr lang="ru-RU" sz="2400" dirty="0"/>
              <a:t> И.Л.</a:t>
            </a:r>
            <a:endParaRPr lang="ru-RU" sz="2800" dirty="0"/>
          </a:p>
        </p:txBody>
      </p:sp>
      <p:sp>
        <p:nvSpPr>
          <p:cNvPr id="7" name="Rectangle 6"/>
          <p:cNvSpPr/>
          <p:nvPr/>
        </p:nvSpPr>
        <p:spPr>
          <a:xfrm>
            <a:off x="6065191" y="5288593"/>
            <a:ext cx="3493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Автор работы: </a:t>
            </a:r>
          </a:p>
          <a:p>
            <a:r>
              <a:rPr lang="ru-RU" sz="2400" dirty="0"/>
              <a:t>студент группы КЭ-222 </a:t>
            </a:r>
          </a:p>
          <a:p>
            <a:r>
              <a:rPr lang="ru-RU" sz="2400" dirty="0"/>
              <a:t>Морозов О.И.</a:t>
            </a:r>
          </a:p>
        </p:txBody>
      </p:sp>
    </p:spTree>
    <p:extLst>
      <p:ext uri="{BB962C8B-B14F-4D97-AF65-F5344CB8AC3E}">
        <p14:creationId xmlns:p14="http://schemas.microsoft.com/office/powerpoint/2010/main" val="45017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7715250" cy="1325563"/>
          </a:xfrm>
        </p:spPr>
        <p:txBody>
          <a:bodyPr>
            <a:noAutofit/>
          </a:bodyPr>
          <a:lstStyle/>
          <a:p>
            <a:r>
              <a:rPr lang="ru-RU" sz="5400" b="1" dirty="0"/>
              <a:t>Проектные решения</a:t>
            </a:r>
            <a:endParaRPr lang="en-US" sz="5400" b="1" dirty="0"/>
          </a:p>
        </p:txBody>
      </p:sp>
      <p:sp>
        <p:nvSpPr>
          <p:cNvPr id="7" name="Google Shape;255;p24"/>
          <p:cNvSpPr txBox="1"/>
          <p:nvPr/>
        </p:nvSpPr>
        <p:spPr>
          <a:xfrm>
            <a:off x="1352850" y="1560000"/>
            <a:ext cx="6133500" cy="48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Робот: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Микропроцессор: Broadcom BCM2837B0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ОС: Raspbian Stretch Lite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Язык программирования: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Node.JS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ПК</a:t>
            </a: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ОС: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Windows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Среда разработки: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Unity Studio</a:t>
            </a:r>
            <a:b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Язык программирования: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VR-шлем: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ОС: Android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IOS.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Среда разработки: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Trinus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VR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Google Shape;256;p24"/>
          <p:cNvPicPr preferRelativeResize="0"/>
          <p:nvPr/>
        </p:nvPicPr>
        <p:blipFill rotWithShape="1">
          <a:blip r:embed="rId2">
            <a:alphaModFix/>
          </a:blip>
          <a:srcRect l="1147" t="10790" r="8468" b="9572"/>
          <a:stretch/>
        </p:blipFill>
        <p:spPr>
          <a:xfrm>
            <a:off x="7638750" y="1525239"/>
            <a:ext cx="1272901" cy="1150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TRINUS VIRTUAL REALITY - Trinus Virtual Reality">
            <a:extLst>
              <a:ext uri="{FF2B5EF4-FFF2-40B4-BE49-F238E27FC236}">
                <a16:creationId xmlns:a16="http://schemas.microsoft.com/office/drawing/2014/main" id="{F08671C2-3FB9-4C2C-8D78-D5538A9E6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00" y="5219972"/>
            <a:ext cx="1272902" cy="127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Для C# 9.0 составлен перечень предлагаемых новшеств | Издательство  «Открытые системы»">
            <a:extLst>
              <a:ext uri="{FF2B5EF4-FFF2-40B4-BE49-F238E27FC236}">
                <a16:creationId xmlns:a16="http://schemas.microsoft.com/office/drawing/2014/main" id="{CFE16BF8-B9A9-4490-80E5-8AB26436D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3" t="7383" r="21278" b="2993"/>
          <a:stretch/>
        </p:blipFill>
        <p:spPr bwMode="auto">
          <a:xfrm>
            <a:off x="7498803" y="3160451"/>
            <a:ext cx="1412848" cy="148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Unity (игровой движок) — Википедия">
            <a:extLst>
              <a:ext uri="{FF2B5EF4-FFF2-40B4-BE49-F238E27FC236}">
                <a16:creationId xmlns:a16="http://schemas.microsoft.com/office/drawing/2014/main" id="{7E576E40-43A0-4F73-B6C9-940F38DAA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33"/>
          <a:stretch/>
        </p:blipFill>
        <p:spPr bwMode="auto">
          <a:xfrm>
            <a:off x="6143723" y="4109258"/>
            <a:ext cx="1272902" cy="121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31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07644" y="150126"/>
            <a:ext cx="8136356" cy="968991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Аппаратная часть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66988B-31D1-4ACD-B571-6A5DF73A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62" y="1119116"/>
            <a:ext cx="4998639" cy="573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07644" y="150126"/>
            <a:ext cx="8136356" cy="968991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приложения на PC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8664D6-7AD8-424B-BF02-F3BC67A6F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89" y="1683026"/>
            <a:ext cx="6332778" cy="43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2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07644" y="232013"/>
            <a:ext cx="8136356" cy="968991"/>
          </a:xfrm>
        </p:spPr>
        <p:txBody>
          <a:bodyPr>
            <a:normAutofit/>
          </a:bodyPr>
          <a:lstStyle/>
          <a:p>
            <a:pPr algn="ctr"/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54144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07644" y="1"/>
            <a:ext cx="8136356" cy="968991"/>
          </a:xfrm>
        </p:spPr>
        <p:txBody>
          <a:bodyPr>
            <a:normAutofit/>
          </a:bodyPr>
          <a:lstStyle/>
          <a:p>
            <a:pPr algn="ctr"/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78174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605" y="244810"/>
            <a:ext cx="8151395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Основные 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605" y="1570374"/>
            <a:ext cx="8151395" cy="5043513"/>
          </a:xfrm>
        </p:spPr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chemeClr val="tx1"/>
                </a:solidFill>
              </a:rPr>
              <a:t>Выполнен анализ предметной области.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chemeClr val="tx1"/>
                </a:solidFill>
              </a:rPr>
              <a:t>Выполнен анализ аналогов, на основании чего составлены требования к роботу.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 Выполнен обзор средств реализации.</a:t>
            </a:r>
            <a:endParaRPr lang="ru-RU" sz="3600" dirty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Определены проектные решения.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 Сконструирован прототип.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 Разработано ПО.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  Произведено  тестирование.</a:t>
            </a:r>
            <a:endParaRPr lang="ru-RU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56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16</a:t>
            </a:fld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body" idx="4294967295"/>
          </p:nvPr>
        </p:nvSpPr>
        <p:spPr>
          <a:xfrm>
            <a:off x="5010150" y="1997075"/>
            <a:ext cx="3848100" cy="234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/>
              <a:t>Фиксированные затраты:</a:t>
            </a:r>
            <a:endParaRPr sz="2000" dirty="0"/>
          </a:p>
        </p:txBody>
      </p:sp>
      <p:sp>
        <p:nvSpPr>
          <p:cNvPr id="290" name="Google Shape;290;p28"/>
          <p:cNvSpPr txBox="1">
            <a:spLocks noGrp="1"/>
          </p:cNvSpPr>
          <p:nvPr>
            <p:ph type="body" idx="4294967295"/>
          </p:nvPr>
        </p:nvSpPr>
        <p:spPr>
          <a:xfrm>
            <a:off x="5543550" y="5340350"/>
            <a:ext cx="3600450" cy="577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ru" sz="2400" dirty="0"/>
              <a:t>Total =</a:t>
            </a:r>
            <a:endParaRPr sz="1800" dirty="0"/>
          </a:p>
        </p:txBody>
      </p:sp>
      <p:sp>
        <p:nvSpPr>
          <p:cNvPr id="287" name="Google Shape;287;p28"/>
          <p:cNvSpPr txBox="1">
            <a:spLocks noGrp="1"/>
          </p:cNvSpPr>
          <p:nvPr>
            <p:ph type="body" idx="4294967295"/>
          </p:nvPr>
        </p:nvSpPr>
        <p:spPr>
          <a:xfrm>
            <a:off x="1009650" y="1885950"/>
            <a:ext cx="4705350" cy="4352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/>
              <a:t>Затраты на 1 прототип: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000"/>
              <a:buChar char="❖"/>
            </a:pPr>
            <a:r>
              <a:rPr lang="en-US" sz="2000" dirty="0"/>
              <a:t>Raspberry PI 3 B+ = 2500 </a:t>
            </a:r>
            <a:r>
              <a:rPr lang="ru-RU" sz="2000" dirty="0" err="1"/>
              <a:t>Руб</a:t>
            </a:r>
            <a:endParaRPr lang="ru-RU" sz="2000" dirty="0"/>
          </a:p>
          <a:p>
            <a:pPr marL="457200" lvl="0" indent="-355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000"/>
              <a:buChar char="❖"/>
            </a:pPr>
            <a:endParaRPr lang="ru-RU" sz="2000" dirty="0"/>
          </a:p>
          <a:p>
            <a:pPr marL="457200" lvl="0" indent="-355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000"/>
              <a:buChar char="❖"/>
            </a:pPr>
            <a:endParaRPr lang="ru-RU" sz="2000" dirty="0"/>
          </a:p>
          <a:p>
            <a:pPr marL="457200" lvl="0" indent="-355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000"/>
              <a:buChar char="❖"/>
            </a:pPr>
            <a:endParaRPr lang="ru-RU" sz="2000" dirty="0"/>
          </a:p>
          <a:p>
            <a:pPr marL="457200" lvl="0" indent="-355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000"/>
              <a:buChar char="❖"/>
            </a:pPr>
            <a:endParaRPr sz="2000" dirty="0"/>
          </a:p>
        </p:txBody>
      </p:sp>
      <p:sp>
        <p:nvSpPr>
          <p:cNvPr id="286" name="Google Shape;286;p28"/>
          <p:cNvSpPr txBox="1">
            <a:spLocks noGrp="1"/>
          </p:cNvSpPr>
          <p:nvPr>
            <p:ph type="title" idx="4294967295"/>
          </p:nvPr>
        </p:nvSpPr>
        <p:spPr>
          <a:xfrm>
            <a:off x="1047750" y="588963"/>
            <a:ext cx="7715250" cy="523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accent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Объем внебюджетных инвестиций</a:t>
            </a:r>
            <a:endParaRPr dirty="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65382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597" y="131840"/>
            <a:ext cx="8154403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Актуальность</a:t>
            </a:r>
          </a:p>
        </p:txBody>
      </p:sp>
      <p:sp>
        <p:nvSpPr>
          <p:cNvPr id="7" name="Rectangle 6"/>
          <p:cNvSpPr/>
          <p:nvPr/>
        </p:nvSpPr>
        <p:spPr>
          <a:xfrm>
            <a:off x="1229497" y="1457403"/>
            <a:ext cx="75005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/>
            <a:r>
              <a:rPr lang="ru-RU" sz="2400" dirty="0">
                <a:cs typeface="Arial" panose="020B0604020202020204" pitchFamily="34" charset="0"/>
              </a:rPr>
              <a:t>- Отсутствие чистых бесшумных зон вблизи дома для занятия спортом.</a:t>
            </a:r>
          </a:p>
          <a:p>
            <a:pPr indent="355600"/>
            <a:r>
              <a:rPr lang="ru-RU" sz="2400" dirty="0">
                <a:cs typeface="Arial" panose="020B0604020202020204" pitchFamily="34" charset="0"/>
              </a:rPr>
              <a:t>- Плохая погода</a:t>
            </a:r>
          </a:p>
          <a:p>
            <a:pPr indent="355600"/>
            <a:r>
              <a:rPr lang="ru-RU" sz="2400" dirty="0">
                <a:cs typeface="Arial" panose="020B0604020202020204" pitchFamily="34" charset="0"/>
              </a:rPr>
              <a:t>- Отсутствие тренера или напарников для коллективного занятия спортом.</a:t>
            </a:r>
          </a:p>
          <a:p>
            <a:pPr marL="457200" indent="-457200">
              <a:buFontTx/>
              <a:buChar char="-"/>
            </a:pPr>
            <a:r>
              <a:rPr lang="ru-RU" sz="2400" dirty="0">
                <a:cs typeface="Arial" panose="020B0604020202020204" pitchFamily="34" charset="0"/>
              </a:rPr>
              <a:t>Некоторые обстоятельства запрещают покидать квартиру (Например, карантин, ЧП)</a:t>
            </a:r>
          </a:p>
          <a:p>
            <a:pPr marL="457200" indent="-457200">
              <a:buFontTx/>
              <a:buChar char="-"/>
            </a:pPr>
            <a:r>
              <a:rPr lang="ru-RU" sz="2400" dirty="0">
                <a:cs typeface="Arial" panose="020B0604020202020204" pitchFamily="34" charset="0"/>
              </a:rPr>
              <a:t>Укрепление здоровья.</a:t>
            </a:r>
          </a:p>
          <a:p>
            <a:pPr marL="457200" indent="-457200">
              <a:buFontTx/>
              <a:buChar char="-"/>
            </a:pPr>
            <a:endParaRPr lang="ru-RU" sz="2400" dirty="0"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A23B3E-D692-49A6-A7BB-9DBE2D54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515" y="4905800"/>
            <a:ext cx="1811825" cy="17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597" y="131840"/>
            <a:ext cx="8154403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Цель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496" y="1457402"/>
            <a:ext cx="7652941" cy="1325563"/>
          </a:xfrm>
        </p:spPr>
        <p:txBody>
          <a:bodyPr>
            <a:noAutofit/>
          </a:bodyPr>
          <a:lstStyle/>
          <a:p>
            <a:pPr marL="0" indent="355600">
              <a:buNone/>
            </a:pPr>
            <a:r>
              <a:rPr lang="ru-RU" dirty="0"/>
              <a:t>Цель работы – Создание программно-аппаратного комплекса тренировки и соревнований в велосипедном спорте.</a:t>
            </a:r>
          </a:p>
          <a:p>
            <a:endParaRPr lang="ru-RU" sz="1600" dirty="0">
              <a:solidFill>
                <a:schemeClr val="tx1"/>
              </a:solidFill>
            </a:endParaRPr>
          </a:p>
          <a:p>
            <a:endParaRPr lang="ru-RU" sz="1600" dirty="0">
              <a:solidFill>
                <a:schemeClr val="tx1"/>
              </a:solidFill>
            </a:endParaRPr>
          </a:p>
          <a:p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9497" y="2646321"/>
            <a:ext cx="75005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/>
            <a:r>
              <a:rPr lang="ru-RU" sz="2800" dirty="0">
                <a:cs typeface="Arial" panose="020B0604020202020204" pitchFamily="34" charset="0"/>
              </a:rPr>
              <a:t>Задачи:</a:t>
            </a:r>
          </a:p>
          <a:p>
            <a:r>
              <a:rPr lang="ru-RU" sz="2800" dirty="0">
                <a:cs typeface="Arial" panose="020B0604020202020204" pitchFamily="34" charset="0"/>
              </a:rPr>
              <a:t>1. Провести анализ существующих решений и осуществить постановку задачи.</a:t>
            </a:r>
            <a:br>
              <a:rPr lang="ru-RU" sz="2800" dirty="0">
                <a:cs typeface="Arial" panose="020B0604020202020204" pitchFamily="34" charset="0"/>
              </a:rPr>
            </a:br>
            <a:r>
              <a:rPr lang="ru-RU" sz="2800" dirty="0">
                <a:cs typeface="Arial" panose="020B0604020202020204" pitchFamily="34" charset="0"/>
              </a:rPr>
              <a:t>3. Провести обзор средств реализации.</a:t>
            </a:r>
            <a:br>
              <a:rPr lang="ru-RU" sz="2800" dirty="0">
                <a:cs typeface="Arial" panose="020B0604020202020204" pitchFamily="34" charset="0"/>
              </a:rPr>
            </a:br>
            <a:r>
              <a:rPr lang="ru-RU" sz="2800" dirty="0">
                <a:cs typeface="Arial" panose="020B0604020202020204" pitchFamily="34" charset="0"/>
              </a:rPr>
              <a:t>4. Провести анализ требований и определить проектные решения.</a:t>
            </a:r>
            <a:br>
              <a:rPr lang="ru-RU" sz="2800" dirty="0">
                <a:cs typeface="Arial" panose="020B0604020202020204" pitchFamily="34" charset="0"/>
              </a:rPr>
            </a:br>
            <a:r>
              <a:rPr lang="ru-RU" sz="2800" dirty="0">
                <a:cs typeface="Arial" panose="020B0604020202020204" pitchFamily="34" charset="0"/>
              </a:rPr>
              <a:t>5. Собрать прототип и разработать ПО.</a:t>
            </a:r>
            <a:br>
              <a:rPr lang="ru-RU" sz="2800" dirty="0">
                <a:cs typeface="Arial" panose="020B0604020202020204" pitchFamily="34" charset="0"/>
              </a:rPr>
            </a:br>
            <a:r>
              <a:rPr lang="ru-RU" sz="2800" dirty="0">
                <a:cs typeface="Arial" panose="020B0604020202020204" pitchFamily="34" charset="0"/>
              </a:rPr>
              <a:t>6. Произвести тестирование, отладку.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A23B3E-D692-49A6-A7BB-9DBE2D54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515" y="4905800"/>
            <a:ext cx="1811825" cy="17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6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22" y="163056"/>
            <a:ext cx="8157878" cy="1450757"/>
          </a:xfrm>
        </p:spPr>
        <p:txBody>
          <a:bodyPr>
            <a:noAutofit/>
          </a:bodyPr>
          <a:lstStyle/>
          <a:p>
            <a:pPr algn="ctr"/>
            <a:r>
              <a:rPr lang="ru-RU" sz="4900" b="1" dirty="0"/>
              <a:t>Анализ аналогичных проектов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948781"/>
              </p:ext>
            </p:extLst>
          </p:nvPr>
        </p:nvGraphicFramePr>
        <p:xfrm>
          <a:off x="1128891" y="1160708"/>
          <a:ext cx="7904750" cy="701802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{93296810-A885-4BE3-A3E7-6D5BEEA58F35}</a:tableStyleId>
              </a:tblPr>
              <a:tblGrid>
                <a:gridCol w="1945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4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0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015">
                <a:tc>
                  <a:txBody>
                    <a:bodyPr/>
                    <a:lstStyle/>
                    <a:p>
                      <a:r>
                        <a:rPr lang="ru-RU" sz="2000" dirty="0"/>
                        <a:t>Название</a:t>
                      </a:r>
                    </a:p>
                  </a:txBody>
                  <a:tcPr marL="68580" marR="68580">
                    <a:solidFill>
                      <a:srgbClr val="20A43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Zwift</a:t>
                      </a:r>
                    </a:p>
                  </a:txBody>
                  <a:tcPr marL="68580" marR="68580">
                    <a:solidFill>
                      <a:srgbClr val="20A43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Onelap</a:t>
                      </a:r>
                      <a:endParaRPr lang="en-US" sz="2000" dirty="0"/>
                    </a:p>
                  </a:txBody>
                  <a:tcPr marL="68580" marR="68580">
                    <a:solidFill>
                      <a:srgbClr val="20A4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RGT</a:t>
                      </a:r>
                    </a:p>
                  </a:txBody>
                  <a:tcPr marL="68580" marR="68580">
                    <a:solidFill>
                      <a:srgbClr val="20A43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Российские аналоги</a:t>
                      </a:r>
                    </a:p>
                  </a:txBody>
                  <a:tcPr marL="68580" marR="68580">
                    <a:solidFill>
                      <a:srgbClr val="20A4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Язык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Английский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Китайский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Английский</a:t>
                      </a:r>
                    </a:p>
                    <a:p>
                      <a:pPr algn="ctr"/>
                      <a:endParaRPr lang="ru-RU" sz="20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5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Интерфейсы связи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BLE, ANT+</a:t>
                      </a:r>
                      <a:endParaRPr lang="ru-RU" sz="20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ANT+</a:t>
                      </a:r>
                      <a:endParaRPr lang="ru-RU" sz="20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ANT+ , BLE</a:t>
                      </a:r>
                      <a:endParaRPr lang="ru-RU" sz="20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Режим тренировки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55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Режим любительский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5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Режим профессиональный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55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Стоимость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оботудования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300 долларов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300 долларов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300 долларов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55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Стоимость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услуги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10 долларов США в месяц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-</a:t>
                      </a:r>
                    </a:p>
                    <a:p>
                      <a:pPr algn="ctr"/>
                      <a:endParaRPr lang="ru-RU" sz="20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15 долларов США в месяц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431740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49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92" y="7938"/>
            <a:ext cx="8118308" cy="1325563"/>
          </a:xfrm>
        </p:spPr>
        <p:txBody>
          <a:bodyPr>
            <a:noAutofit/>
          </a:bodyPr>
          <a:lstStyle/>
          <a:p>
            <a:pPr algn="ctr"/>
            <a:r>
              <a:rPr lang="ru-RU" sz="5200" b="1" dirty="0"/>
              <a:t>Состав требований (Тренажер)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692" y="1377867"/>
            <a:ext cx="8118308" cy="5191376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Велосипед.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Велостанок</a:t>
            </a:r>
            <a:r>
              <a:rPr lang="ru-RU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любого типа со встроенным измерителем мощности, датчиком скорости и </a:t>
            </a:r>
            <a:r>
              <a:rPr lang="ru-RU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каденса</a:t>
            </a:r>
            <a:r>
              <a:rPr lang="ru-RU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 и регулятором сопротивления;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Компьютер на ОС </a:t>
            </a:r>
            <a:r>
              <a:rPr lang="ru-RU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Windows</a:t>
            </a:r>
            <a:r>
              <a:rPr lang="ru-RU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Приёмник для сигнала </a:t>
            </a:r>
            <a:r>
              <a:rPr lang="ru-RU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Bluetooth</a:t>
            </a:r>
            <a:r>
              <a:rPr lang="ru-RU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LE.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Вентилятор, полотенца, вода. Во время тренировки вы будете потеть гораздо больше, чем от поездок на улице.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Смартфон с 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WI-FI5</a:t>
            </a:r>
            <a:endParaRPr lang="ru-RU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Маршрутизатор с 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WI-FI5</a:t>
            </a:r>
            <a:r>
              <a:rPr lang="ru-RU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</p:txBody>
      </p:sp>
      <p:sp>
        <p:nvSpPr>
          <p:cNvPr id="5" name="AutoShape 4" descr="https://cdn.tproger.ru/wp-content/uploads/2015/07/pic06.png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36F709-F90A-41AB-8CB1-57FAD77DD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515" y="4905800"/>
            <a:ext cx="1811825" cy="17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92" y="7938"/>
            <a:ext cx="8118308" cy="1325563"/>
          </a:xfrm>
        </p:spPr>
        <p:txBody>
          <a:bodyPr>
            <a:noAutofit/>
          </a:bodyPr>
          <a:lstStyle/>
          <a:p>
            <a:pPr algn="ctr"/>
            <a:r>
              <a:rPr lang="ru-RU" sz="5200" b="1" dirty="0"/>
              <a:t>Состав требований (Приложение)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692" y="1377867"/>
            <a:ext cx="8118308" cy="5191376"/>
          </a:xfrm>
        </p:spPr>
        <p:txBody>
          <a:bodyPr>
            <a:noAutofit/>
          </a:bodyPr>
          <a:lstStyle/>
          <a:p>
            <a:r>
              <a:rPr lang="ru-RU" sz="3200" dirty="0"/>
              <a:t>Сопряжение со смарт-станком</a:t>
            </a:r>
          </a:p>
          <a:p>
            <a:r>
              <a:rPr lang="ru-RU" sz="3200" dirty="0"/>
              <a:t>Принятие цифровой информации с тренажера, документирование и передача данных на сервер</a:t>
            </a:r>
          </a:p>
          <a:p>
            <a:r>
              <a:rPr lang="ru-RU" sz="3200" dirty="0"/>
              <a:t>Присоединение к соревнованиям</a:t>
            </a:r>
          </a:p>
          <a:p>
            <a:r>
              <a:rPr lang="ru-RU" sz="3200" dirty="0"/>
              <a:t>Автономная тренировка</a:t>
            </a:r>
          </a:p>
        </p:txBody>
      </p:sp>
      <p:sp>
        <p:nvSpPr>
          <p:cNvPr id="5" name="AutoShape 4" descr="https://cdn.tproger.ru/wp-content/uploads/2015/07/pic06.png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33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92" y="7938"/>
            <a:ext cx="8118308" cy="1325563"/>
          </a:xfrm>
        </p:spPr>
        <p:txBody>
          <a:bodyPr>
            <a:noAutofit/>
          </a:bodyPr>
          <a:lstStyle/>
          <a:p>
            <a:pPr algn="ctr"/>
            <a:r>
              <a:rPr lang="ru-RU" sz="5200" b="1" dirty="0"/>
              <a:t>Состав требований (Сервер)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692" y="1377867"/>
            <a:ext cx="8118308" cy="5191376"/>
          </a:xfrm>
        </p:spPr>
        <p:txBody>
          <a:bodyPr>
            <a:noAutofit/>
          </a:bodyPr>
          <a:lstStyle/>
          <a:p>
            <a:r>
              <a:rPr lang="ru-RU" sz="3200" dirty="0"/>
              <a:t>Регистрация и авторизация.</a:t>
            </a:r>
            <a:endParaRPr lang="en-US" sz="3200" dirty="0"/>
          </a:p>
          <a:p>
            <a:r>
              <a:rPr lang="ru-RU" sz="3200" dirty="0"/>
              <a:t>Возможность присоединиться к различным группам спортсменов и тренироваться вместе.</a:t>
            </a:r>
          </a:p>
          <a:p>
            <a:r>
              <a:rPr lang="ru-RU" sz="3200" dirty="0"/>
              <a:t>Возможность запланировать тренировку, учитывая ватты, при помощи смарт-</a:t>
            </a:r>
            <a:r>
              <a:rPr lang="ru-RU" sz="3200" dirty="0" err="1"/>
              <a:t>велостанков</a:t>
            </a:r>
            <a:r>
              <a:rPr lang="ru-RU" sz="3200" dirty="0"/>
              <a:t>.</a:t>
            </a:r>
          </a:p>
          <a:p>
            <a:r>
              <a:rPr lang="ru-RU" sz="3200" dirty="0"/>
              <a:t>Составление рейтинга  сильных игроков.</a:t>
            </a:r>
          </a:p>
          <a:p>
            <a:r>
              <a:rPr lang="ru-RU" sz="3200" dirty="0"/>
              <a:t> Сбор достижений и статистике за тренировки</a:t>
            </a:r>
          </a:p>
        </p:txBody>
      </p:sp>
      <p:sp>
        <p:nvSpPr>
          <p:cNvPr id="5" name="AutoShape 4" descr="https://cdn.tproger.ru/wp-content/uploads/2015/07/pic06.png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60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228601"/>
            <a:ext cx="7258050" cy="933450"/>
          </a:xfrm>
        </p:spPr>
        <p:txBody>
          <a:bodyPr>
            <a:noAutofit/>
          </a:bodyPr>
          <a:lstStyle/>
          <a:p>
            <a:r>
              <a:rPr lang="ru-RU" sz="4800" b="1" dirty="0"/>
              <a:t>Архитектура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1314450" y="5388385"/>
            <a:ext cx="7410449" cy="3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55600">
              <a:lnSpc>
                <a:spcPct val="115000"/>
              </a:lnSpc>
              <a:buClr>
                <a:schemeClr val="dk2"/>
              </a:buClr>
              <a:buSzPts val="2000"/>
              <a:buFont typeface="Times New Roman"/>
              <a:buChar char="❖"/>
            </a:pPr>
            <a:r>
              <a:rPr lang="ru-RU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7D0161-2160-4B4A-8B60-8D5E1872E6D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04825" y="-1115284"/>
            <a:ext cx="47936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170752-77E7-462F-A85A-49F0FBEEC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550" y="874643"/>
            <a:ext cx="6565789" cy="563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9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7715250" cy="1325563"/>
          </a:xfrm>
        </p:spPr>
        <p:txBody>
          <a:bodyPr>
            <a:noAutofit/>
          </a:bodyPr>
          <a:lstStyle/>
          <a:p>
            <a:r>
              <a:rPr lang="ru-RU" sz="4000" b="1" dirty="0"/>
              <a:t>Особенности управления камерой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1601612" y="5959885"/>
            <a:ext cx="7142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SzPts val="1800"/>
              <a:buFont typeface="Times New Roman"/>
              <a:buChar char="❖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Управление поворотом велосипеда при помощи VR шлема;</a:t>
            </a:r>
          </a:p>
        </p:txBody>
      </p:sp>
      <p:pic>
        <p:nvPicPr>
          <p:cNvPr id="6" name="Google Shape;248;p23"/>
          <p:cNvPicPr preferRelativeResize="0"/>
          <p:nvPr/>
        </p:nvPicPr>
        <p:blipFill rotWithShape="1">
          <a:blip r:embed="rId2">
            <a:alphaModFix/>
          </a:blip>
          <a:srcRect l="52748" t="20184" r="11764" b="44298"/>
          <a:stretch/>
        </p:blipFill>
        <p:spPr>
          <a:xfrm>
            <a:off x="5623560" y="1588199"/>
            <a:ext cx="3032375" cy="289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Наклоны на виражах на велосипеде — Сайт для велосипедистов">
            <a:extLst>
              <a:ext uri="{FF2B5EF4-FFF2-40B4-BE49-F238E27FC236}">
                <a16:creationId xmlns:a16="http://schemas.microsoft.com/office/drawing/2014/main" id="{214170D7-C7C7-4276-BE5B-7EE0780B4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20" y="2739437"/>
            <a:ext cx="40100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4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2092</TotalTime>
  <Words>506</Words>
  <Application>Microsoft Office PowerPoint</Application>
  <PresentationFormat>Экран (4:3)</PresentationFormat>
  <Paragraphs>120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Ubuntu</vt:lpstr>
      <vt:lpstr>Office Theme</vt:lpstr>
      <vt:lpstr>Организация соревнований по велоспорту в удалённом режиме</vt:lpstr>
      <vt:lpstr>Актуальность</vt:lpstr>
      <vt:lpstr>Цель и задачи</vt:lpstr>
      <vt:lpstr>Анализ аналогичных проектов</vt:lpstr>
      <vt:lpstr>Состав требований (Тренажер)</vt:lpstr>
      <vt:lpstr>Состав требований (Приложение)</vt:lpstr>
      <vt:lpstr>Состав требований (Сервер)</vt:lpstr>
      <vt:lpstr>Архитектура</vt:lpstr>
      <vt:lpstr>Особенности управления камерой</vt:lpstr>
      <vt:lpstr>Проектные решения</vt:lpstr>
      <vt:lpstr>Аппаратная часть</vt:lpstr>
      <vt:lpstr>Окно приложения на PC</vt:lpstr>
      <vt:lpstr>Тестирование</vt:lpstr>
      <vt:lpstr>Тестирование</vt:lpstr>
      <vt:lpstr>Основные результаты</vt:lpstr>
      <vt:lpstr>Объем внебюджетных инвестиций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Пользователь Windows</dc:creator>
  <cp:lastModifiedBy>MZ</cp:lastModifiedBy>
  <cp:revision>82</cp:revision>
  <dcterms:created xsi:type="dcterms:W3CDTF">2019-01-06T07:55:54Z</dcterms:created>
  <dcterms:modified xsi:type="dcterms:W3CDTF">2021-04-22T10:59:20Z</dcterms:modified>
</cp:coreProperties>
</file>