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 varScale="1">
        <p:scale>
          <a:sx n="72" d="100"/>
          <a:sy n="72" d="100"/>
        </p:scale>
        <p:origin x="7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137AC2B-C445-4F8F-A3D8-53D9DA573C0D}" type="datetimeFigureOut">
              <a:rPr lang="ru-RU" smtClean="0"/>
              <a:pPr/>
              <a:t>15.06.2021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DC2A4D2-7E1A-48E2-BDEE-D289DE8B6B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179388" y="4005064"/>
            <a:ext cx="8785225" cy="263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endParaRPr lang="ru-RU" sz="2800" dirty="0"/>
          </a:p>
          <a:p>
            <a:pPr marL="801688"/>
            <a:r>
              <a:rPr lang="ru-RU" sz="2800" dirty="0"/>
              <a:t> </a:t>
            </a:r>
            <a:r>
              <a:rPr lang="ru-RU" sz="2800" b="1" dirty="0"/>
              <a:t>Разработка комплекса отображения и контроля </a:t>
            </a:r>
          </a:p>
          <a:p>
            <a:pPr marL="801688" algn="ctr"/>
            <a:r>
              <a:rPr lang="ru-RU" sz="2800" b="1" dirty="0"/>
              <a:t>системы посадочного радиолокатора</a:t>
            </a:r>
          </a:p>
          <a:p>
            <a:pPr algn="ctr"/>
            <a:r>
              <a:rPr lang="ru-RU" sz="2800" b="1" dirty="0"/>
              <a:t> </a:t>
            </a:r>
            <a:br>
              <a:rPr lang="ru-RU" sz="2800" b="1" dirty="0">
                <a:latin typeface="Tahoma" pitchFamily="34" charset="0"/>
                <a:cs typeface="Tahoma" pitchFamily="34" charset="0"/>
              </a:rPr>
            </a:br>
            <a:br>
              <a:rPr lang="ru-RU" sz="2400" b="1" dirty="0">
                <a:latin typeface="Tahoma" pitchFamily="34" charset="0"/>
                <a:cs typeface="Tahoma" pitchFamily="34" charset="0"/>
              </a:rPr>
            </a:br>
            <a:r>
              <a:rPr lang="ru-RU" sz="2000" dirty="0">
                <a:latin typeface="Tahoma" pitchFamily="34" charset="0"/>
                <a:cs typeface="Tahoma" pitchFamily="34" charset="0"/>
              </a:rPr>
              <a:t>Выпускная квалификационная работа</a:t>
            </a:r>
          </a:p>
          <a:p>
            <a:pPr algn="ctr"/>
            <a:br>
              <a:rPr lang="ru-RU" sz="2000" dirty="0">
                <a:latin typeface="Tahoma" pitchFamily="34" charset="0"/>
                <a:cs typeface="Tahoma" pitchFamily="34" charset="0"/>
              </a:rPr>
            </a:br>
            <a:br>
              <a:rPr lang="ru-RU" sz="2000" dirty="0">
                <a:latin typeface="Tahoma" pitchFamily="34" charset="0"/>
                <a:cs typeface="Tahoma" pitchFamily="34" charset="0"/>
              </a:rPr>
            </a:br>
            <a:r>
              <a:rPr lang="ru-RU" sz="2000" dirty="0">
                <a:latin typeface="Tahoma" pitchFamily="34" charset="0"/>
                <a:cs typeface="Tahoma" pitchFamily="34" charset="0"/>
              </a:rPr>
              <a:t>Дудин Дмитрий Вадимович, группа КЭ-223</a:t>
            </a:r>
            <a:br>
              <a:rPr lang="ru-RU" sz="2400" dirty="0">
                <a:latin typeface="Tahoma" pitchFamily="34" charset="0"/>
                <a:cs typeface="Tahoma" pitchFamily="34" charset="0"/>
              </a:rPr>
            </a:br>
            <a:br>
              <a:rPr lang="ru-RU" sz="2400" dirty="0">
                <a:latin typeface="Tahoma" pitchFamily="34" charset="0"/>
                <a:cs typeface="Tahoma" pitchFamily="34" charset="0"/>
              </a:rPr>
            </a:br>
            <a:br>
              <a:rPr lang="ru-RU" sz="2400" dirty="0">
                <a:latin typeface="Tahoma" pitchFamily="34" charset="0"/>
                <a:cs typeface="Tahoma" pitchFamily="34" charset="0"/>
              </a:rPr>
            </a:br>
            <a:endParaRPr lang="ru-RU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auto">
          <a:xfrm>
            <a:off x="1000125" y="500063"/>
            <a:ext cx="7643813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ctr">
              <a:buClr>
                <a:schemeClr val="accent1"/>
              </a:buClr>
              <a:buSzPct val="85000"/>
            </a:pPr>
            <a:r>
              <a:rPr lang="ru-RU" dirty="0">
                <a:latin typeface="Tahoma" pitchFamily="34" charset="0"/>
                <a:cs typeface="Tahoma" pitchFamily="34" charset="0"/>
              </a:rPr>
              <a:t>Министерство науки и высшего образования Российской Федерации</a:t>
            </a:r>
          </a:p>
          <a:p>
            <a:pPr marL="273050" indent="-273050" algn="ctr">
              <a:buClr>
                <a:schemeClr val="accent1"/>
              </a:buClr>
              <a:buSzPct val="85000"/>
            </a:pPr>
            <a:r>
              <a:rPr lang="ru-RU" dirty="0">
                <a:latin typeface="Tahoma" pitchFamily="34" charset="0"/>
                <a:cs typeface="Tahoma" pitchFamily="34" charset="0"/>
              </a:rPr>
              <a:t>«Южно-Уральский Государственный университет» (НИУ)</a:t>
            </a:r>
          </a:p>
          <a:p>
            <a:pPr marL="273050" indent="-273050" algn="ctr">
              <a:buClr>
                <a:schemeClr val="accent1"/>
              </a:buClr>
              <a:buSzPct val="85000"/>
            </a:pPr>
            <a:r>
              <a:rPr lang="ru-RU" dirty="0">
                <a:latin typeface="Tahoma" pitchFamily="34" charset="0"/>
                <a:cs typeface="Tahoma" pitchFamily="34" charset="0"/>
              </a:rPr>
              <a:t>Высшая школа электроники и компьютерных наук/ВШЭКН</a:t>
            </a:r>
          </a:p>
          <a:p>
            <a:pPr marL="273050" indent="-273050" algn="ctr">
              <a:buClr>
                <a:schemeClr val="accent1"/>
              </a:buClr>
              <a:buSzPct val="85000"/>
            </a:pPr>
            <a:r>
              <a:rPr lang="ru-RU" dirty="0">
                <a:latin typeface="Tahoma" pitchFamily="34" charset="0"/>
                <a:cs typeface="Tahoma" pitchFamily="34" charset="0"/>
              </a:rPr>
              <a:t>Кафедра «</a:t>
            </a:r>
            <a:r>
              <a:rPr lang="ru-RU" dirty="0" err="1">
                <a:latin typeface="Tahoma" pitchFamily="34" charset="0"/>
                <a:cs typeface="Tahoma" pitchFamily="34" charset="0"/>
              </a:rPr>
              <a:t>Инфокоммуникационные</a:t>
            </a:r>
            <a:r>
              <a:rPr lang="ru-RU" dirty="0">
                <a:latin typeface="Tahoma" pitchFamily="34" charset="0"/>
                <a:cs typeface="Tahoma" pitchFamily="34" charset="0"/>
              </a:rPr>
              <a:t> технологии»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43608" y="5621238"/>
            <a:ext cx="741682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ahoma" pitchFamily="34" charset="0"/>
                <a:cs typeface="Tahoma" pitchFamily="34" charset="0"/>
              </a:rPr>
              <a:t>   Руководитель: начальник НИО КЦ Светлов А.Ю.</a:t>
            </a:r>
            <a:endParaRPr lang="ru-RU" sz="2000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3500438" y="6340475"/>
            <a:ext cx="2091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Челябинск 2021</a:t>
            </a:r>
          </a:p>
        </p:txBody>
      </p:sp>
      <p:pic>
        <p:nvPicPr>
          <p:cNvPr id="9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главного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10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275209"/>
            <a:ext cx="6696570" cy="494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11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/>
              <a:t>Пример таблицы параметров</a:t>
            </a:r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196752"/>
            <a:ext cx="74754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вкладки «Состояние»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12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88310"/>
            <a:ext cx="7684506" cy="488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13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Пример вкладки «Конфигурирование»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556792"/>
            <a:ext cx="6944136" cy="481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92" y="1916832"/>
            <a:ext cx="8444843" cy="372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14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pPr algn="ctr"/>
            <a:r>
              <a:rPr lang="ru-RU" dirty="0"/>
              <a:t>Пример вывода логов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21686" t="8886" r="21687" b="2847"/>
          <a:stretch>
            <a:fillRect/>
          </a:stretch>
        </p:blipFill>
        <p:spPr bwMode="auto">
          <a:xfrm>
            <a:off x="2546485" y="1052736"/>
            <a:ext cx="4257763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15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/>
          <a:lstStyle/>
          <a:p>
            <a:pPr algn="ctr"/>
            <a:r>
              <a:rPr lang="ru-RU" dirty="0"/>
              <a:t>Пример вывода на печать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-99392"/>
            <a:ext cx="7498080" cy="114300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6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16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043608" y="1052736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       В настоящее время реализован программный комплекс, полностью удовлетворяющий заданию. Программный комплекс работает со всеми устройствам, поддерживающими </a:t>
            </a:r>
            <a:r>
              <a:rPr lang="en-US" sz="2400" dirty="0"/>
              <a:t>SNMP</a:t>
            </a:r>
            <a:r>
              <a:rPr lang="ru-RU" sz="2400" dirty="0"/>
              <a:t>-протокол, по которому ведется общение, поэтому является универсальным. Информация на передающей стороне шифруется и на приемной стороне расшифровывается без ошибок. Благодаря режиму «киоск», у оператора не будет возможности закрыть или свернуть программу и/или как-то взаимодействовать с чем-либо кроме программного комплекса.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17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одержимое 2"/>
          <p:cNvSpPr>
            <a:spLocks noGrp="1"/>
          </p:cNvSpPr>
          <p:nvPr>
            <p:ph sz="quarter" idx="1"/>
          </p:nvPr>
        </p:nvSpPr>
        <p:spPr>
          <a:xfrm>
            <a:off x="0" y="404664"/>
            <a:ext cx="9144000" cy="4032250"/>
          </a:xfrm>
        </p:spPr>
        <p:txBody>
          <a:bodyPr/>
          <a:lstStyle/>
          <a:p>
            <a:pPr eaLnBrk="1" hangingPunct="1"/>
            <a:endParaRPr lang="ru-RU" sz="1800" dirty="0"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ru-RU" sz="1800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sz="48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sz="48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ru-RU" sz="4800" b="1" dirty="0">
                <a:latin typeface="Tahoma" pitchFamily="34" charset="0"/>
                <a:cs typeface="Tahoma" pitchFamily="34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2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71550" y="692150"/>
            <a:ext cx="7772400" cy="561975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Актуальность работы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: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971872" y="1341438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	Освоение и закрепление знаний, касающихся работы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SNMP-</a:t>
            </a: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протокола, работы с ОС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Astra Linux </a:t>
            </a: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и разработка программ, работающих с отечественной аппаратурой.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900113" y="4091161"/>
            <a:ext cx="7772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/>
            <a:r>
              <a:rPr lang="ru-RU" sz="3600" b="1" dirty="0">
                <a:latin typeface="Tahoma" pitchFamily="34" charset="0"/>
                <a:cs typeface="Tahoma" pitchFamily="34" charset="0"/>
              </a:rPr>
              <a:t>Цель работы</a:t>
            </a:r>
            <a:r>
              <a:rPr lang="en-US" sz="3600" b="1" dirty="0">
                <a:latin typeface="Tahoma" pitchFamily="34" charset="0"/>
                <a:cs typeface="Tahoma" pitchFamily="34" charset="0"/>
              </a:rPr>
              <a:t>:</a:t>
            </a:r>
            <a:endParaRPr lang="ru-RU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Прямоугольник 12"/>
          <p:cNvSpPr>
            <a:spLocks noChangeArrowheads="1"/>
          </p:cNvSpPr>
          <p:nvPr/>
        </p:nvSpPr>
        <p:spPr bwMode="auto">
          <a:xfrm>
            <a:off x="1042988" y="4551529"/>
            <a:ext cx="7850187" cy="168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Cambria" pitchFamily="18" charset="0"/>
                <a:ea typeface="Cambria" pitchFamily="18" charset="0"/>
                <a:cs typeface="Tahoma" pitchFamily="34" charset="0"/>
              </a:rPr>
              <a:t>	Целью работы является разработка комплекса для отображения информации об устройствах системы ПРЛ и контроля за их состоянием.</a:t>
            </a: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43608" y="1332050"/>
            <a:ext cx="81003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Ключевыми особенностями программы должны быть следующие: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Программа должна быть универсальной и работать со всеми устройствами;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Опрос должен осуществляться при помощи протокола </a:t>
            </a:r>
            <a:r>
              <a:rPr lang="en-US" sz="2000" dirty="0"/>
              <a:t>SNMP</a:t>
            </a:r>
            <a:r>
              <a:rPr lang="ru-RU" sz="2000" dirty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Информация о состояниях должна шифроваться на передающей стороне и расшифровываться на приемной;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Все технологически рабочего места (ТРМ) должны одновременно являться передатчиками того изделия, в котором установлены и являться приемниками;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Программа должна работать занимать минимум ресурсов ТРМ на котором будет установлена;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Доступ к редактированию программы и файлам программы должен быть ограничен.</a:t>
            </a:r>
          </a:p>
        </p:txBody>
      </p:sp>
      <p:sp>
        <p:nvSpPr>
          <p:cNvPr id="7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3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71550" y="260648"/>
            <a:ext cx="7772400" cy="5619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Задачи комплекса</a:t>
            </a:r>
          </a:p>
        </p:txBody>
      </p:sp>
      <p:pic>
        <p:nvPicPr>
          <p:cNvPr id="10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4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2875" t="10627" r="31688" b="5051"/>
          <a:stretch>
            <a:fillRect/>
          </a:stretch>
        </p:blipFill>
        <p:spPr bwMode="auto">
          <a:xfrm>
            <a:off x="2771800" y="764704"/>
            <a:ext cx="4581199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043608" y="188640"/>
            <a:ext cx="8100392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Структурная схема комплекса </a:t>
            </a:r>
          </a:p>
        </p:txBody>
      </p:sp>
      <p:pic>
        <p:nvPicPr>
          <p:cNvPr id="8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/>
          <a:lstStyle/>
          <a:p>
            <a:pPr algn="ctr"/>
            <a:r>
              <a:rPr lang="ru-RU" dirty="0"/>
              <a:t>Параметры подключения</a:t>
            </a:r>
          </a:p>
        </p:txBody>
      </p:sp>
      <p:sp>
        <p:nvSpPr>
          <p:cNvPr id="5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5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980728"/>
            <a:ext cx="6569546" cy="504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параметры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6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6697993" cy="483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Пример иерархической таблицы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7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381298"/>
            <a:ext cx="7242897" cy="471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Добавление в </a:t>
            </a:r>
            <a:r>
              <a:rPr lang="ru-RU" dirty="0" err="1"/>
              <a:t>виджет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8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12776"/>
            <a:ext cx="7421091" cy="473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Структурная схема работы Опросчика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/>
          </p:cNvSpPr>
          <p:nvPr/>
        </p:nvSpPr>
        <p:spPr bwMode="auto">
          <a:xfrm>
            <a:off x="8532440" y="6237312"/>
            <a:ext cx="457200" cy="457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fld id="{84EA9986-653F-4750-AE41-BAF4E551D856}" type="slidenum">
              <a:rPr lang="ru-RU" sz="1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ctr"/>
              <a:t>9</a:t>
            </a:fld>
            <a:endParaRPr lang="ru-RU" sz="14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2" descr="ÐÐ°ÑÑÐ¸Ð½ÐºÐ¸ Ð¿Ð¾ Ð·Ð°Ð¿ÑÐ¾ÑÑ ÑÐ¼Ð±Ð»ÐµÐ¼Ð° ÑÑÑÐ³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64444" cy="9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18500" t="9293" r="17713" b="4204"/>
          <a:stretch>
            <a:fillRect/>
          </a:stretch>
        </p:blipFill>
        <p:spPr bwMode="auto">
          <a:xfrm>
            <a:off x="1878658" y="1556791"/>
            <a:ext cx="6581774" cy="483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246</TotalTime>
  <Words>332</Words>
  <Application>Microsoft Office PowerPoint</Application>
  <PresentationFormat>Экран (4:3)</PresentationFormat>
  <Paragraphs>58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Cambria</vt:lpstr>
      <vt:lpstr>Corbel</vt:lpstr>
      <vt:lpstr>Gill Sans MT</vt:lpstr>
      <vt:lpstr>Tahoma</vt:lpstr>
      <vt:lpstr>Verdana</vt:lpstr>
      <vt:lpstr>Wingdings 2</vt:lpstr>
      <vt:lpstr>Солнцестояние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Параметры подключения</vt:lpstr>
      <vt:lpstr>Дополнительные параметры</vt:lpstr>
      <vt:lpstr>Пример иерархической таблицы</vt:lpstr>
      <vt:lpstr>Добавление в виджет</vt:lpstr>
      <vt:lpstr>Структурная схема работы Опросчика</vt:lpstr>
      <vt:lpstr>Пример главного интерфейса</vt:lpstr>
      <vt:lpstr>Пример таблицы параметров</vt:lpstr>
      <vt:lpstr>Пример вкладки «Состояние»</vt:lpstr>
      <vt:lpstr>Пример вкладки «Конфигурирование»</vt:lpstr>
      <vt:lpstr>Пример вывода логов</vt:lpstr>
      <vt:lpstr>Пример вывода на печать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</dc:creator>
  <cp:lastModifiedBy>MZ</cp:lastModifiedBy>
  <cp:revision>15</cp:revision>
  <dcterms:created xsi:type="dcterms:W3CDTF">2021-06-15T05:07:16Z</dcterms:created>
  <dcterms:modified xsi:type="dcterms:W3CDTF">2021-06-15T17:13:41Z</dcterms:modified>
</cp:coreProperties>
</file>