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73" r:id="rId5"/>
    <p:sldId id="274" r:id="rId6"/>
    <p:sldId id="275" r:id="rId7"/>
    <p:sldId id="276" r:id="rId8"/>
    <p:sldId id="278" r:id="rId9"/>
    <p:sldId id="277" r:id="rId10"/>
    <p:sldId id="25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5" r:id="rId19"/>
    <p:sldId id="287" r:id="rId20"/>
    <p:sldId id="288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>
      <p:cViewPr varScale="1">
        <p:scale>
          <a:sx n="82" d="100"/>
          <a:sy n="82" d="100"/>
        </p:scale>
        <p:origin x="66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Drawing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179388" y="4005064"/>
            <a:ext cx="8785225" cy="263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endParaRPr lang="ru-RU" sz="2800" dirty="0"/>
          </a:p>
          <a:p>
            <a:pPr marL="801688" algn="ctr"/>
            <a:r>
              <a:rPr lang="ru-RU" sz="2800" dirty="0"/>
              <a:t> </a:t>
            </a:r>
            <a:r>
              <a:rPr lang="ru-RU" sz="2800" b="1" dirty="0"/>
              <a:t>Система поддержки </a:t>
            </a:r>
            <a:r>
              <a:rPr lang="ru-RU" sz="2800" b="1" dirty="0" err="1"/>
              <a:t>indoor</a:t>
            </a:r>
            <a:r>
              <a:rPr lang="ru-RU" sz="2800" b="1" dirty="0"/>
              <a:t> соревнований  </a:t>
            </a:r>
          </a:p>
          <a:p>
            <a:pPr marL="801688" algn="ctr"/>
            <a:r>
              <a:rPr lang="ru-RU" sz="2800" b="1" dirty="0"/>
              <a:t>по велосипедному спорту </a:t>
            </a:r>
            <a:br>
              <a:rPr lang="ru-RU" sz="2800" b="1" dirty="0">
                <a:latin typeface="Tahoma" pitchFamily="34" charset="0"/>
                <a:cs typeface="Tahoma" pitchFamily="34" charset="0"/>
              </a:rPr>
            </a:br>
            <a:br>
              <a:rPr lang="ru-RU" sz="2400" b="1" dirty="0">
                <a:latin typeface="Tahoma" pitchFamily="34" charset="0"/>
                <a:cs typeface="Tahoma" pitchFamily="34" charset="0"/>
              </a:rPr>
            </a:br>
            <a:r>
              <a:rPr lang="ru-RU" sz="2000" dirty="0">
                <a:latin typeface="Tahoma" pitchFamily="34" charset="0"/>
                <a:cs typeface="Tahoma" pitchFamily="34" charset="0"/>
              </a:rPr>
              <a:t>Выпускная квалификационная работа</a:t>
            </a:r>
          </a:p>
          <a:p>
            <a:pPr algn="ctr"/>
            <a:br>
              <a:rPr lang="ru-RU" sz="2000" dirty="0">
                <a:latin typeface="Tahoma" pitchFamily="34" charset="0"/>
                <a:cs typeface="Tahoma" pitchFamily="34" charset="0"/>
              </a:rPr>
            </a:br>
            <a:br>
              <a:rPr lang="ru-RU" sz="2000" dirty="0">
                <a:latin typeface="Tahoma" pitchFamily="34" charset="0"/>
                <a:cs typeface="Tahoma" pitchFamily="34" charset="0"/>
              </a:rPr>
            </a:br>
            <a:r>
              <a:rPr lang="ru-RU" sz="2000" dirty="0">
                <a:latin typeface="Tahoma" pitchFamily="34" charset="0"/>
                <a:cs typeface="Tahoma" pitchFamily="34" charset="0"/>
              </a:rPr>
              <a:t>Морозов Олег Иванович, группа КЭ-222</a:t>
            </a:r>
            <a:br>
              <a:rPr lang="ru-RU" sz="2400" dirty="0">
                <a:latin typeface="Tahoma" pitchFamily="34" charset="0"/>
                <a:cs typeface="Tahoma" pitchFamily="34" charset="0"/>
              </a:rPr>
            </a:br>
            <a:br>
              <a:rPr lang="ru-RU" sz="2400" dirty="0">
                <a:latin typeface="Tahoma" pitchFamily="34" charset="0"/>
                <a:cs typeface="Tahoma" pitchFamily="34" charset="0"/>
              </a:rPr>
            </a:br>
            <a:br>
              <a:rPr lang="ru-RU" sz="2400" dirty="0">
                <a:latin typeface="Tahoma" pitchFamily="34" charset="0"/>
                <a:cs typeface="Tahoma" pitchFamily="34" charset="0"/>
              </a:rPr>
            </a:br>
            <a:endParaRPr lang="ru-RU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auto">
          <a:xfrm>
            <a:off x="1000125" y="500063"/>
            <a:ext cx="7643813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ctr">
              <a:buClr>
                <a:schemeClr val="accent1"/>
              </a:buClr>
              <a:buSzPct val="85000"/>
            </a:pPr>
            <a:r>
              <a:rPr lang="ru-RU" dirty="0">
                <a:latin typeface="Tahoma" pitchFamily="34" charset="0"/>
                <a:cs typeface="Tahoma" pitchFamily="34" charset="0"/>
              </a:rPr>
              <a:t>Министерство науки и высшего образования Российской Федерации</a:t>
            </a:r>
          </a:p>
          <a:p>
            <a:pPr marL="273050" indent="-273050" algn="ctr">
              <a:buClr>
                <a:schemeClr val="accent1"/>
              </a:buClr>
              <a:buSzPct val="85000"/>
            </a:pPr>
            <a:r>
              <a:rPr lang="ru-RU" dirty="0">
                <a:latin typeface="Tahoma" pitchFamily="34" charset="0"/>
                <a:cs typeface="Tahoma" pitchFamily="34" charset="0"/>
              </a:rPr>
              <a:t>«Южно-Уральский Государственный университет» (НИУ)</a:t>
            </a:r>
          </a:p>
          <a:p>
            <a:pPr marL="273050" indent="-273050" algn="ctr">
              <a:buClr>
                <a:schemeClr val="accent1"/>
              </a:buClr>
              <a:buSzPct val="85000"/>
            </a:pPr>
            <a:r>
              <a:rPr lang="ru-RU" dirty="0">
                <a:latin typeface="Tahoma" pitchFamily="34" charset="0"/>
                <a:cs typeface="Tahoma" pitchFamily="34" charset="0"/>
              </a:rPr>
              <a:t>Высшая школа электроники и компьютерных наук/ВШЭКН</a:t>
            </a:r>
          </a:p>
          <a:p>
            <a:pPr marL="273050" indent="-273050" algn="ctr">
              <a:buClr>
                <a:schemeClr val="accent1"/>
              </a:buClr>
              <a:buSzPct val="85000"/>
            </a:pPr>
            <a:r>
              <a:rPr lang="ru-RU" dirty="0">
                <a:latin typeface="Tahoma" pitchFamily="34" charset="0"/>
                <a:cs typeface="Tahoma" pitchFamily="34" charset="0"/>
              </a:rPr>
              <a:t>Кафедра «Электронные вычислительные машины»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43608" y="5621238"/>
            <a:ext cx="74888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ahoma" pitchFamily="34" charset="0"/>
                <a:cs typeface="Tahoma" pitchFamily="34" charset="0"/>
              </a:rPr>
              <a:t>   Руководитель: к.т.н., доцент каф. ЭВМ </a:t>
            </a:r>
            <a:r>
              <a:rPr lang="ru-RU" sz="2000" dirty="0" err="1">
                <a:latin typeface="Tahoma" pitchFamily="34" charset="0"/>
                <a:cs typeface="Tahoma" pitchFamily="34" charset="0"/>
              </a:rPr>
              <a:t>Кафтанников</a:t>
            </a:r>
            <a:r>
              <a:rPr lang="ru-RU" sz="2000" dirty="0">
                <a:latin typeface="Tahoma" pitchFamily="34" charset="0"/>
                <a:cs typeface="Tahoma" pitchFamily="34" charset="0"/>
              </a:rPr>
              <a:t> И.Л.</a:t>
            </a:r>
          </a:p>
          <a:p>
            <a:pPr algn="ctr"/>
            <a:endParaRPr lang="ru-RU" sz="2000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3500438" y="6340475"/>
            <a:ext cx="2091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Челябинск 2021</a:t>
            </a:r>
          </a:p>
        </p:txBody>
      </p:sp>
      <p:pic>
        <p:nvPicPr>
          <p:cNvPr id="9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10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Структура сервиса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85440F-D74F-4C33-B8B9-A7DDC3AE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75" y="1157201"/>
            <a:ext cx="6918981" cy="5244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11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Структура аппаратной части комплекса</a:t>
            </a:r>
            <a:r>
              <a:rPr lang="ru-RU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369E371A-4D97-44E4-9AB7-BEDAE13C0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736" y="2015427"/>
          <a:ext cx="5634549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3276549" imgH="2219359" progId="Visio.Drawing.15">
                  <p:embed/>
                </p:oleObj>
              </mc:Choice>
              <mc:Fallback>
                <p:oleObj name="Visio" r:id="rId4" imgW="3276549" imgH="2219359" progId="Visio.Drawing.15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369E371A-4D97-44E4-9AB7-BEDAE13C0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015427"/>
                        <a:ext cx="5634549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8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12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Диаграмма прецедентов приложения</a:t>
            </a:r>
            <a:r>
              <a:rPr lang="ru-RU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CDB6-C562-4360-9D8F-FBB3304E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C7CFCB9-28DC-4ABE-808E-E7003E1EB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34138"/>
              </p:ext>
            </p:extLst>
          </p:nvPr>
        </p:nvGraphicFramePr>
        <p:xfrm>
          <a:off x="2339752" y="1844824"/>
          <a:ext cx="4124325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4" imgW="4124280" imgH="4086327" progId="Visio.Drawing.15">
                  <p:embed/>
                </p:oleObj>
              </mc:Choice>
              <mc:Fallback>
                <p:oleObj name="Visio" r:id="rId4" imgW="4124280" imgH="408632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844824"/>
                        <a:ext cx="4124325" cy="408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61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13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Тестирование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CDB6-C562-4360-9D8F-FBB3304E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63E72A-4A8A-4CF0-849E-5AD1BCAEE781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561975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Интерфейс 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DBE556-3D21-4390-AB8D-CE5CFDD0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36557"/>
            <a:ext cx="7083494" cy="39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5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14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Тестирование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CDB6-C562-4360-9D8F-FBB3304E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63E72A-4A8A-4CF0-849E-5AD1BCAEE781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561975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Меню настроек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AF0DF3-67E2-44CB-86CB-EEC5A304F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68" y="1680475"/>
            <a:ext cx="7365806" cy="40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15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Тестирование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CDB6-C562-4360-9D8F-FBB3304E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63E72A-4A8A-4CF0-849E-5AD1BCAEE781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561975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Тренировка в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VR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режиме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46CF91-0901-4E59-BC44-F69C22BA0B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9" y="2034571"/>
            <a:ext cx="7343834" cy="3387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84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16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Тестирование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CDB6-C562-4360-9D8F-FBB3304E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63E72A-4A8A-4CF0-849E-5AD1BCAEE781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561975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Опытный образец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987102-8D1C-41B1-A105-452FB6DF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83" y="2040807"/>
            <a:ext cx="7922042" cy="36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0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17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Тестирование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CDB6-C562-4360-9D8F-FBB3304E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63E72A-4A8A-4CF0-849E-5AD1BCAEE781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561975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Опытный образец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987102-8D1C-41B1-A105-452FB6DF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83" y="2040807"/>
            <a:ext cx="7922042" cy="36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18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Тестирование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CDB6-C562-4360-9D8F-FBB3304E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63E72A-4A8A-4CF0-849E-5AD1BCAEE781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561975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Таблица проверок</a:t>
            </a:r>
          </a:p>
        </p:txBody>
      </p:sp>
      <p:graphicFrame>
        <p:nvGraphicFramePr>
          <p:cNvPr id="3" name="Таблица 6">
            <a:extLst>
              <a:ext uri="{FF2B5EF4-FFF2-40B4-BE49-F238E27FC236}">
                <a16:creationId xmlns:a16="http://schemas.microsoft.com/office/drawing/2014/main" id="{07CE1B08-EB57-4BAE-B583-3BC4AEDF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58717"/>
              </p:ext>
            </p:extLst>
          </p:nvPr>
        </p:nvGraphicFramePr>
        <p:xfrm>
          <a:off x="1331640" y="1839108"/>
          <a:ext cx="7344816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558048105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4002914964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329966695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1400945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Вид проверки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Входные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Полученный результат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Запуск тренировки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Пользователь находится в главном меню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Запуск тренировочного режима на карте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Совпадает с ожидаемым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Передвижение</a:t>
                      </a:r>
                    </a:p>
                    <a:p>
                      <a:r>
                        <a:rPr lang="ru-RU" dirty="0"/>
                        <a:t>пользователя в игре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9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3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4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19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Заключение</a:t>
            </a: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CDB6-C562-4360-9D8F-FBB3304E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63E72A-4A8A-4CF0-849E-5AD1BCAEE781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488949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В ходе разработки было выполнено следующее: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• проведен анализ предметной области;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• определены требования к комплексу;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• спроектирован комплекс;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• реализован комплекс;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• выполнено тестирование комплекса.</a:t>
            </a:r>
          </a:p>
        </p:txBody>
      </p:sp>
    </p:spTree>
    <p:extLst>
      <p:ext uri="{BB962C8B-B14F-4D97-AF65-F5344CB8AC3E}">
        <p14:creationId xmlns:p14="http://schemas.microsoft.com/office/powerpoint/2010/main" val="9343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2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71550" y="692150"/>
            <a:ext cx="7772400" cy="561975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Актуальность работы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: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971872" y="1341438"/>
            <a:ext cx="7848600" cy="353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Отсутствие чистых бесшумных зон вблизи дома для занятия спортом.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Плохая погода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Отсутствие тренера или напарников для коллективного занятия спортом.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Некоторые обстоятельства запрещают покидать квартиру (Например, карантин, ЧП)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Укрепление здоровья.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Cambria" pitchFamily="18" charset="0"/>
              <a:ea typeface="Cambria" pitchFamily="18" charset="0"/>
              <a:cs typeface="Tahoma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900113" y="4680205"/>
            <a:ext cx="7772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/>
            <a:r>
              <a:rPr lang="ru-RU" sz="3600" b="1" dirty="0">
                <a:latin typeface="Tahoma" pitchFamily="34" charset="0"/>
                <a:cs typeface="Tahoma" pitchFamily="34" charset="0"/>
              </a:rPr>
              <a:t>Цель работы</a:t>
            </a:r>
            <a:r>
              <a:rPr lang="en-US" sz="3600" b="1" dirty="0">
                <a:latin typeface="Tahoma" pitchFamily="34" charset="0"/>
                <a:cs typeface="Tahoma" pitchFamily="34" charset="0"/>
              </a:rPr>
              <a:t>:</a:t>
            </a:r>
            <a:endParaRPr lang="ru-RU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Прямоугольник 12"/>
          <p:cNvSpPr>
            <a:spLocks noChangeArrowheads="1"/>
          </p:cNvSpPr>
          <p:nvPr/>
        </p:nvSpPr>
        <p:spPr bwMode="auto">
          <a:xfrm>
            <a:off x="1042988" y="5140573"/>
            <a:ext cx="7850187" cy="11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	Разработать программно-аппаратный комплекс тренировки и соревнований в велосипедном спорте.</a:t>
            </a: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20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88640"/>
            <a:ext cx="81003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dirty="0"/>
              <a:t>Перспективы развития и</a:t>
            </a:r>
          </a:p>
          <a:p>
            <a:pPr algn="ctr">
              <a:spcBef>
                <a:spcPct val="0"/>
              </a:spcBef>
            </a:pPr>
            <a:r>
              <a:rPr lang="ru-RU" sz="4400" dirty="0"/>
              <a:t>улучшения</a:t>
            </a: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8CFBA8-9719-4AAD-99EC-CC5C703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015426"/>
            <a:ext cx="1444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CDB6-C562-4360-9D8F-FBB3304E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63E72A-4A8A-4CF0-849E-5AD1BCAEE781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488949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В дальнейшем, планируется: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• Организация </a:t>
            </a:r>
            <a:r>
              <a:rPr kumimoji="0" lang="ru-RU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многопользовательсного</a:t>
            </a: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режима;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• увеличить разнообразие соревновательных трасс;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•	добавление обучающих инструкторов;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• добавления открытого мира.</a:t>
            </a:r>
          </a:p>
        </p:txBody>
      </p:sp>
    </p:spTree>
    <p:extLst>
      <p:ext uri="{BB962C8B-B14F-4D97-AF65-F5344CB8AC3E}">
        <p14:creationId xmlns:p14="http://schemas.microsoft.com/office/powerpoint/2010/main" val="324724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21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одержимое 2"/>
          <p:cNvSpPr>
            <a:spLocks noGrp="1"/>
          </p:cNvSpPr>
          <p:nvPr>
            <p:ph sz="quarter" idx="1"/>
          </p:nvPr>
        </p:nvSpPr>
        <p:spPr>
          <a:xfrm>
            <a:off x="0" y="404664"/>
            <a:ext cx="9144000" cy="4032250"/>
          </a:xfrm>
        </p:spPr>
        <p:txBody>
          <a:bodyPr/>
          <a:lstStyle/>
          <a:p>
            <a:pPr eaLnBrk="1" hangingPunct="1"/>
            <a:endParaRPr lang="ru-RU" sz="1800" dirty="0"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ru-RU" sz="1800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sz="48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sz="48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ru-RU" sz="4800" b="1" dirty="0">
                <a:latin typeface="Tahoma" pitchFamily="34" charset="0"/>
                <a:cs typeface="Tahoma" pitchFamily="34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43608" y="1332050"/>
            <a:ext cx="8100392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1. Анализ существующих решений.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2. Выявление достоинств и недостатков существующих устройств.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3. Разработка программно-аппаратной части комплекса: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– разработка структуры устройства;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– выбор компонентов схемы;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– интеграция с компьютерным приложением;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– тестирование работы комплекса.</a:t>
            </a:r>
          </a:p>
        </p:txBody>
      </p:sp>
      <p:sp>
        <p:nvSpPr>
          <p:cNvPr id="7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3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71550" y="260648"/>
            <a:ext cx="7772400" cy="5619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Задачи ВКР</a:t>
            </a: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4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71550" y="260648"/>
            <a:ext cx="7772400" cy="5619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Обзор аналогов</a:t>
            </a: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655CC56-CABB-4EF3-BCAC-32C1F5CBC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85962"/>
              </p:ext>
            </p:extLst>
          </p:nvPr>
        </p:nvGraphicFramePr>
        <p:xfrm>
          <a:off x="1100025" y="1256128"/>
          <a:ext cx="7904750" cy="492861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45823">
                  <a:extLst>
                    <a:ext uri="{9D8B030D-6E8A-4147-A177-3AD203B41FA5}">
                      <a16:colId xmlns:a16="http://schemas.microsoft.com/office/drawing/2014/main" val="2595725159"/>
                    </a:ext>
                  </a:extLst>
                </a:gridCol>
                <a:gridCol w="1216077">
                  <a:extLst>
                    <a:ext uri="{9D8B030D-6E8A-4147-A177-3AD203B41FA5}">
                      <a16:colId xmlns:a16="http://schemas.microsoft.com/office/drawing/2014/main" val="1925256487"/>
                    </a:ext>
                  </a:extLst>
                </a:gridCol>
                <a:gridCol w="1227579">
                  <a:extLst>
                    <a:ext uri="{9D8B030D-6E8A-4147-A177-3AD203B41FA5}">
                      <a16:colId xmlns:a16="http://schemas.microsoft.com/office/drawing/2014/main" val="1354488122"/>
                    </a:ext>
                  </a:extLst>
                </a:gridCol>
                <a:gridCol w="1934321">
                  <a:extLst>
                    <a:ext uri="{9D8B030D-6E8A-4147-A177-3AD203B41FA5}">
                      <a16:colId xmlns:a16="http://schemas.microsoft.com/office/drawing/2014/main" val="123201015"/>
                    </a:ext>
                  </a:extLst>
                </a:gridCol>
                <a:gridCol w="1580950">
                  <a:extLst>
                    <a:ext uri="{9D8B030D-6E8A-4147-A177-3AD203B41FA5}">
                      <a16:colId xmlns:a16="http://schemas.microsoft.com/office/drawing/2014/main" val="3253641672"/>
                    </a:ext>
                  </a:extLst>
                </a:gridCol>
              </a:tblGrid>
              <a:tr h="426015">
                <a:tc>
                  <a:txBody>
                    <a:bodyPr/>
                    <a:lstStyle/>
                    <a:p>
                      <a:r>
                        <a:rPr lang="ru-RU" sz="1600" dirty="0"/>
                        <a:t>Название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Zwift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Onelap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RGT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Российские аналоги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20612596"/>
                  </a:ext>
                </a:extLst>
              </a:tr>
              <a:tr h="4319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Язык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Английский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Китайский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Английский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–</a:t>
                      </a:r>
                      <a:endParaRPr lang="ru-RU" sz="16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573754072"/>
                  </a:ext>
                </a:extLst>
              </a:tr>
              <a:tr h="498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Интерфейсы связи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BLE, ANT+</a:t>
                      </a:r>
                      <a:endParaRPr lang="ru-RU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ANT+</a:t>
                      </a:r>
                      <a:endParaRPr lang="ru-RU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ANT+ , BLE</a:t>
                      </a:r>
                      <a:endParaRPr lang="ru-RU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–</a:t>
                      </a:r>
                      <a:endParaRPr lang="ru-RU" sz="16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963042676"/>
                  </a:ext>
                </a:extLst>
              </a:tr>
              <a:tr h="4319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Режим тренировки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–</a:t>
                      </a:r>
                      <a:endParaRPr lang="ru-RU" sz="16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377037905"/>
                  </a:ext>
                </a:extLst>
              </a:tr>
              <a:tr h="7455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Режим любительский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–</a:t>
                      </a:r>
                      <a:endParaRPr lang="ru-RU" sz="16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815691849"/>
                  </a:ext>
                </a:extLst>
              </a:tr>
              <a:tr h="7455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Режим профессиональный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–</a:t>
                      </a:r>
                      <a:endParaRPr lang="ru-RU" sz="16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594799003"/>
                  </a:ext>
                </a:extLst>
              </a:tr>
              <a:tr h="7455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Стоимость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оботудования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300$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300$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800$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–</a:t>
                      </a:r>
                      <a:endParaRPr lang="ru-RU" sz="16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788885168"/>
                  </a:ext>
                </a:extLst>
              </a:tr>
              <a:tr h="7455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Подписка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15$ в месяц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Бесплатно</a:t>
                      </a:r>
                    </a:p>
                    <a:p>
                      <a:pPr algn="ctr"/>
                      <a:endParaRPr lang="ru-RU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15$ в месяц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–</a:t>
                      </a:r>
                      <a:endParaRPr lang="ru-RU" sz="16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32870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19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5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71550" y="260648"/>
            <a:ext cx="7772400" cy="5619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/>
              <a:t>Обзор компонентов для аппаратной части комплекса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3ADE053-CFB5-4719-B157-61FC14E3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74876"/>
              </p:ext>
            </p:extLst>
          </p:nvPr>
        </p:nvGraphicFramePr>
        <p:xfrm>
          <a:off x="1619672" y="1628800"/>
          <a:ext cx="6294120" cy="23277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98040">
                  <a:extLst>
                    <a:ext uri="{9D8B030D-6E8A-4147-A177-3AD203B41FA5}">
                      <a16:colId xmlns:a16="http://schemas.microsoft.com/office/drawing/2014/main" val="846965353"/>
                    </a:ext>
                  </a:extLst>
                </a:gridCol>
                <a:gridCol w="2098040">
                  <a:extLst>
                    <a:ext uri="{9D8B030D-6E8A-4147-A177-3AD203B41FA5}">
                      <a16:colId xmlns:a16="http://schemas.microsoft.com/office/drawing/2014/main" val="1631023692"/>
                    </a:ext>
                  </a:extLst>
                </a:gridCol>
                <a:gridCol w="2098040">
                  <a:extLst>
                    <a:ext uri="{9D8B030D-6E8A-4147-A177-3AD203B41FA5}">
                      <a16:colId xmlns:a16="http://schemas.microsoft.com/office/drawing/2014/main" val="130061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Raspberry Pi Zero W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ESP32-WROVER-E Espressif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10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Макс. частота, МГц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1516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RAM, Мб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83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ROM</a:t>
                      </a:r>
                      <a:r>
                        <a:rPr lang="ru-RU" sz="1400">
                          <a:effectLst/>
                        </a:rPr>
                        <a:t>, Мб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71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I/O выводов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155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456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Размер, см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3x4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2x3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863150"/>
                  </a:ext>
                </a:extLst>
              </a:tr>
            </a:tbl>
          </a:graphicData>
        </a:graphic>
      </p:graphicFrame>
      <p:pic>
        <p:nvPicPr>
          <p:cNvPr id="1026" name="Picture 2" descr="1 шт., бесплатная доставка 00.780.1329 Тахометр генератор 2034 B 015G Y 169 скорость двигателя для GTO MO печатная машина">
            <a:extLst>
              <a:ext uri="{FF2B5EF4-FFF2-40B4-BE49-F238E27FC236}">
                <a16:creationId xmlns:a16="http://schemas.microsoft.com/office/drawing/2014/main" id="{D2DF9927-C640-4B5F-93CD-791BACA9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00" y="3700836"/>
            <a:ext cx="2123728" cy="212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CA5D3F-C1F9-4206-BE08-AC73192A3068}"/>
              </a:ext>
            </a:extLst>
          </p:cNvPr>
          <p:cNvPicPr/>
          <p:nvPr/>
        </p:nvPicPr>
        <p:blipFill rotWithShape="1">
          <a:blip r:embed="rId5"/>
          <a:srcRect l="8803" t="10962" r="6272" b="9521"/>
          <a:stretch/>
        </p:blipFill>
        <p:spPr bwMode="auto">
          <a:xfrm>
            <a:off x="3412552" y="4111967"/>
            <a:ext cx="1346988" cy="1261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FBC64B-9B91-4060-8262-AB5CDD0EB9C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39" y="4111967"/>
            <a:ext cx="1660082" cy="111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Vl53l0x Время Полета Лазерное Расстояние Датчик Дальности Модуль Breakout  940nm Gy-vl53l0xv2 I2c Iic - Buy Время Полета Датчика,Vl53l0x,Лазерный Модуль  Расстояния Product on Alibaba.com">
            <a:extLst>
              <a:ext uri="{FF2B5EF4-FFF2-40B4-BE49-F238E27FC236}">
                <a16:creationId xmlns:a16="http://schemas.microsoft.com/office/drawing/2014/main" id="{DE64B0E2-2905-461E-8C22-DFCDD332AFB4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22147" r="6114" b="15665"/>
          <a:stretch/>
        </p:blipFill>
        <p:spPr bwMode="auto">
          <a:xfrm>
            <a:off x="7132220" y="4242319"/>
            <a:ext cx="1752113" cy="12612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6612C8-6EFB-457A-9476-A1D1FFC4F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95" y="5377118"/>
            <a:ext cx="2001983" cy="12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3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6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71550" y="260648"/>
            <a:ext cx="7772400" cy="5619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/>
              <a:t>Обзор средств вывода видео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rinus VR Help - Trinus Virtual Reality">
            <a:extLst>
              <a:ext uri="{FF2B5EF4-FFF2-40B4-BE49-F238E27FC236}">
                <a16:creationId xmlns:a16="http://schemas.microsoft.com/office/drawing/2014/main" id="{6B9A26AB-4E54-4A6E-AAA3-DAEDD96302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04665"/>
            <a:ext cx="2063502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Скачать Trinus VR (Тринус ВР) на русском бесплатно">
            <a:extLst>
              <a:ext uri="{FF2B5EF4-FFF2-40B4-BE49-F238E27FC236}">
                <a16:creationId xmlns:a16="http://schemas.microsoft.com/office/drawing/2014/main" id="{518353C6-1531-4941-988B-2C2E36F3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112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nt Oculus Go 64GB from €9.90 per month">
            <a:extLst>
              <a:ext uri="{FF2B5EF4-FFF2-40B4-BE49-F238E27FC236}">
                <a16:creationId xmlns:a16="http://schemas.microsoft.com/office/drawing/2014/main" id="{5720110F-ECEE-4064-BF48-89A96B0F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11126"/>
            <a:ext cx="2764255" cy="170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B5A9A22-40E4-4F61-A0FC-789BEFEF4616}"/>
              </a:ext>
            </a:extLst>
          </p:cNvPr>
          <p:cNvSpPr txBox="1">
            <a:spLocks/>
          </p:cNvSpPr>
          <p:nvPr/>
        </p:nvSpPr>
        <p:spPr>
          <a:xfrm>
            <a:off x="2699792" y="5675337"/>
            <a:ext cx="1584177" cy="5619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/>
              <a:t>$199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74FBA8B4-CA00-4CD3-9014-EC2E0200D861}"/>
              </a:ext>
            </a:extLst>
          </p:cNvPr>
          <p:cNvSpPr txBox="1">
            <a:spLocks/>
          </p:cNvSpPr>
          <p:nvPr/>
        </p:nvSpPr>
        <p:spPr>
          <a:xfrm>
            <a:off x="5292080" y="5675337"/>
            <a:ext cx="2639565" cy="5619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/>
              <a:t>$</a:t>
            </a:r>
            <a:r>
              <a:rPr lang="en-US" sz="4400" dirty="0"/>
              <a:t>10..</a:t>
            </a:r>
            <a:r>
              <a:rPr lang="ru-RU" sz="4400" dirty="0"/>
              <a:t> $</a:t>
            </a:r>
            <a:r>
              <a:rPr lang="en-US" sz="4400" dirty="0"/>
              <a:t>15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1EF8B42-19AE-45FA-AD57-CA218963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38" y="4345548"/>
            <a:ext cx="1337865" cy="11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is Is Le Slide, By Slidenjoy - Usb Ico - Free Transparent PNG Clipart  Images Download">
            <a:extLst>
              <a:ext uri="{FF2B5EF4-FFF2-40B4-BE49-F238E27FC236}">
                <a16:creationId xmlns:a16="http://schemas.microsoft.com/office/drawing/2014/main" id="{8ECDD696-D1E5-414D-BDD7-33E80D1A0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67" y="3183549"/>
            <a:ext cx="2955213" cy="104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2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Как сделать игру на Unreal Engine 4 ☰ Polycent — детский образовательный  центр">
            <a:extLst>
              <a:ext uri="{FF2B5EF4-FFF2-40B4-BE49-F238E27FC236}">
                <a16:creationId xmlns:a16="http://schemas.microsoft.com/office/drawing/2014/main" id="{43DCD4AF-0EE7-4E22-A4AD-896361717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8" r="28625"/>
          <a:stretch/>
        </p:blipFill>
        <p:spPr bwMode="auto">
          <a:xfrm>
            <a:off x="5076056" y="1988840"/>
            <a:ext cx="354636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7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71550" y="260648"/>
            <a:ext cx="7772400" cy="115212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/>
              <a:t>Обзор сред разработки программной части комплекса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Рыночная стоимость Unity превысила $18 млрд — это больше капитализации Epic  Games">
            <a:extLst>
              <a:ext uri="{FF2B5EF4-FFF2-40B4-BE49-F238E27FC236}">
                <a16:creationId xmlns:a16="http://schemas.microsoft.com/office/drawing/2014/main" id="{FC2F5F2A-D515-404C-A7D7-7782686EA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8" r="26417"/>
          <a:stretch/>
        </p:blipFill>
        <p:spPr bwMode="auto">
          <a:xfrm>
            <a:off x="1280627" y="1988840"/>
            <a:ext cx="357712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9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8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71550" y="260648"/>
            <a:ext cx="7772400" cy="115212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Требования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F7F2329-573E-48AC-AE64-ACE5DB1F897A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561975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Функциональные требования комплекса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C36DA162-57CE-4F64-BADD-03D45E1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2" y="1662779"/>
            <a:ext cx="7848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считывание устройством данных о движениях пользователя;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передача данных устройством о количестве оборотов, сделанных пользователем;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передача данных устройством о нажатых кнопок направления движения;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обработка данных, переданных устройством на ПК;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воспроизведение действий пользователя на виртуальной модели в приложении.</a:t>
            </a:r>
            <a:endParaRPr lang="ru-RU" sz="2400" dirty="0">
              <a:latin typeface="Cambria" pitchFamily="18" charset="0"/>
              <a:ea typeface="Cambria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5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9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71550" y="260648"/>
            <a:ext cx="7772400" cy="115212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Требования</a:t>
            </a:r>
            <a:endParaRPr lang="ru-RU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F7F2329-573E-48AC-AE64-ACE5DB1F897A}"/>
              </a:ext>
            </a:extLst>
          </p:cNvPr>
          <p:cNvSpPr txBox="1">
            <a:spLocks/>
          </p:cNvSpPr>
          <p:nvPr/>
        </p:nvSpPr>
        <p:spPr>
          <a:xfrm>
            <a:off x="1213683" y="1131788"/>
            <a:ext cx="7772400" cy="561975"/>
          </a:xfrm>
          <a:prstGeom prst="rect">
            <a:avLst/>
          </a:prstGeom>
        </p:spPr>
        <p:txBody>
          <a:bodyPr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Нефункциональные требования комплекса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C36DA162-57CE-4F64-BADD-03D45E1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2" y="1662779"/>
            <a:ext cx="7848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обработка данных для воспроизведения в приложении не должна быть заметна пользователю;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сохранение статистики о прогрессе;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изменение пользователем настроек разрешении экрана в приложении;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начать игру;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изменение уровня громкости в настройках игры;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зайти в настройки из начатой игры.</a:t>
            </a:r>
            <a:endParaRPr lang="ru-RU" sz="2400" dirty="0">
              <a:latin typeface="Cambria" pitchFamily="18" charset="0"/>
              <a:ea typeface="Cambria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7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391</TotalTime>
  <Words>542</Words>
  <Application>Microsoft Office PowerPoint</Application>
  <PresentationFormat>Экран (4:3)</PresentationFormat>
  <Paragraphs>173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Arial</vt:lpstr>
      <vt:lpstr>Calibri</vt:lpstr>
      <vt:lpstr>Cambria</vt:lpstr>
      <vt:lpstr>Corbel</vt:lpstr>
      <vt:lpstr>Gill Sans MT</vt:lpstr>
      <vt:lpstr>Tahoma</vt:lpstr>
      <vt:lpstr>Verdana</vt:lpstr>
      <vt:lpstr>Wingdings 2</vt:lpstr>
      <vt:lpstr>Солнцестояние</vt:lpstr>
      <vt:lpstr>Visio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</dc:creator>
  <cp:lastModifiedBy>MZ</cp:lastModifiedBy>
  <cp:revision>29</cp:revision>
  <dcterms:created xsi:type="dcterms:W3CDTF">2021-06-15T05:07:16Z</dcterms:created>
  <dcterms:modified xsi:type="dcterms:W3CDTF">2021-06-15T19:38:23Z</dcterms:modified>
</cp:coreProperties>
</file>