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5" r:id="rId12"/>
    <p:sldId id="278" r:id="rId13"/>
    <p:sldId id="279" r:id="rId14"/>
    <p:sldId id="282" r:id="rId15"/>
    <p:sldId id="283" r:id="rId16"/>
    <p:sldId id="284" r:id="rId17"/>
    <p:sldId id="285" r:id="rId18"/>
    <p:sldId id="277" r:id="rId19"/>
    <p:sldId id="281" r:id="rId20"/>
    <p:sldId id="276" r:id="rId21"/>
    <p:sldId id="265" r:id="rId22"/>
    <p:sldId id="266" r:id="rId23"/>
  </p:sldIdLst>
  <p:sldSz cx="9144000" cy="5143500" type="screen16x9"/>
  <p:notesSz cx="6858000" cy="9144000"/>
  <p:embeddedFontLst>
    <p:embeddedFont>
      <p:font typeface="Roboto" panose="020B0604020202020204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92FB48-37B0-4038-8942-588084825A21}">
  <a:tblStyle styleId="{F992FB48-37B0-4038-8942-588084825A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045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260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879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124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123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738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97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205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387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164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655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tdraft.ru/2023/08/14/nastrojka-otkazoustojchivogo-klastera-postgresql-v-linux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dbtut.com/index.php/2022/06/04/how-to-create-a-postgresql-cluster-with-patroni/" TargetMode="External"/><Relationship Id="rId4" Type="http://schemas.openxmlformats.org/officeDocument/2006/relationships/hyperlink" Target="https://postgreshelp.com/postgresql-ha-with-patroni-3/#Install_Patroni_p4p5p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egrovenskiy/otus-pgsql-hw-diplom/blob/main/README.md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alando/patroni" TargetMode="External"/><Relationship Id="rId13" Type="http://schemas.openxmlformats.org/officeDocument/2006/relationships/hyperlink" Target="https://docs.percona.com/postgresql/11/solutions/ha-setup-yum.html" TargetMode="External"/><Relationship Id="rId3" Type="http://schemas.openxmlformats.org/officeDocument/2006/relationships/hyperlink" Target="https://patroni.readthedocs.io/en/latest/README.html" TargetMode="External"/><Relationship Id="rId7" Type="http://schemas.openxmlformats.org/officeDocument/2006/relationships/hyperlink" Target="https://github.com/lalbrekht/otus-patroni" TargetMode="External"/><Relationship Id="rId12" Type="http://schemas.openxmlformats.org/officeDocument/2006/relationships/hyperlink" Target="https://blogs.sungeek.net/unixwiz/2018/09/02/centos-7-postgresql-10-patroni/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itdraft.ru/2023/08/14/nastrojka-otkazoustojchivogo-klastera-postgresql-v-linux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otus.ru/learning/260905/#/" TargetMode="External"/><Relationship Id="rId11" Type="http://schemas.openxmlformats.org/officeDocument/2006/relationships/hyperlink" Target="https://github.com/etcd-io/etcd" TargetMode="External"/><Relationship Id="rId5" Type="http://schemas.openxmlformats.org/officeDocument/2006/relationships/hyperlink" Target="https://www.dbi-services.com/blog/patroni-2-0-new-features-patroni-on-pure-raft/" TargetMode="External"/><Relationship Id="rId15" Type="http://schemas.openxmlformats.org/officeDocument/2006/relationships/hyperlink" Target="https://docs.vmware.com/en/VMware-Postgres/16.1/vmware-postgres/bp-patroni-setup.html" TargetMode="External"/><Relationship Id="rId10" Type="http://schemas.openxmlformats.org/officeDocument/2006/relationships/hyperlink" Target="https://www.youtube.com/watch?v=lMPYerAYEVs" TargetMode="External"/><Relationship Id="rId4" Type="http://schemas.openxmlformats.org/officeDocument/2006/relationships/hyperlink" Target="https://bootvar.com/how-to-configure-postgresql-ha-with-patroni/" TargetMode="External"/><Relationship Id="rId9" Type="http://schemas.openxmlformats.org/officeDocument/2006/relationships/hyperlink" Target="https://habr.com/ru/companies/vk/articles/452846/" TargetMode="External"/><Relationship Id="rId14" Type="http://schemas.openxmlformats.org/officeDocument/2006/relationships/hyperlink" Target="https://access.crunchydata.com/documentation/patroni/2.1.3/pdf/patroni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000" b="1" i="0" dirty="0">
                <a:solidFill>
                  <a:srgbClr val="525252"/>
                </a:solidFill>
                <a:effectLst/>
                <a:latin typeface="Roboto" panose="020B0604020202020204" pitchFamily="2" charset="0"/>
              </a:rPr>
              <a:t>PostgreSQL для администраторов баз данных и разработчиков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Преимущество данной архитектуры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4" y="1264350"/>
            <a:ext cx="7981725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Все ВМ имеют однотипную конфигурацию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Можно подготовить один сервер, протестировать, далее клонировать с незначительными правками  конфигурации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Резервирование и НА всех компонентов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Легкое масштабирование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Можно начать с минимального набора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-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Две ВМ с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PGSQL,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ETCD,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PGBouncer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HAQ Proxy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		-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Третья ВМ с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ETCD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для обеспечения кворума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6.   Все дополнительные компоненты (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ETCD, HA proxy, Keep Allied)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широко используются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в       корпоративных системах и хорошо известны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Linux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администраторам 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50181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Что получилось</a:t>
            </a:r>
            <a:r>
              <a:rPr lang="en-US" sz="2400" dirty="0"/>
              <a:t> 1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4" y="1264350"/>
            <a:ext cx="8265743" cy="366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Запущена система на одной ВМ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[root@mck-network-test-tmp-1 data]#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patronictl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-c 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etc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patroni.yml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list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 Cluster: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-cluster (7346669802996013287) 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Member                 | Host        | Role   | State   | TL | Lag in MB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+------------------------+-------------+--------+---------+----+-----------+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mck-network-test-tmp-1 | 10.102.6.24 | Leader | running |  5 |          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+------------------------+-------------+--------+---------+----+-----------+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[root@mck-network-test-tmp-1 data]#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 Запущен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ETCD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[root@mck-network-test-tmp-1 data]#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etcdctl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member list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6013fa0645d37aad: name=mck-network-test-tmp-1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peerURLs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=http://10.102.6.24:2380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clientURLs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=http://10.102.6.24:2379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isLeader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=true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[root@mck-network-test-tmp-1 data]#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1186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Что получилось</a:t>
            </a:r>
            <a:r>
              <a:rPr lang="en-US" sz="2400" dirty="0"/>
              <a:t> 2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5" y="1264350"/>
            <a:ext cx="7988652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3.  Запущен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PG Bouncer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на 6432 порту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-bash-4.2$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-p 6432 -h 127.0.0.1 -U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Password for user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(9.2.24, server 15.6)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WARNING: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version 9.2, server version 15.0.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Some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features might not work.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Type "help" for help.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4. Запущен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HA Proxy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с доступом к БД по 5000 порту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-bash-4.2$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-p 5000 -h 127.0.0.1 -U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Password for user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(9.2.24, server 15.6)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WARNING: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version 9.2, server version 15.0.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Some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features might not work.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Type "help" for help.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=# ^C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96461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2400" dirty="0"/>
              <a:t>Что получилось</a:t>
            </a:r>
            <a:r>
              <a:rPr lang="en-US" sz="2400" dirty="0"/>
              <a:t> </a:t>
            </a:r>
            <a:r>
              <a:rPr lang="ru-RU" sz="2400" dirty="0"/>
              <a:t>3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5" y="1264350"/>
            <a:ext cx="7988652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5. Работает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Keep Allied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проверка доступа через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VIP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к базе данных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=# \q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-bash-4.2$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-p 5000 -h 10.102.6.222 -U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postgres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Password for user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(9.2.24, server 15.6)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WARNING: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version 9.2, server version 15.0.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        Some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features might not work.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Type "help" for help.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=#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1814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2400" dirty="0"/>
              <a:t>Что получилось</a:t>
            </a:r>
            <a:r>
              <a:rPr lang="en-US" sz="2400" dirty="0"/>
              <a:t> </a:t>
            </a:r>
            <a:r>
              <a:rPr lang="en-GB" sz="2400" dirty="0"/>
              <a:t>4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5" y="1264350"/>
            <a:ext cx="7988652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Подготовлен первый сервер со всеми компонентами 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6. Данный сервер можно клонировать и добавлять НА компонентов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14792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2400" dirty="0"/>
              <a:t>Что получилось</a:t>
            </a:r>
            <a:r>
              <a:rPr lang="en-US" sz="2400" dirty="0"/>
              <a:t> </a:t>
            </a:r>
            <a:r>
              <a:rPr lang="ru-RU" sz="2400" dirty="0"/>
              <a:t>с 2-мя серверами</a:t>
            </a:r>
            <a:r>
              <a:rPr lang="en-US" sz="2400" dirty="0"/>
              <a:t> 1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00550" y="828600"/>
            <a:ext cx="7988652" cy="4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ETCD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[root@mck-network-test-tmp-1 </a:t>
            </a:r>
            <a:r>
              <a:rPr lang="en-US" sz="1000" dirty="0" err="1">
                <a:latin typeface="Roboto"/>
                <a:ea typeface="Roboto"/>
                <a:cs typeface="Roboto"/>
                <a:sym typeface="Roboto"/>
              </a:rPr>
              <a:t>etcd</a:t>
            </a: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]#  ETCDCTL_API=3 </a:t>
            </a:r>
            <a:r>
              <a:rPr lang="en-US" sz="1000" dirty="0" err="1">
                <a:latin typeface="Roboto"/>
                <a:ea typeface="Roboto"/>
                <a:cs typeface="Roboto"/>
                <a:sym typeface="Roboto"/>
              </a:rPr>
              <a:t>etcdctl</a:t>
            </a: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 endpoint status --cluster -w table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+-------------------------+------------------+---------+---------+-----------+-----------+---------                                                                                                                                          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|        ENDPOINT         |        ID        | VERSION | DB SIZE | IS LEADER | RAFT TERM | RAFT IND                                                                                                                                          EX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+-------------------------+------------------+---------+---------+-----------+-----------+---------                                                                                                                                          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| http://10.102.6.25:2379 | 833a9a3374998f01 |  3.3.11 |   20 kB |     false |        23 |                                                                                                                                                    6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| </a:t>
            </a:r>
            <a:r>
              <a:rPr lang="en-US" sz="1000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http://10.102.6.24:2379 | ec8c9ef8b612e911 |  3.3.11 |   20 kB |      true |        23 |</a:t>
            </a: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                     6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+-------------------------+------------------+---------+---------+-----------+-----------+---------                                                                                                                                          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[root@mck-network-test-tmp-1 </a:t>
            </a:r>
            <a:r>
              <a:rPr lang="en-US" sz="1000" dirty="0" err="1">
                <a:latin typeface="Roboto"/>
                <a:ea typeface="Roboto"/>
                <a:cs typeface="Roboto"/>
                <a:sym typeface="Roboto"/>
              </a:rPr>
              <a:t>etcd</a:t>
            </a: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]#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[root@mck-network-test-tmp-2 </a:t>
            </a:r>
            <a:r>
              <a:rPr lang="en-US" sz="1000" dirty="0" err="1">
                <a:latin typeface="Roboto"/>
                <a:ea typeface="Roboto"/>
                <a:cs typeface="Roboto"/>
                <a:sym typeface="Roboto"/>
              </a:rPr>
              <a:t>etcd</a:t>
            </a: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]#  ETCDCTL_API=3 </a:t>
            </a:r>
            <a:r>
              <a:rPr lang="en-US" sz="1000" dirty="0" err="1">
                <a:latin typeface="Roboto"/>
                <a:ea typeface="Roboto"/>
                <a:cs typeface="Roboto"/>
                <a:sym typeface="Roboto"/>
              </a:rPr>
              <a:t>etcdctl</a:t>
            </a: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 endpoint status --cluster -w table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+-------------------------+------------------+---------+---------+-----------+-----------+------------                                                                                                                                       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|        ENDPOINT         |        ID        | VERSION | DB SIZE | IS LEADER | RAFT TERM | RAFT INDEX                                                                                                                                       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+-------------------------+------------------+---------+---------+-----------+-----------+------------                                                                                                                                       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| http://10.102.6.25:2379 | 833a9a3374998f01 |  3.3.11 |   20 kB |     false |        23 |          6                                                                                                                                       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| </a:t>
            </a:r>
            <a:r>
              <a:rPr lang="en-US" sz="1000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http://10.102.6.24:2379 | ec8c9ef8b612e911 |  3.3.11 |   20 kB |      true </a:t>
            </a: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|        23 |          6                                                                                                                                       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+-------------------------+------------------+---------+---------+-----------+-----------+------------                                                                                                                                       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[root@mck-network-test-tmp-2 </a:t>
            </a:r>
            <a:r>
              <a:rPr lang="en-US" sz="1000" dirty="0" err="1">
                <a:latin typeface="Roboto"/>
                <a:ea typeface="Roboto"/>
                <a:cs typeface="Roboto"/>
                <a:sym typeface="Roboto"/>
              </a:rPr>
              <a:t>etcd</a:t>
            </a: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]#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Рабочий кластер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ETCD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из 2-х ВМ. Для учебных и тестовых целей этого достаточно. Для </a:t>
            </a: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прод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среды рекомендуется добавить 3-ию ВМ с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ETCD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21437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2400" dirty="0"/>
              <a:t>Что получилось</a:t>
            </a:r>
            <a:r>
              <a:rPr lang="en-US" sz="2400" dirty="0"/>
              <a:t> </a:t>
            </a:r>
            <a:r>
              <a:rPr lang="ru-RU" sz="2400" dirty="0"/>
              <a:t>с 2-мя серверами</a:t>
            </a:r>
            <a:r>
              <a:rPr lang="en-US" sz="2400" dirty="0"/>
              <a:t> 2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00550" y="828600"/>
            <a:ext cx="7988652" cy="4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5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конфигурации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Keepalive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на 20й ВМ надо прописать как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Backup</a:t>
            </a: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5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5"/>
            </a:pP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PGBouncer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HA Proxy</a:t>
            </a: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имеют одинаковые конфигурации на 2х ВМ</a:t>
            </a: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5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5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Дл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я запуска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                        -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Прописываем адреса обоих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ETCD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     -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Правим конфигурацию на 2ой ВМ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                        -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systemctl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start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[root@mck-network-test-tmp-1 ~]# </a:t>
            </a:r>
            <a:r>
              <a:rPr lang="en-GB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patronictl</a:t>
            </a: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-c /etc/</a:t>
            </a:r>
            <a:r>
              <a:rPr lang="en-GB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GB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patroni.yml</a:t>
            </a: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list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+ Cluster: </a:t>
            </a:r>
            <a:r>
              <a:rPr lang="en-GB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pg</a:t>
            </a: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-cluster (7346669802996013287) 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| Member                 | Host        | Role    | State   | TL | Lag in MB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+------------------------+-------------+---------+---------+----+-----------+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| mck-network-test-tmp-1 | 10.102.6.24 | Leader  | running |  8 |          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| mck-network-test-tmp-2 | 10.102.6.25 | Replica | running |    |         0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+------------------------+-------------+---------+---------+----+-----------+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[root@mck-network-test-tmp-1 ~]#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8815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2400" dirty="0"/>
              <a:t>Что получилось</a:t>
            </a:r>
            <a:r>
              <a:rPr lang="en-US" sz="2400" dirty="0"/>
              <a:t> </a:t>
            </a:r>
            <a:r>
              <a:rPr lang="ru-RU" sz="2400" dirty="0"/>
              <a:t>с 2-мя серверами</a:t>
            </a:r>
            <a:r>
              <a:rPr lang="en-US" sz="2400" dirty="0"/>
              <a:t> 2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00550" y="828600"/>
            <a:ext cx="7988652" cy="4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5"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8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Тест смены лидера при отключении одной </a:t>
            </a: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ноды</a:t>
            </a: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8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[root@mck-network-test-tmp-2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]# 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patronictl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-c 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etc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patroni.yml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list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 Cluster: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-cluster (7348084694332086857) ----------+-----------+----+-----------+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Member                 | Host        | Role         | State     | TL | Lag in MB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+------------------------+-------------+--------------+-----------+----+-----------+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mck-network-test-tmp-1 | 10.102.6.24 | Leader       | running   |  1 |          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mck-network-test-tmp-2 | 10.102.6.25 | Sync Standby | streaming |  1 |         0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+------------------------+-------------+--------------+-----------+----+-----------+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[root@mck-network-test-tmp-2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]#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После отключения и </a:t>
            </a: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востановления</a:t>
            </a: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[root@mck-network-test-tmp-2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]# 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patronictl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-c 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etc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patroni.yml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list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 Cluster: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-cluster (7348084694332086857) 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Member                 | Host        | Role    | State   | TL | Lag in MB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+------------------------+-------------+---------+---------+----+-----------+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mck-network-test-tmp-1 | 10.102.6.24 | Replica | running |  1 |         0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mck-network-test-tmp-2 | 10.102.6.25 | Leader  | running |  2 |          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+------------------------+-------------+---------+---------+----+-----------+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[root@mck-network-test-tmp-2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]#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sz="1700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9.    Итого получен НА </a:t>
            </a:r>
            <a:r>
              <a:rPr lang="en-US" sz="1700" dirty="0" err="1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Claster</a:t>
            </a:r>
            <a:r>
              <a:rPr lang="en-US" sz="1700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 PostgreSQL </a:t>
            </a:r>
            <a:r>
              <a:rPr lang="ru-RU" sz="1700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на базе </a:t>
            </a:r>
            <a:r>
              <a:rPr lang="en-US" sz="1700" dirty="0" err="1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ru-RU" sz="1700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, состоящий из 2х ВМ</a:t>
            </a:r>
            <a:endParaRPr lang="en-GB" sz="1700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44871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35187" y="99177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Проблемы</a:t>
            </a:r>
            <a:r>
              <a:rPr lang="en-US" sz="2400" dirty="0"/>
              <a:t> </a:t>
            </a:r>
            <a:r>
              <a:rPr lang="ru-RU" sz="2400" dirty="0"/>
              <a:t>выявленные и решённые при настройке компонентов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247875" y="1195077"/>
            <a:ext cx="8030216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PGBouncer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2024-03-17 08:43:39.857 EDT [21572] WARNING cannot listen on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unix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:/var/run/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/.s.PGSQL.6432: bind(): Permission denied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2024-03-17 08:43:39.857 EDT [21572] </a:t>
            </a:r>
            <a:r>
              <a:rPr lang="en-US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FATAL failed to create </a:t>
            </a:r>
            <a:r>
              <a:rPr lang="en-US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unix</a:t>
            </a:r>
            <a:r>
              <a:rPr lang="en-US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socket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2024-03-17 08:43:39.857 EDT [21572] WARNING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cleanup_sockets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event_del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Permission denied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2024-03-17 08:43:39.857 EDT [21572] WARNING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cleanup_sockets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event_del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Permission denied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2024-03-17 08:47:38.295 EDT [22238] LOG kernel file descriptor limit: 1024 (hard: 4096);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max_client_conn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10000, max expected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fd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use: 11012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2"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2"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 15 15:23:23 mck-network-test-tmp-1.mgc.local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[1140]: 2024-03-15 15:23:23.512 EDT [2584] </a:t>
            </a:r>
            <a:r>
              <a:rPr lang="en-US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FATAL:  could not open log file "/var/log/post...</a:t>
            </a:r>
            <a:r>
              <a:rPr lang="en-US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ectory</a:t>
            </a:r>
            <a:endParaRPr lang="en-US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 15 15:23:23 mck-network-test-tmp-1.mgc.local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[1140]: 2024-03-15 15:23:23.520 EDT [2584] LOG:  database system is shut down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 15 15:23:24 mck-network-test-tmp-1.mgc.local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[1140]: 2024-03-15 15:23:24,492 ERROR: postmaster is not running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 15 15:23:29 mck-network-test-tmp-1.mgc.local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[1140]: 2024-03-15 15:23:29,053 INFO: Lock owner: None; I am mck-network-test-tmp-1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 15 15:23:29 mck-network-test-tmp-1.mgc.local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[1140]: 2024-03-15 15:23:29,057 INFO: failed to start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1560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Используемые для конфигурации ссылки, дополнительно к документации и материалов с вебинара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4" y="2098964"/>
            <a:ext cx="7940161" cy="265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https://itdraft.ru/2023/08/14/nastrojka-otkazoustojchivogo-klastera-postgresql-v-linux/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https://postgreshelp.com/postgresql-ha-with-patroni-3/#Install_Patroni_p4p5p6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https://dbtut.com/index.php/2022/06/04/how-to-create-a-postgresql-cluster-with-patroni/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https://stackoverflow.com/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при решении проблем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2825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Что получилось в итоге</a:t>
            </a:r>
            <a:r>
              <a:rPr lang="en-US" sz="2400" dirty="0"/>
              <a:t> 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4" y="1264350"/>
            <a:ext cx="7940161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Рабочий  стенд с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Шаблоны конфигураций компонентов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Отработаны проблемы при инсталляции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43273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3088184366"/>
              </p:ext>
            </p:extLst>
          </p:nvPr>
        </p:nvGraphicFramePr>
        <p:xfrm>
          <a:off x="952500" y="1544194"/>
          <a:ext cx="7223150" cy="1610322"/>
        </p:xfrm>
        <a:graphic>
          <a:graphicData uri="http://schemas.openxmlformats.org/drawingml/2006/table">
            <a:tbl>
              <a:tblPr>
                <a:noFill/>
                <a:tableStyleId>{F992FB48-37B0-4038-8942-588084825A21}</a:tableStyleId>
              </a:tblPr>
              <a:tblGrid>
                <a:gridCol w="47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Подготовлен и проверен тестовый кластер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Рекомендаций и документаций достаточно что бы провести настройку кластера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нуля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планах дальнейшее тестирование режимов работы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  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Hint: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 забывать отключать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файервол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при добавлении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нод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3529B9-E46A-2184-67D9-73A933928EA1}"/>
              </a:ext>
            </a:extLst>
          </p:cNvPr>
          <p:cNvSpPr txBox="1"/>
          <p:nvPr/>
        </p:nvSpPr>
        <p:spPr>
          <a:xfrm>
            <a:off x="952499" y="3763485"/>
            <a:ext cx="74779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Основные детали настройки, конфигурации, данная презентация выложены на</a:t>
            </a:r>
          </a:p>
          <a:p>
            <a:r>
              <a:rPr lang="en-US" dirty="0">
                <a:hlinkClick r:id="rId3"/>
              </a:rPr>
              <a:t>https://github.com/olegrovenskiy/otus-pgsql-hw-diplom/blob/main/README.md</a:t>
            </a:r>
            <a:endParaRPr lang="ru-RU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b="0" dirty="0"/>
              <a:t>Защита проекта</a:t>
            </a:r>
            <a:endParaRPr sz="30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b="0" dirty="0"/>
              <a:t>Тема: </a:t>
            </a:r>
            <a:r>
              <a:rPr lang="ru-RU" sz="3000" b="0" dirty="0">
                <a:solidFill>
                  <a:schemeClr val="tx1"/>
                </a:solidFill>
              </a:rPr>
              <a:t>Создание и тестирование кластера PostgreSQL на базе </a:t>
            </a:r>
            <a:r>
              <a:rPr lang="ru-RU" sz="3000" b="0" dirty="0" err="1">
                <a:solidFill>
                  <a:schemeClr val="tx1"/>
                </a:solidFill>
              </a:rPr>
              <a:t>Patroni</a:t>
            </a:r>
            <a:endParaRPr sz="3000" b="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9248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Олег Ровенский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Инженер Автоматизации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ООО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ДЦОА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Цели проекта</a:t>
            </a:r>
            <a:endParaRPr sz="2400" dirty="0"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1025675035"/>
              </p:ext>
            </p:extLst>
          </p:nvPr>
        </p:nvGraphicFramePr>
        <p:xfrm>
          <a:off x="952500" y="1544194"/>
          <a:ext cx="7239000" cy="1302915"/>
        </p:xfrm>
        <a:graphic>
          <a:graphicData uri="http://schemas.openxmlformats.org/drawingml/2006/table">
            <a:tbl>
              <a:tblPr>
                <a:noFill/>
                <a:tableStyleId>{F992FB48-37B0-4038-8942-588084825A21}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Выбор архитектуры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Отработка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</a:t>
                      </a: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сталяции компонентов архитектуры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Создание лабораторного стенда клстера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/>
              <a:t>Что планировалось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3968017698"/>
              </p:ext>
            </p:extLst>
          </p:nvPr>
        </p:nvGraphicFramePr>
        <p:xfrm>
          <a:off x="952500" y="2001394"/>
          <a:ext cx="7239000" cy="1492539"/>
        </p:xfrm>
        <a:graphic>
          <a:graphicData uri="http://schemas.openxmlformats.org/drawingml/2006/table">
            <a:tbl>
              <a:tblPr>
                <a:noFill/>
                <a:tableStyleId>{F992FB48-37B0-4038-8942-588084825A21}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Подобрать и обосновать архитектуру системы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Отработать вопросы инсталляции и запуска компонентов, шаблоны типовых конфигураций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рабочий стенд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/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лабораторию для дальнейших тестов функционала и отработки конфигураций, эксплуатации системы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5498575" y="391950"/>
            <a:ext cx="3257100" cy="644700"/>
          </a:xfrm>
          <a:prstGeom prst="wedgeRectCallout">
            <a:avLst>
              <a:gd name="adj1" fmla="val -20075"/>
              <a:gd name="adj2" fmla="val 76031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6CC4D98F-3D2C-7D25-24E5-FBF72BE2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42800"/>
              </p:ext>
            </p:extLst>
          </p:nvPr>
        </p:nvGraphicFramePr>
        <p:xfrm>
          <a:off x="952500" y="1611420"/>
          <a:ext cx="7239000" cy="345621"/>
        </p:xfrm>
        <a:graphic>
          <a:graphicData uri="http://schemas.openxmlformats.org/drawingml/2006/table">
            <a:tbl>
              <a:tblPr>
                <a:noFill/>
                <a:tableStyleId>{F992FB48-37B0-4038-8942-588084825A21}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3005621704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3971610630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Проработать документацию, рекомендации,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best practices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9886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Используемые технологии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1559903203"/>
              </p:ext>
            </p:extLst>
          </p:nvPr>
        </p:nvGraphicFramePr>
        <p:xfrm>
          <a:off x="952500" y="1544194"/>
          <a:ext cx="7239000" cy="1382484"/>
        </p:xfrm>
        <a:graphic>
          <a:graphicData uri="http://schemas.openxmlformats.org/drawingml/2006/table">
            <a:tbl>
              <a:tblPr>
                <a:noFill/>
                <a:tableStyleId>{F992FB48-37B0-4038-8942-588084825A21}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Виртуальная среда на базе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VMWare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OS Linux Centos 7.9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кластер </a:t>
                      </a:r>
                      <a:r>
                        <a:rPr lang="en-US" sz="1200" dirty="0"/>
                        <a:t>15.5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ETCD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Google Shape;122;p22">
            <a:extLst>
              <a:ext uri="{FF2B5EF4-FFF2-40B4-BE49-F238E27FC236}">
                <a16:creationId xmlns:a16="http://schemas.microsoft.com/office/drawing/2014/main" id="{E37E29FE-12CD-F270-0F93-6204D41F0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609746"/>
              </p:ext>
            </p:extLst>
          </p:nvPr>
        </p:nvGraphicFramePr>
        <p:xfrm>
          <a:off x="952500" y="2926678"/>
          <a:ext cx="7223150" cy="1382484"/>
        </p:xfrm>
        <a:graphic>
          <a:graphicData uri="http://schemas.openxmlformats.org/drawingml/2006/table">
            <a:tbl>
              <a:tblPr>
                <a:noFill/>
                <a:tableStyleId>{F992FB48-37B0-4038-8942-588084825A21}</a:tableStyleId>
              </a:tblPr>
              <a:tblGrid>
                <a:gridCol w="47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PG Bouncer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Keep Allied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HA Proxy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Подборка материалов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764710" y="1177242"/>
            <a:ext cx="761458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https://patroni.readthedocs.io/en/latest/README.html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https://bootvar.com/how-to-configure-postgresql-ha-with-patroni/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https://www.dbi-services.com/blog/patroni-2-0-new-features-patroni-on-pure-raft/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https://otus.ru/learning/260905/#/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https://github.com/lalbrekht/otus-patroni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https://github.com/zalando/patroni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https://habr.com/ru/companies/vk/articles/452846/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https://www.youtube.com/watch?v=lMPYerAYEVs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https://github.com/etcd-io/etcd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https://blogs.sungeek.net/unixwiz/2018/09/02/centos-7-postgresql-10-patroni/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https://docs.percona.com/postgresql/11/solutions/ha-setup-yum.html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https://access.crunchydata.com/documentation/patroni/2.1.3/pdf/patroni.pdf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https://www.dbi-services.com/blog/patroni-2-0-new-features-patroni-on-pure-raft/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5"/>
              </a:rPr>
              <a:t>https://docs.vmware.com/en/VMware-Postgres/16.1/vmware-postgres/bp-patroni-setup.html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https://itdraft.ru/2023/08/14/nastrojka-otkazoustojchivogo-klastera-postgresql-v-linux/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А</a:t>
            </a:r>
            <a:r>
              <a:rPr lang="ru" sz="3000" dirty="0"/>
              <a:t>рхитектура Решения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F93D7C-1DF3-79F6-57D3-5A8FAB5EF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013" y="829429"/>
            <a:ext cx="6317673" cy="39833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1684</Words>
  <Application>Microsoft Office PowerPoint</Application>
  <PresentationFormat>Экран (16:9)</PresentationFormat>
  <Paragraphs>256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Roboto</vt:lpstr>
      <vt:lpstr>Courier New</vt:lpstr>
      <vt:lpstr>Светлая тема</vt:lpstr>
      <vt:lpstr>PostgreSQL для администраторов баз данных и разработчиков</vt:lpstr>
      <vt:lpstr>Меня хорошо видно &amp; слышно?</vt:lpstr>
      <vt:lpstr>Защита проекта Тема: Создание и тестирование кластера PostgreSQL на базе Patroni  </vt:lpstr>
      <vt:lpstr>План защиты </vt:lpstr>
      <vt:lpstr>Цели проекта</vt:lpstr>
      <vt:lpstr>Что планировалось </vt:lpstr>
      <vt:lpstr>Используемые технологии  </vt:lpstr>
      <vt:lpstr>Подборка материалов</vt:lpstr>
      <vt:lpstr>Архитектура Решения   </vt:lpstr>
      <vt:lpstr>Преимущество данной архитектуры</vt:lpstr>
      <vt:lpstr>Что получилось 1</vt:lpstr>
      <vt:lpstr>Что получилось 2</vt:lpstr>
      <vt:lpstr>Что получилось 3</vt:lpstr>
      <vt:lpstr>Что получилось 4</vt:lpstr>
      <vt:lpstr>Что получилось с 2-мя серверами 1</vt:lpstr>
      <vt:lpstr>Что получилось с 2-мя серверами 2</vt:lpstr>
      <vt:lpstr>Что получилось с 2-мя серверами 2</vt:lpstr>
      <vt:lpstr>Проблемы выявленные и решённые при настройке компонентов</vt:lpstr>
      <vt:lpstr>Используемые для конфигурации ссылки, дополнительно к документации и материалов с вебинара</vt:lpstr>
      <vt:lpstr>Что получилось в итоге 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для администраторов баз данных и разработчиков</dc:title>
  <cp:lastModifiedBy>Oleg Rovenskiy</cp:lastModifiedBy>
  <cp:revision>23</cp:revision>
  <dcterms:modified xsi:type="dcterms:W3CDTF">2024-03-19T15:09:10Z</dcterms:modified>
</cp:coreProperties>
</file>