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8" r:id="rId13"/>
    <p:sldId id="279" r:id="rId14"/>
    <p:sldId id="282" r:id="rId15"/>
    <p:sldId id="283" r:id="rId16"/>
    <p:sldId id="284" r:id="rId17"/>
    <p:sldId id="285" r:id="rId18"/>
    <p:sldId id="277" r:id="rId19"/>
    <p:sldId id="281" r:id="rId20"/>
    <p:sldId id="276" r:id="rId21"/>
    <p:sldId id="265" r:id="rId22"/>
    <p:sldId id="286" r:id="rId23"/>
    <p:sldId id="287" r:id="rId24"/>
    <p:sldId id="288" r:id="rId25"/>
    <p:sldId id="289" r:id="rId26"/>
    <p:sldId id="290" r:id="rId27"/>
    <p:sldId id="291" r:id="rId28"/>
    <p:sldId id="266" r:id="rId29"/>
  </p:sldIdLst>
  <p:sldSz cx="9144000" cy="5143500" type="screen16x9"/>
  <p:notesSz cx="6858000" cy="9144000"/>
  <p:embeddedFontLst>
    <p:embeddedFont>
      <p:font typeface="Roboto" panose="020B0604020202020204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92FB48-37B0-4038-8942-588084825A21}">
  <a:tblStyle styleId="{F992FB48-37B0-4038-8942-588084825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4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6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2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1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3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38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6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60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75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99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15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065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7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draft.ru/2023/08/14/nastrojka-otkazoustojchivogo-klastera-postgresql-v-linu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dbtut.com/index.php/2022/06/04/how-to-create-a-postgresql-cluster-with-patroni/" TargetMode="External"/><Relationship Id="rId4" Type="http://schemas.openxmlformats.org/officeDocument/2006/relationships/hyperlink" Target="https://postgreshelp.com/postgresql-ha-with-patroni-3/#Install_Patroni_p4p5p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rovenskiy/otus-pgsql-hw-diplom/blob/main/README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alando/patroni" TargetMode="External"/><Relationship Id="rId13" Type="http://schemas.openxmlformats.org/officeDocument/2006/relationships/hyperlink" Target="https://docs.percona.com/postgresql/11/solutions/ha-setup-yum.html" TargetMode="External"/><Relationship Id="rId3" Type="http://schemas.openxmlformats.org/officeDocument/2006/relationships/hyperlink" Target="https://patroni.readthedocs.io/en/latest/README.html" TargetMode="External"/><Relationship Id="rId7" Type="http://schemas.openxmlformats.org/officeDocument/2006/relationships/hyperlink" Target="https://github.com/lalbrekht/otus-patroni" TargetMode="External"/><Relationship Id="rId12" Type="http://schemas.openxmlformats.org/officeDocument/2006/relationships/hyperlink" Target="https://blogs.sungeek.net/unixwiz/2018/09/02/centos-7-postgresql-10-patroni/" TargetMode="External"/><Relationship Id="rId17" Type="http://schemas.openxmlformats.org/officeDocument/2006/relationships/hyperlink" Target="https://github.com/alexeyklyukin/patroni-training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tdraft.ru/2023/08/14/nastrojka-otkazoustojchivogo-klastera-postgresql-v-linux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tus.ru/learning/260905/#/" TargetMode="External"/><Relationship Id="rId11" Type="http://schemas.openxmlformats.org/officeDocument/2006/relationships/hyperlink" Target="https://github.com/etcd-io/etcd" TargetMode="External"/><Relationship Id="rId5" Type="http://schemas.openxmlformats.org/officeDocument/2006/relationships/hyperlink" Target="https://www.dbi-services.com/blog/patroni-2-0-new-features-patroni-on-pure-raft/" TargetMode="External"/><Relationship Id="rId15" Type="http://schemas.openxmlformats.org/officeDocument/2006/relationships/hyperlink" Target="https://docs.vmware.com/en/VMware-Postgres/16.1/vmware-postgres/bp-patroni-setup.html" TargetMode="External"/><Relationship Id="rId10" Type="http://schemas.openxmlformats.org/officeDocument/2006/relationships/hyperlink" Target="https://www.youtube.com/watch?v=lMPYerAYEVs" TargetMode="External"/><Relationship Id="rId4" Type="http://schemas.openxmlformats.org/officeDocument/2006/relationships/hyperlink" Target="https://bootvar.com/how-to-configure-postgresql-ha-with-patroni/" TargetMode="External"/><Relationship Id="rId9" Type="http://schemas.openxmlformats.org/officeDocument/2006/relationships/hyperlink" Target="https://habr.com/ru/companies/vk/articles/452846/" TargetMode="External"/><Relationship Id="rId14" Type="http://schemas.openxmlformats.org/officeDocument/2006/relationships/hyperlink" Target="https://access.crunchydata.com/documentation/patroni/2.1.3/pdf/patroni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b="1" i="0" dirty="0">
                <a:solidFill>
                  <a:srgbClr val="525252"/>
                </a:solidFill>
                <a:effectLst/>
                <a:latin typeface="Roboto" panose="020B0604020202020204" pitchFamily="2" charset="0"/>
              </a:rPr>
              <a:t>PostgreSQL для администраторов баз данных и разработчиков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Преимущество данной архитектуры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8172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Все ВМ имеют однотипную конфигурацию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подготовить один сервер, протестировать, далее клонировать с незначительными правками  конфигурации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Резервирование и НА всех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Легкое масштабирование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Можно начать с минимального набора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Две ВМ с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PGSQL,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ETCD,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HAQ Proxy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		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Третья ВМ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для обеспечения кворума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  Все дополнительные компоненты (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ETCD, HA proxy, Keep Allied)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широко используются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      корпоративных системах и хорошо известны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администраторам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01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265743" cy="36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Запущена система на одной ВМ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(7346669802996013287) 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| running |  5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Запущен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etcdctl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member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6013fa0645d37aad: name=mck-network-test-tmp-1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peerURLs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=http://10.102.6.24:2380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clientURLs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=http://10.102.6.24:2379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isLeader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=true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data]#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18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 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3. 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PG Bouncer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6432 порту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6432 -h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4. Запущен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 Proxy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 доступом к БД по 5000 порту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-p 5000 -h 127.0.0.1 -U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=# ^C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64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ru-RU" sz="2400" dirty="0"/>
              <a:t>3</a:t>
            </a:r>
            <a:r>
              <a:rPr lang="en-GB" sz="2400" dirty="0"/>
              <a:t>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Работает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Keep Allied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проверка доступа через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VIP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 базе данных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 \q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-bash-4.2$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-p 5000 -h 10.102.6.222 -U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Password for user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(9.2.24, server 15.6)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WARNING: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version 9.2, server version 15.0.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Some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features might not work.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Type "help" for help.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=#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81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(</a:t>
            </a:r>
            <a:r>
              <a:rPr lang="en-GB" sz="2400" dirty="0"/>
              <a:t>4)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798865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Подготовлен первый сервер со всеми компонентами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6. Данный сервер можно клонировать и добавлять НА компонентов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479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ETCD(1)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       ENDPOINT         |        ID        | VERSION | DB SIZE | IS LEADER | RAFT TERM | RAFT INDEX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http://10.102.6.25:2379 | 833a9a3374998f01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http://10.102.6.28:2379 | a83a461789831637 |  3.3.11 |   20 kB |     false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| http://10.102.6.24:2379 | ec8c9ef8b612e911 |  3.3.11 |   20 kB |      true |        30 |      10476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+-------------------------+------------------+---------+---------+-----------+-----------+------------+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Рабочий кластер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-х ВМ.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143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ETCD(2)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конфигурации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Keepalive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на 2й ВМ надо прописать как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Backup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HA Proxy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имеют одинаковые конфигурации на 2х ВМ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я запуска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Прописываем адреса обоих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ETCD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Правим конфигурацию на 2ой ВМ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                        -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systemctl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start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-c /etc/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GB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-cluster (7346669802996013287)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mck-network-test-tmp-1 | 10.102.6.24 | Leader  | running |  8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| mck-network-test-tmp-2 | 10.102.6.25 | Replica | running |   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[root@mck-network-test-tmp-1 ~]#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81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400" dirty="0"/>
              <a:t>Что получилось</a:t>
            </a:r>
            <a:r>
              <a:rPr lang="en-US" sz="2400" dirty="0"/>
              <a:t> </a:t>
            </a:r>
            <a:r>
              <a:rPr lang="ru-RU" sz="2400" dirty="0"/>
              <a:t>с 2-мя серверами</a:t>
            </a:r>
            <a:r>
              <a:rPr lang="en-US" sz="2400" dirty="0"/>
              <a:t> </a:t>
            </a:r>
            <a:r>
              <a:rPr lang="en-US" sz="2400" dirty="0" err="1"/>
              <a:t>Patroni</a:t>
            </a:r>
            <a:r>
              <a:rPr lang="en-US" sz="2400" dirty="0"/>
              <a:t> </a:t>
            </a:r>
            <a:r>
              <a:rPr lang="ru-RU" sz="2400" dirty="0"/>
              <a:t>+ 3-и </a:t>
            </a:r>
            <a:r>
              <a:rPr lang="en-US" sz="2400" dirty="0"/>
              <a:t>ETCD(3)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00550" y="828600"/>
            <a:ext cx="7988652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5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Тест смены лидера при отключении одной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ноды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8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     | State  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Leader       | running   |  1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Sync Standby | streaming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+------------------------+-------------+--------------+-----------+----+-----------+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После отключения и восстановления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 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patronictl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-c 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patroni.yml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list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 Cluster: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-cluster (7348084694332086857) 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Member                 | Host        | Role    | State   | TL | Lag in MB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mck-network-test-tmp-1 | 10.102.6.24 | Replica | running |  1 |         0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| mck-network-test-tmp-2 | 10.102.6.25 | Leader  | running |  2 |           |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+------------------------+-------------+---------+---------+----+-----------+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[root@mck-network-test-tmp-2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]#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9.    Итого получен НА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Claster</a:t>
            </a:r>
            <a:r>
              <a:rPr lang="en-US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PostgreSQL 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на базе </a:t>
            </a:r>
            <a:r>
              <a:rPr lang="en-US" sz="1700" dirty="0" err="1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ru-RU" sz="1700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, состоящий из 2х ВМ</a:t>
            </a:r>
            <a:endParaRPr lang="en-GB" sz="17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48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35187" y="99177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Проблемы</a:t>
            </a:r>
            <a:r>
              <a:rPr lang="en-US" sz="2400" dirty="0"/>
              <a:t> </a:t>
            </a:r>
            <a:r>
              <a:rPr lang="ru-RU" sz="2400" dirty="0"/>
              <a:t>выявленные и решённые при настройке компонентов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47875" y="1195077"/>
            <a:ext cx="8030216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cannot listen on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:/var/run/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/.s.PGSQL.6432: bind():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 failed to create 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socket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08:43:39.857 EDT [21572] WARNING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cleanup_sockets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event_del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Permission denied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2024-03-17 08:47:38.295 EDT [22238] LOG kernel file descriptor limit: 1024 (hard: 4096);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max_client_conn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10000, max expected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use: 11012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 startAt="2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15:23:23.512 EDT [2584] </a:t>
            </a:r>
            <a:r>
              <a:rPr lang="en-US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FATAL:  could not open log file "/var/log/post...</a:t>
            </a:r>
            <a:r>
              <a:rPr lang="en-US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ectory</a:t>
            </a:r>
            <a:endParaRPr lang="en-US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15:23:23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15:23:23.520 EDT [2584] LOG:  database system is shut down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15:23:24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15:23:24,492 ERROR: postmaster is not running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15:23:29,053 INFO: Lock owner: None; I am mck-network-test-tmp-1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 15 15:23:29 mck-network-test-tmp-1.mgc.local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[1140]: 2024-03-15 15:23:29,057 INFO: failed to start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5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Используемые для конфигурации ссылки, дополнительно к документации и материалов с вебинара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2098964"/>
            <a:ext cx="7940161" cy="265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https://itdraft.ru/2023/08/14/nastrojka-otkazoustojchivogo-klastera-postgresql-v-linux/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https://postgreshelp.com/postgresql-ha-with-patroni-3/#Install_Patroni_p4p5p6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https://dbtut.com/index.php/2022/06/04/how-to-create-a-postgresql-cluster-with-patroni/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https://stackoverflow.com/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при решении проблем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25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 в итоге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940161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Рабочий  стенд с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Patroni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Шаблоны конфигураций компонентов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Отработаны проблемы при инсталляции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327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74065877"/>
              </p:ext>
            </p:extLst>
          </p:nvPr>
        </p:nvGraphicFramePr>
        <p:xfrm>
          <a:off x="952500" y="1544194"/>
          <a:ext cx="7223150" cy="2293836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 и проверен тестовый кластер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Рекомендаций и документаций достаточно что бы провести настройку кластера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нуля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планах дальнейшее тестирование режимов работы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 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Hint: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забывать отключать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файервол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 добавлении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При подготовке первого сервера, для дальнейшего клонирования, не запускать на нём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ETCD</a:t>
                      </a:r>
                      <a:r>
                        <a:rPr lang="en-GB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только установить. Так как при запуске </a:t>
                      </a:r>
                      <a:r>
                        <a:rPr lang="en-GB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пишет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member-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инициирует базу, кластер, это потребуется потом чистить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3529B9-E46A-2184-67D9-73A933928EA1}"/>
              </a:ext>
            </a:extLst>
          </p:cNvPr>
          <p:cNvSpPr txBox="1"/>
          <p:nvPr/>
        </p:nvSpPr>
        <p:spPr>
          <a:xfrm>
            <a:off x="952499" y="3763485"/>
            <a:ext cx="7477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детали настройки, конфигурации, данная презентация выложены на</a:t>
            </a:r>
          </a:p>
          <a:p>
            <a:r>
              <a:rPr lang="en-US" dirty="0">
                <a:hlinkClick r:id="rId3"/>
              </a:rPr>
              <a:t>https://github.com/olegrovenskiy/otus-pgsql-hw-diplom/blob/main/README.md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(1)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881752-B3CF-51C2-4F52-F0ABCCB4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36" y="574964"/>
            <a:ext cx="4562692" cy="44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0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(2)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AF33B-CFE1-C3B8-DE5E-7A5D773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583"/>
            <a:ext cx="9144000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3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(3)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8A1C-32A0-25C9-9F77-B58DDBB0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680"/>
            <a:ext cx="9144000" cy="47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(4)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26CB6-8E04-0113-0A95-BC9CEA9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887"/>
            <a:ext cx="9144000" cy="33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8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(5)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F6FDF-1BF7-8481-6236-22C67021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20" y="463826"/>
            <a:ext cx="5274936" cy="467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62896" y="5363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Скриншоты с рабочего кластера (6)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7A1D2E-5E7F-4A7D-905C-9804BE8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20" y="666628"/>
            <a:ext cx="5046336" cy="44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3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Защита проекта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0" dirty="0"/>
              <a:t>Тема: </a:t>
            </a:r>
            <a:r>
              <a:rPr lang="ru-RU" sz="3000" b="0" dirty="0">
                <a:solidFill>
                  <a:schemeClr val="tx1"/>
                </a:solidFill>
              </a:rPr>
              <a:t>Создание и тестирование кластера PostgreSQL на базе </a:t>
            </a:r>
            <a:r>
              <a:rPr lang="ru-RU" sz="3000" b="0" dirty="0" err="1">
                <a:solidFill>
                  <a:schemeClr val="tx1"/>
                </a:solidFill>
              </a:rPr>
              <a:t>Patroni</a:t>
            </a:r>
            <a:endParaRPr sz="3000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9248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Олег Ровенский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 Автоматизации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ДЦОА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59819758"/>
              </p:ext>
            </p:extLst>
          </p:nvPr>
        </p:nvGraphicFramePr>
        <p:xfrm>
          <a:off x="952500" y="1544194"/>
          <a:ext cx="7239000" cy="1302915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Выбор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Отработка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сталяции компонентов архитектуры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лабораторного стенда кластера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968017698"/>
              </p:ext>
            </p:extLst>
          </p:nvPr>
        </p:nvGraphicFramePr>
        <p:xfrm>
          <a:off x="952500" y="2001394"/>
          <a:ext cx="7239000" cy="1492539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и обосновать архитектуру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вопросы инсталляции и запуска компонентов, шаблоны типовых конфигураций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рабочий стенд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лабораторию для дальнейших тестов функционала и отработки конфигураций, эксплуатации системы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CC4D98F-3D2C-7D25-24E5-FBF72BE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42800"/>
              </p:ext>
            </p:extLst>
          </p:nvPr>
        </p:nvGraphicFramePr>
        <p:xfrm>
          <a:off x="952500" y="1611420"/>
          <a:ext cx="7239000" cy="345621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300562170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397161063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Проработать документацию, рекомендации,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practices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9886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559903203"/>
              </p:ext>
            </p:extLst>
          </p:nvPr>
        </p:nvGraphicFramePr>
        <p:xfrm>
          <a:off x="952500" y="1544194"/>
          <a:ext cx="7239000" cy="138248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Виртуальная среда на базе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VMWare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 Linux Centos 7.9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 </a:t>
                      </a:r>
                      <a:r>
                        <a:rPr lang="en-US" sz="1200" dirty="0"/>
                        <a:t>15.5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122;p22">
            <a:extLst>
              <a:ext uri="{FF2B5EF4-FFF2-40B4-BE49-F238E27FC236}">
                <a16:creationId xmlns:a16="http://schemas.microsoft.com/office/drawing/2014/main" id="{E37E29FE-12CD-F270-0F93-6204D41F0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609746"/>
              </p:ext>
            </p:extLst>
          </p:nvPr>
        </p:nvGraphicFramePr>
        <p:xfrm>
          <a:off x="952500" y="2926678"/>
          <a:ext cx="7223150" cy="1382484"/>
        </p:xfrm>
        <a:graphic>
          <a:graphicData uri="http://schemas.openxmlformats.org/drawingml/2006/table">
            <a:tbl>
              <a:tblPr>
                <a:noFill/>
                <a:tableStyleId>{F992FB48-37B0-4038-8942-588084825A21}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PG 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Keep Allied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 Proxy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Подборка материалов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764710" y="1177241"/>
            <a:ext cx="7614580" cy="372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https://patroni.readthedocs.io/en/latest/README.html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https://bootvar.com/how-to-configure-postgresql-ha-with-patroni/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https://otus.ru/learning/260905/#/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https://github.com/lalbrekht/otus-patroni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https://habr.com/ru/companies/vk/articles/452846/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https://www.youtube.com/watch?v=lMPYerAYEVs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https://github.com/etcd-io/etcd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https://blogs.sungeek.net/unixwiz/2018/09/02/centos-7-postgresql-10-patroni/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https://docs.percona.com/postgresql/11/solutions/ha-setup-yum.html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https://access.crunchydata.com/documentation/patroni/2.1.3/pdf/patroni.pdf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https://www.dbi-services.com/blog/patroni-2-0-new-features-patroni-on-pure-raft/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https://docs.vmware.com/en/VMware-Postgres/16.1/vmware-postgres/bp-patroni-setup.html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u="sng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https://itdraft.ru/2023/08/14/nastrojka-otkazoustojchivogo-klastera-postgresql-v-linux/</a:t>
            </a:r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u="sng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https://github.com/alexeyklyukin/patroni-training</a:t>
            </a: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https://github.com/zalando/patroni</a:t>
            </a:r>
            <a:endParaRPr lang="en-US" dirty="0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/>
              <a:t>рхитектура Решения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F93D7C-1DF3-79F6-57D3-5A8FAB5E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13" y="829429"/>
            <a:ext cx="6317673" cy="3983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1696</Words>
  <Application>Microsoft Office PowerPoint</Application>
  <PresentationFormat>Экран (16:9)</PresentationFormat>
  <Paragraphs>254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Roboto</vt:lpstr>
      <vt:lpstr>Courier New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Создание и тестирование кластера PostgreSQL на базе Patroni  </vt:lpstr>
      <vt:lpstr>План защиты </vt:lpstr>
      <vt:lpstr>Цели проекта</vt:lpstr>
      <vt:lpstr>Что планировалось </vt:lpstr>
      <vt:lpstr>Используемые технологии  </vt:lpstr>
      <vt:lpstr>Подборка материалов</vt:lpstr>
      <vt:lpstr>Архитектура Решения   </vt:lpstr>
      <vt:lpstr>Преимущество данной архитектуры</vt:lpstr>
      <vt:lpstr>Что получилось (1)</vt:lpstr>
      <vt:lpstr>Что получилось (2)</vt:lpstr>
      <vt:lpstr>Что получилось (3)</vt:lpstr>
      <vt:lpstr>Что получилось (4)</vt:lpstr>
      <vt:lpstr>Что получилось с 2-мя серверами Patroni + 3-и ETCD(1)</vt:lpstr>
      <vt:lpstr>Что получилось с 2-мя серверами Patroni + 3-и ETCD(2)</vt:lpstr>
      <vt:lpstr>Что получилось с 2-мя серверами Patroni + 3-и ETCD(3)</vt:lpstr>
      <vt:lpstr>Проблемы выявленные и решённые при настройке компонентов</vt:lpstr>
      <vt:lpstr>Используемые для конфигурации ссылки, дополнительно к документации и материалов с вебинара</vt:lpstr>
      <vt:lpstr>Что получилось в итоге </vt:lpstr>
      <vt:lpstr>Выводы и планы по развитию   </vt:lpstr>
      <vt:lpstr>Скриншоты с рабочего кластера (1) </vt:lpstr>
      <vt:lpstr>Скриншоты с рабочего кластера (2) </vt:lpstr>
      <vt:lpstr>Скриншоты с рабочего кластера (3) </vt:lpstr>
      <vt:lpstr>Скриншоты с рабочего кластера (4) </vt:lpstr>
      <vt:lpstr>Скриншоты с рабочего кластера (5) </vt:lpstr>
      <vt:lpstr>Скриншоты с рабочего кластера (6)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Oleg Rovenskiy</cp:lastModifiedBy>
  <cp:revision>32</cp:revision>
  <dcterms:modified xsi:type="dcterms:W3CDTF">2024-03-23T17:20:40Z</dcterms:modified>
</cp:coreProperties>
</file>