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0" r:id="rId4"/>
    <p:sldId id="259" r:id="rId5"/>
    <p:sldId id="261" r:id="rId6"/>
    <p:sldId id="263" r:id="rId7"/>
    <p:sldId id="258" r:id="rId8"/>
    <p:sldId id="265" r:id="rId9"/>
    <p:sldId id="26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FC24"/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11837B-715D-1575-D06B-CB89339FD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9CCDB4-EC21-A407-D7FD-717152A2C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17F664-F15A-EE5E-7CF9-EDB258A1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822-CCBE-44DA-9426-C38878DD7845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8E967D-B552-456B-F5E1-F7BCD4A6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FC626B-417B-622F-E19B-4B09D357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6EB8-35EB-4631-A54C-B0F2A65C9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53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344D2-B572-DD88-0984-8BFFADC3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A5368B-DB27-0248-38D9-C44BFD6D4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031ACE-2F30-BF84-1D0A-11A39C8B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822-CCBE-44DA-9426-C38878DD7845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2E72ED-526C-0AC7-C1CE-6DE9C448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651E3F-9786-7A2A-E918-F85702DBC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6EB8-35EB-4631-A54C-B0F2A65C9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90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F2C7BF-84A1-2625-1E37-C6567739A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C41FBF-CE45-EC7B-97AD-A0B56A198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40EEE7-ACE2-C9E7-8CBF-C9A95FCE0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822-CCBE-44DA-9426-C38878DD7845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C8773F-958A-D0EF-3DCA-F09120EE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A1166A-635B-43F5-EBF1-7E0BCA60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6EB8-35EB-4631-A54C-B0F2A65C9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06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81C58-8181-CFBD-F3B4-E7B681E1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8D4852-651B-9302-F7D0-B5E5D055D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9541E7-572F-FCFF-0BB9-FBA533E0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822-CCBE-44DA-9426-C38878DD7845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E09FD9-AC40-F3F4-732A-9E595D38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011E9C-AC08-2377-27A7-FF035AFD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6EB8-35EB-4631-A54C-B0F2A65C9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58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DE9D0-EE37-C8E8-FFA0-65787F94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A2A111-AAA1-D543-139E-230011C7E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B5BA99-95F7-73CB-E05C-E88609188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822-CCBE-44DA-9426-C38878DD7845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2D415D-72A6-FF74-ED99-F65C08D4E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D144CD-C06D-CF56-87EF-FD0C61B2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6EB8-35EB-4631-A54C-B0F2A65C9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77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4FF96D-91B9-E67E-A18A-6AB83A21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995C4E-0648-EC99-9D77-573272D57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F0AA6F-1DCA-3B58-8A86-57F1F3844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15E5AE-8604-DF85-1063-5432F92E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822-CCBE-44DA-9426-C38878DD7845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FB745C-BDA1-1A10-F335-EF902108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56DA11-34E7-14CA-69A8-7D22EB45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6EB8-35EB-4631-A54C-B0F2A65C9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65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E15C0-A85C-642D-4FE2-E1C136E2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1442FA-AA64-23E5-900B-CD409B67F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1E3C35-455E-12B9-0BE9-A6B77200B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88DD61-B823-30D4-446C-A282B29CE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25304C6-F9D6-9A50-3E86-81D15F616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262A181-36C0-B7C3-C5D0-0B2EBE29B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822-CCBE-44DA-9426-C38878DD7845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3FE855D-AD75-6441-A95F-A4EE84273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8134F76-589F-C6E8-E6BF-0D31AC6E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6EB8-35EB-4631-A54C-B0F2A65C9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96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AAA66-25D1-5ED4-8083-BE6E0737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F4247CB-A50F-E118-5B70-EA31F53E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822-CCBE-44DA-9426-C38878DD7845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AE34024-0C4D-736D-684C-51E8EC8E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91ACA3C-886B-C118-B85B-E582C50D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6EB8-35EB-4631-A54C-B0F2A65C9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74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F681C63-52AE-E162-47DD-A64202FD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822-CCBE-44DA-9426-C38878DD7845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D980D1C-DD18-F6A0-54FD-4B489158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B54ED5-C260-BCF0-41BA-202EDCA0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6EB8-35EB-4631-A54C-B0F2A65C9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42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0DBEF3-494D-047F-B9C2-FADCFBA4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20CD18-ABD2-7DA7-164C-97F4F254E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EE7A73-7F68-56B3-171B-0BD98E54A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01DCE4-D850-C936-95A6-9C350FCB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822-CCBE-44DA-9426-C38878DD7845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4D77BF-2FFE-40D7-CCCF-C18A1D2D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AE411A-EA38-DEAC-5F6E-042316AA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6EB8-35EB-4631-A54C-B0F2A65C9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77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95B8A5-1524-D3E9-4C83-B4969309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3131BC2-A459-1C5F-C491-6E190F185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5BF6A9-185B-36BB-3CC3-AEBA94B08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AB2145-5D15-6E9F-CA39-C92225D6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822-CCBE-44DA-9426-C38878DD7845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49EA96-12B9-1F4E-359B-A73FD5E0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7338D8-F51E-E0D8-9EE8-1BA3DB41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6EB8-35EB-4631-A54C-B0F2A65C9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37FAE-A614-1F76-FF53-5DAF25469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C02BA8-19AD-2A42-7173-9D2A59361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EEAA1F-B8F6-A272-006E-35E1BF073B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C0F822-CCBE-44DA-9426-C38878DD7845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3A57B2-EF8B-2E19-0B07-41507431B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A670C2-9B27-5EA2-70FF-D7136D34E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9D6EB8-35EB-4631-A54C-B0F2A65C9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71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12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12" Type="http://schemas.openxmlformats.org/officeDocument/2006/relationships/image" Target="../media/image17.png"/><Relationship Id="rId2" Type="http://schemas.openxmlformats.org/officeDocument/2006/relationships/image" Target="../media/image3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9.png"/><Relationship Id="rId15" Type="http://schemas.openxmlformats.org/officeDocument/2006/relationships/image" Target="../media/image32.png"/><Relationship Id="rId10" Type="http://schemas.openxmlformats.org/officeDocument/2006/relationships/image" Target="../media/image29.png"/><Relationship Id="rId4" Type="http://schemas.openxmlformats.org/officeDocument/2006/relationships/image" Target="../media/image6.png"/><Relationship Id="rId9" Type="http://schemas.openxmlformats.org/officeDocument/2006/relationships/image" Target="../media/image28.pn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3" Type="http://schemas.openxmlformats.org/officeDocument/2006/relationships/image" Target="../media/image5.png"/><Relationship Id="rId7" Type="http://schemas.openxmlformats.org/officeDocument/2006/relationships/image" Target="../media/image3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Шрифт, текст, Графика, графический дизайн">
            <a:extLst>
              <a:ext uri="{FF2B5EF4-FFF2-40B4-BE49-F238E27FC236}">
                <a16:creationId xmlns:a16="http://schemas.microsoft.com/office/drawing/2014/main" id="{63E3BF1C-84C9-14B3-F527-1F4FA54D6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98" y="2184880"/>
            <a:ext cx="8595123" cy="1642381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силуэт&#10;&#10;Автоматически созданное описание">
            <a:extLst>
              <a:ext uri="{FF2B5EF4-FFF2-40B4-BE49-F238E27FC236}">
                <a16:creationId xmlns:a16="http://schemas.microsoft.com/office/drawing/2014/main" id="{F0C22654-03C5-AADE-3E1C-906FECCCB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1600"/>
            <a:ext cx="12192000" cy="2946400"/>
          </a:xfrm>
          <a:prstGeom prst="rect">
            <a:avLst/>
          </a:prstGeom>
        </p:spPr>
      </p:pic>
      <p:pic>
        <p:nvPicPr>
          <p:cNvPr id="17" name="Рисунок 16" descr="Изображение выглядит как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2226AF2F-DCC0-3646-887E-0089E8103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89500"/>
            <a:ext cx="12192000" cy="1968500"/>
          </a:xfrm>
          <a:prstGeom prst="rect">
            <a:avLst/>
          </a:prstGeom>
        </p:spPr>
      </p:pic>
      <p:pic>
        <p:nvPicPr>
          <p:cNvPr id="19" name="Рисунок 18" descr="Изображение выглядит как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6AA10C05-D797-A14A-22E5-6CDC38F161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601741"/>
            <a:ext cx="1574800" cy="954608"/>
          </a:xfrm>
          <a:prstGeom prst="rect">
            <a:avLst/>
          </a:prstGeom>
        </p:spPr>
      </p:pic>
      <p:pic>
        <p:nvPicPr>
          <p:cNvPr id="21" name="Рисунок 20" descr="Изображение выглядит как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69E4B75A-2089-DD21-6CE7-DB4A8D4FD0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062" y="1347030"/>
            <a:ext cx="2897039" cy="1288220"/>
          </a:xfrm>
          <a:prstGeom prst="rect">
            <a:avLst/>
          </a:prstGeom>
        </p:spPr>
      </p:pic>
      <p:pic>
        <p:nvPicPr>
          <p:cNvPr id="23" name="Рисунок 22" descr="Изображение выглядит как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ACD6D252-93C6-AC7F-7714-5F4D0AA6C0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39" y="2616200"/>
            <a:ext cx="2255742" cy="10033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2F7B152-BC21-3BE7-8477-155E50A4CA09}"/>
              </a:ext>
            </a:extLst>
          </p:cNvPr>
          <p:cNvSpPr txBox="1"/>
          <p:nvPr/>
        </p:nvSpPr>
        <p:spPr>
          <a:xfrm>
            <a:off x="5575300" y="627380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ess Start 2P" panose="00000500000000000000" pitchFamily="2" charset="0"/>
              </a:rPr>
              <a:t>2024</a:t>
            </a:r>
            <a:endParaRPr lang="ru-RU" dirty="0">
              <a:latin typeface="Press Start 2P" panose="00000500000000000000" pitchFamily="2" charset="0"/>
            </a:endParaRP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A8511C35-2948-887E-C9D9-FB6F8347483C}"/>
              </a:ext>
            </a:extLst>
          </p:cNvPr>
          <p:cNvGrpSpPr/>
          <p:nvPr/>
        </p:nvGrpSpPr>
        <p:grpSpPr>
          <a:xfrm>
            <a:off x="0" y="0"/>
            <a:ext cx="3986618" cy="1396740"/>
            <a:chOff x="337344" y="12960"/>
            <a:chExt cx="3986618" cy="1396740"/>
          </a:xfrm>
        </p:grpSpPr>
        <p:pic>
          <p:nvPicPr>
            <p:cNvPr id="26" name="Рисунок 25" descr="Изображение выглядит как Графика, Красочность, пиксель, творческий подход&#10;&#10;Автоматически созданное описание">
              <a:extLst>
                <a:ext uri="{FF2B5EF4-FFF2-40B4-BE49-F238E27FC236}">
                  <a16:creationId xmlns:a16="http://schemas.microsoft.com/office/drawing/2014/main" id="{47EC6B03-305F-1B54-4782-410BD038F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344" y="12960"/>
              <a:ext cx="1368522" cy="139674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DC6F63C-58B1-2E65-8A4F-8C70D87738EA}"/>
                </a:ext>
              </a:extLst>
            </p:cNvPr>
            <p:cNvSpPr txBox="1"/>
            <p:nvPr/>
          </p:nvSpPr>
          <p:spPr>
            <a:xfrm>
              <a:off x="1301362" y="108339"/>
              <a:ext cx="3022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  <a:latin typeface="Press Start 2P" panose="00000500000000000000" pitchFamily="2" charset="0"/>
                </a:rPr>
                <a:t>Уральский</a:t>
              </a:r>
            </a:p>
            <a:p>
              <a:r>
                <a:rPr lang="ru-RU" dirty="0">
                  <a:solidFill>
                    <a:schemeClr val="bg1"/>
                  </a:solidFill>
                  <a:latin typeface="Press Start 2P" panose="00000500000000000000" pitchFamily="2" charset="0"/>
                </a:rPr>
                <a:t>федеральный</a:t>
              </a:r>
            </a:p>
            <a:p>
              <a:r>
                <a:rPr lang="ru-RU" dirty="0">
                  <a:solidFill>
                    <a:schemeClr val="bg1"/>
                  </a:solidFill>
                  <a:latin typeface="Press Start 2P" panose="00000500000000000000" pitchFamily="2" charset="0"/>
                </a:rPr>
                <a:t>университет</a:t>
              </a:r>
            </a:p>
            <a:p>
              <a:r>
                <a:rPr lang="ru-RU" sz="900" dirty="0">
                  <a:solidFill>
                    <a:schemeClr val="bg1"/>
                  </a:solidFill>
                  <a:latin typeface="Press Start 2P" panose="00000500000000000000" pitchFamily="2" charset="0"/>
                </a:rPr>
                <a:t>имени первого Президента России Б.Н. Ельцина</a:t>
              </a:r>
            </a:p>
          </p:txBody>
        </p:sp>
      </p:grpSp>
      <p:pic>
        <p:nvPicPr>
          <p:cNvPr id="39" name="Рисунок 38" descr="Изображение выглядит как красный, Красочность,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7D63FBBB-FAA3-B95A-B85F-A8C8698112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113" y="5991225"/>
            <a:ext cx="725249" cy="72524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2A3B25A-B2F2-55AC-F1E5-2B265A953EC9}"/>
              </a:ext>
            </a:extLst>
          </p:cNvPr>
          <p:cNvSpPr txBox="1"/>
          <p:nvPr/>
        </p:nvSpPr>
        <p:spPr>
          <a:xfrm>
            <a:off x="11370468" y="6172200"/>
            <a:ext cx="400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Press Start 2P" panose="00000500000000000000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172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силуэт&#10;&#10;Автоматически созданное описание">
            <a:extLst>
              <a:ext uri="{FF2B5EF4-FFF2-40B4-BE49-F238E27FC236}">
                <a16:creationId xmlns:a16="http://schemas.microsoft.com/office/drawing/2014/main" id="{7DEE706D-04CE-DD7A-82DD-81DA0C3653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58"/>
          <a:stretch/>
        </p:blipFill>
        <p:spPr>
          <a:xfrm>
            <a:off x="0" y="5466080"/>
            <a:ext cx="12192000" cy="1391920"/>
          </a:xfrm>
          <a:prstGeom prst="rect">
            <a:avLst/>
          </a:prstGeom>
        </p:spPr>
      </p:pic>
      <p:pic>
        <p:nvPicPr>
          <p:cNvPr id="19" name="Рисунок 18" descr="Изображение выглядит как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6AA10C05-D797-A14A-22E5-6CDC38F16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05" y="117236"/>
            <a:ext cx="1574800" cy="954608"/>
          </a:xfrm>
          <a:prstGeom prst="rect">
            <a:avLst/>
          </a:prstGeom>
        </p:spPr>
      </p:pic>
      <p:pic>
        <p:nvPicPr>
          <p:cNvPr id="21" name="Рисунок 20" descr="Изображение выглядит как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69E4B75A-2089-DD21-6CE7-DB4A8D4FD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480" y="263002"/>
            <a:ext cx="2021840" cy="899047"/>
          </a:xfrm>
          <a:prstGeom prst="rect">
            <a:avLst/>
          </a:prstGeom>
        </p:spPr>
      </p:pic>
      <p:pic>
        <p:nvPicPr>
          <p:cNvPr id="39" name="Рисунок 38" descr="Изображение выглядит как красный, Красочность,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7D63FBBB-FAA3-B95A-B85F-A8C8698112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113" y="5991225"/>
            <a:ext cx="725249" cy="72524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2A3B25A-B2F2-55AC-F1E5-2B265A953EC9}"/>
              </a:ext>
            </a:extLst>
          </p:cNvPr>
          <p:cNvSpPr txBox="1"/>
          <p:nvPr/>
        </p:nvSpPr>
        <p:spPr>
          <a:xfrm>
            <a:off x="11370468" y="6172200"/>
            <a:ext cx="400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Press Start 2P" panose="00000500000000000000" pitchFamily="2" charset="0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D06DE-95A4-268D-1171-1FEEAE865B75}"/>
              </a:ext>
            </a:extLst>
          </p:cNvPr>
          <p:cNvSpPr txBox="1"/>
          <p:nvPr/>
        </p:nvSpPr>
        <p:spPr>
          <a:xfrm>
            <a:off x="3737428" y="348342"/>
            <a:ext cx="4717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Press Start 2P" panose="00000500000000000000" pitchFamily="2" charset="0"/>
              </a:rPr>
              <a:t>Референсы</a:t>
            </a:r>
          </a:p>
        </p:txBody>
      </p:sp>
      <p:pic>
        <p:nvPicPr>
          <p:cNvPr id="2050" name="Picture 2" descr="Peace, Death! Complete Edition | Nintendo Switch download software | Games  | Nintendo">
            <a:extLst>
              <a:ext uri="{FF2B5EF4-FFF2-40B4-BE49-F238E27FC236}">
                <a16:creationId xmlns:a16="http://schemas.microsoft.com/office/drawing/2014/main" id="{B65DB591-924B-9D43-3DB5-5DFB87CC0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131" y="1362271"/>
            <a:ext cx="3592286" cy="1796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at's Not My Neighbor Game - Play Online">
            <a:extLst>
              <a:ext uri="{FF2B5EF4-FFF2-40B4-BE49-F238E27FC236}">
                <a16:creationId xmlns:a16="http://schemas.microsoft.com/office/drawing/2014/main" id="{18FF3909-6AE4-A12D-E8DA-76C798EAE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242" y="1362269"/>
            <a:ext cx="3715076" cy="2948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apers, Please - Presskit">
            <a:extLst>
              <a:ext uri="{FF2B5EF4-FFF2-40B4-BE49-F238E27FC236}">
                <a16:creationId xmlns:a16="http://schemas.microsoft.com/office/drawing/2014/main" id="{EEF66A80-5EA8-D5B9-026E-E8095FAA8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08" y="3687145"/>
            <a:ext cx="2527041" cy="25270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64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силуэт&#10;&#10;Автоматически созданное описание">
            <a:extLst>
              <a:ext uri="{FF2B5EF4-FFF2-40B4-BE49-F238E27FC236}">
                <a16:creationId xmlns:a16="http://schemas.microsoft.com/office/drawing/2014/main" id="{7DEE706D-04CE-DD7A-82DD-81DA0C3653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58"/>
          <a:stretch/>
        </p:blipFill>
        <p:spPr>
          <a:xfrm>
            <a:off x="0" y="5466080"/>
            <a:ext cx="12192000" cy="1391920"/>
          </a:xfrm>
          <a:prstGeom prst="rect">
            <a:avLst/>
          </a:prstGeom>
        </p:spPr>
      </p:pic>
      <p:pic>
        <p:nvPicPr>
          <p:cNvPr id="19" name="Рисунок 18" descr="Изображение выглядит как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6AA10C05-D797-A14A-22E5-6CDC38F16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05" y="117236"/>
            <a:ext cx="1574800" cy="954608"/>
          </a:xfrm>
          <a:prstGeom prst="rect">
            <a:avLst/>
          </a:prstGeom>
        </p:spPr>
      </p:pic>
      <p:pic>
        <p:nvPicPr>
          <p:cNvPr id="21" name="Рисунок 20" descr="Изображение выглядит как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69E4B75A-2089-DD21-6CE7-DB4A8D4FD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480" y="263002"/>
            <a:ext cx="2021840" cy="899047"/>
          </a:xfrm>
          <a:prstGeom prst="rect">
            <a:avLst/>
          </a:prstGeom>
        </p:spPr>
      </p:pic>
      <p:pic>
        <p:nvPicPr>
          <p:cNvPr id="39" name="Рисунок 38" descr="Изображение выглядит как красный, Красочность,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7D63FBBB-FAA3-B95A-B85F-A8C8698112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113" y="5991225"/>
            <a:ext cx="725249" cy="72524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2A3B25A-B2F2-55AC-F1E5-2B265A953EC9}"/>
              </a:ext>
            </a:extLst>
          </p:cNvPr>
          <p:cNvSpPr txBox="1"/>
          <p:nvPr/>
        </p:nvSpPr>
        <p:spPr>
          <a:xfrm>
            <a:off x="11370468" y="6172200"/>
            <a:ext cx="400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ress Start 2P" panose="00000500000000000000" pitchFamily="2" charset="0"/>
              </a:rPr>
              <a:t>3</a:t>
            </a:r>
            <a:endParaRPr lang="ru-RU" sz="1600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D06DE-95A4-268D-1171-1FEEAE865B75}"/>
              </a:ext>
            </a:extLst>
          </p:cNvPr>
          <p:cNvSpPr txBox="1"/>
          <p:nvPr/>
        </p:nvSpPr>
        <p:spPr>
          <a:xfrm>
            <a:off x="3657599" y="348342"/>
            <a:ext cx="4717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Press Start 2P" panose="00000500000000000000" pitchFamily="2" charset="0"/>
              </a:rPr>
              <a:t>О чем игра?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0D7F0E-985B-B050-227C-13A13EC975F1}"/>
              </a:ext>
            </a:extLst>
          </p:cNvPr>
          <p:cNvSpPr txBox="1"/>
          <p:nvPr/>
        </p:nvSpPr>
        <p:spPr>
          <a:xfrm>
            <a:off x="802640" y="1373822"/>
            <a:ext cx="10759440" cy="41434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Press Start 2P" panose="00000500000000000000" pitchFamily="2" charset="0"/>
              </a:rPr>
              <a:t>Жанр: </a:t>
            </a:r>
            <a:r>
              <a:rPr lang="ru-RU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Press Start 2P" panose="00000500000000000000" pitchFamily="2" charset="0"/>
              </a:rPr>
              <a:t>аркада.</a:t>
            </a:r>
          </a:p>
          <a:p>
            <a:pPr>
              <a:lnSpc>
                <a:spcPct val="150000"/>
              </a:lnSpc>
            </a:pPr>
            <a:endParaRPr lang="ru-RU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Press Start 2P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Press Start 2P" panose="00000500000000000000" pitchFamily="2" charset="0"/>
              </a:rPr>
              <a:t>Описание: </a:t>
            </a:r>
            <a:r>
              <a:rPr lang="ru-RU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Press Start 2P" panose="00000500000000000000" pitchFamily="2" charset="0"/>
              </a:rPr>
              <a:t>Игрок берет на себя роль Иисуса Христа, чтобы восстановить баланс и вернуть мир на Земле.</a:t>
            </a:r>
          </a:p>
          <a:p>
            <a:pPr>
              <a:lnSpc>
                <a:spcPct val="150000"/>
              </a:lnSpc>
            </a:pPr>
            <a:endParaRPr lang="ru-RU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Press Start 2P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Press Start 2P" panose="00000500000000000000" pitchFamily="2" charset="0"/>
              </a:rPr>
              <a:t>Ваша цель: </a:t>
            </a:r>
            <a:r>
              <a:rPr lang="ru-RU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Press Start 2P" panose="00000500000000000000" pitchFamily="2" charset="0"/>
              </a:rPr>
              <a:t>решать, куда отправлять души, основываясь на их карме. Души демонов и грешников - в ад, а души хороших людей - в рай.</a:t>
            </a:r>
          </a:p>
        </p:txBody>
      </p:sp>
    </p:spTree>
    <p:extLst>
      <p:ext uri="{BB962C8B-B14F-4D97-AF65-F5344CB8AC3E}">
        <p14:creationId xmlns:p14="http://schemas.microsoft.com/office/powerpoint/2010/main" val="122252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силуэт&#10;&#10;Автоматически созданное описание">
            <a:extLst>
              <a:ext uri="{FF2B5EF4-FFF2-40B4-BE49-F238E27FC236}">
                <a16:creationId xmlns:a16="http://schemas.microsoft.com/office/drawing/2014/main" id="{7DEE706D-04CE-DD7A-82DD-81DA0C3653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58"/>
          <a:stretch/>
        </p:blipFill>
        <p:spPr>
          <a:xfrm>
            <a:off x="0" y="5466080"/>
            <a:ext cx="12192000" cy="1391920"/>
          </a:xfrm>
          <a:prstGeom prst="rect">
            <a:avLst/>
          </a:prstGeom>
        </p:spPr>
      </p:pic>
      <p:pic>
        <p:nvPicPr>
          <p:cNvPr id="19" name="Рисунок 18" descr="Изображение выглядит как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6AA10C05-D797-A14A-22E5-6CDC38F16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05" y="117236"/>
            <a:ext cx="1574800" cy="954608"/>
          </a:xfrm>
          <a:prstGeom prst="rect">
            <a:avLst/>
          </a:prstGeom>
        </p:spPr>
      </p:pic>
      <p:pic>
        <p:nvPicPr>
          <p:cNvPr id="21" name="Рисунок 20" descr="Изображение выглядит как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69E4B75A-2089-DD21-6CE7-DB4A8D4FD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480" y="263002"/>
            <a:ext cx="2021840" cy="899047"/>
          </a:xfrm>
          <a:prstGeom prst="rect">
            <a:avLst/>
          </a:prstGeom>
        </p:spPr>
      </p:pic>
      <p:pic>
        <p:nvPicPr>
          <p:cNvPr id="39" name="Рисунок 38" descr="Изображение выглядит как красный, Красочность,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7D63FBBB-FAA3-B95A-B85F-A8C8698112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113" y="5991225"/>
            <a:ext cx="725249" cy="72524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2A3B25A-B2F2-55AC-F1E5-2B265A953EC9}"/>
              </a:ext>
            </a:extLst>
          </p:cNvPr>
          <p:cNvSpPr txBox="1"/>
          <p:nvPr/>
        </p:nvSpPr>
        <p:spPr>
          <a:xfrm>
            <a:off x="11370468" y="6172200"/>
            <a:ext cx="400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Press Start 2P" panose="00000500000000000000" pitchFamily="2" charset="0"/>
              </a:rPr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D06DE-95A4-268D-1171-1FEEAE865B75}"/>
              </a:ext>
            </a:extLst>
          </p:cNvPr>
          <p:cNvSpPr txBox="1"/>
          <p:nvPr/>
        </p:nvSpPr>
        <p:spPr>
          <a:xfrm>
            <a:off x="3164840" y="348342"/>
            <a:ext cx="5862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Press Start 2P" panose="00000500000000000000" pitchFamily="2" charset="0"/>
              </a:rPr>
              <a:t>Механика игры</a:t>
            </a:r>
          </a:p>
        </p:txBody>
      </p:sp>
      <p:pic>
        <p:nvPicPr>
          <p:cNvPr id="5" name="Рисунок 4" descr="Изображение выглядит как небо, облако, Анимация, снимок экрана">
            <a:extLst>
              <a:ext uri="{FF2B5EF4-FFF2-40B4-BE49-F238E27FC236}">
                <a16:creationId xmlns:a16="http://schemas.microsoft.com/office/drawing/2014/main" id="{3A27D805-A640-2DE9-AC95-C43F62F4EB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155" y="1581150"/>
            <a:ext cx="8597618" cy="4836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47885E3-C125-F904-8472-DBC9292797E8}"/>
              </a:ext>
            </a:extLst>
          </p:cNvPr>
          <p:cNvGrpSpPr/>
          <p:nvPr/>
        </p:nvGrpSpPr>
        <p:grpSpPr>
          <a:xfrm>
            <a:off x="1347788" y="2174081"/>
            <a:ext cx="495300" cy="304800"/>
            <a:chOff x="1252538" y="1040606"/>
            <a:chExt cx="495300" cy="304800"/>
          </a:xfrm>
        </p:grpSpPr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1A2ED0A2-AA61-9380-2C37-9C5C8DD6C4B6}"/>
                </a:ext>
              </a:extLst>
            </p:cNvPr>
            <p:cNvCxnSpPr>
              <a:cxnSpLocks/>
            </p:cNvCxnSpPr>
            <p:nvPr/>
          </p:nvCxnSpPr>
          <p:spPr>
            <a:xfrm>
              <a:off x="1252538" y="1339214"/>
              <a:ext cx="34718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AE79042D-8EC5-D926-5160-4AFAEF787B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8294" y="1040606"/>
              <a:ext cx="159544" cy="3048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C4F00E60-3D0A-6B11-1944-87E2B4197976}"/>
              </a:ext>
            </a:extLst>
          </p:cNvPr>
          <p:cNvGrpSpPr/>
          <p:nvPr/>
        </p:nvGrpSpPr>
        <p:grpSpPr>
          <a:xfrm>
            <a:off x="727076" y="1041399"/>
            <a:ext cx="2187574" cy="796926"/>
            <a:chOff x="842963" y="2447924"/>
            <a:chExt cx="2187574" cy="796926"/>
          </a:xfrm>
        </p:grpSpPr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4E1C3AB-3A1F-41F6-5FCB-2AEFB468EF50}"/>
                </a:ext>
              </a:extLst>
            </p:cNvPr>
            <p:cNvCxnSpPr>
              <a:cxnSpLocks/>
            </p:cNvCxnSpPr>
            <p:nvPr/>
          </p:nvCxnSpPr>
          <p:spPr>
            <a:xfrm>
              <a:off x="2673350" y="2933700"/>
              <a:ext cx="357187" cy="3111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0F50885A-92CD-D419-E0DF-6FEE7F2E2833}"/>
                </a:ext>
              </a:extLst>
            </p:cNvPr>
            <p:cNvCxnSpPr>
              <a:cxnSpLocks/>
            </p:cNvCxnSpPr>
            <p:nvPr/>
          </p:nvCxnSpPr>
          <p:spPr>
            <a:xfrm>
              <a:off x="2393950" y="2934652"/>
              <a:ext cx="2844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8DD6F8B-F1F5-DBC8-4CC5-EED33E965497}"/>
                </a:ext>
              </a:extLst>
            </p:cNvPr>
            <p:cNvSpPr txBox="1"/>
            <p:nvPr/>
          </p:nvSpPr>
          <p:spPr>
            <a:xfrm>
              <a:off x="842963" y="2447924"/>
              <a:ext cx="19288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Press Start 2P" panose="00000500000000000000" pitchFamily="2" charset="0"/>
                </a:rPr>
                <a:t>Обнулить счетчик душ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A8C5032-80FF-DEAA-B377-0FD3C4BAAF2C}"/>
              </a:ext>
            </a:extLst>
          </p:cNvPr>
          <p:cNvSpPr txBox="1"/>
          <p:nvPr/>
        </p:nvSpPr>
        <p:spPr>
          <a:xfrm>
            <a:off x="-94457" y="1817528"/>
            <a:ext cx="180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ress Start 2P" panose="00000500000000000000" pitchFamily="2" charset="0"/>
              </a:rPr>
              <a:t>Не обнулив очки здоровья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B43783-4B04-C9AC-0E61-B7373702954E}"/>
              </a:ext>
            </a:extLst>
          </p:cNvPr>
          <p:cNvSpPr txBox="1"/>
          <p:nvPr/>
        </p:nvSpPr>
        <p:spPr>
          <a:xfrm>
            <a:off x="0" y="4834429"/>
            <a:ext cx="1446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ress Start 2P" panose="00000500000000000000" pitchFamily="2" charset="0"/>
              </a:rPr>
              <a:t>Доступны два действия</a:t>
            </a:r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E6E7AE0B-D01C-8D39-054B-10D65AA35714}"/>
              </a:ext>
            </a:extLst>
          </p:cNvPr>
          <p:cNvCxnSpPr>
            <a:cxnSpLocks/>
          </p:cNvCxnSpPr>
          <p:nvPr/>
        </p:nvCxnSpPr>
        <p:spPr>
          <a:xfrm>
            <a:off x="923926" y="5507831"/>
            <a:ext cx="4786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CB1489F4-94BF-C37E-2B03-95031719B73B}"/>
              </a:ext>
            </a:extLst>
          </p:cNvPr>
          <p:cNvCxnSpPr>
            <a:cxnSpLocks/>
          </p:cNvCxnSpPr>
          <p:nvPr/>
        </p:nvCxnSpPr>
        <p:spPr>
          <a:xfrm flipH="1" flipV="1">
            <a:off x="1393031" y="5505450"/>
            <a:ext cx="204788" cy="8405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3F571A8F-2773-3B94-0FB1-C28BB8B8ABAC}"/>
              </a:ext>
            </a:extLst>
          </p:cNvPr>
          <p:cNvCxnSpPr>
            <a:cxnSpLocks/>
          </p:cNvCxnSpPr>
          <p:nvPr/>
        </p:nvCxnSpPr>
        <p:spPr>
          <a:xfrm flipH="1">
            <a:off x="1586706" y="6340475"/>
            <a:ext cx="27693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7BDEEF03-DF89-C36E-99E6-2486CD4695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576" y="5807075"/>
            <a:ext cx="347308" cy="36823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DC593DB-DD91-7103-18A0-EF99C31669EF}"/>
              </a:ext>
            </a:extLst>
          </p:cNvPr>
          <p:cNvSpPr txBox="1"/>
          <p:nvPr/>
        </p:nvSpPr>
        <p:spPr>
          <a:xfrm>
            <a:off x="8203318" y="2059194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ress Start 2P" panose="00000500000000000000" pitchFamily="2" charset="0"/>
              </a:rPr>
              <a:t>Принять решение нужно на основе «атрибутов кармы»</a:t>
            </a:r>
          </a:p>
        </p:txBody>
      </p: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EDCCCA78-04ED-8625-0831-D547DBD966E3}"/>
              </a:ext>
            </a:extLst>
          </p:cNvPr>
          <p:cNvCxnSpPr>
            <a:cxnSpLocks/>
          </p:cNvCxnSpPr>
          <p:nvPr/>
        </p:nvCxnSpPr>
        <p:spPr>
          <a:xfrm>
            <a:off x="8238173" y="2731293"/>
            <a:ext cx="6129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60A9D2A4-BBB1-0D63-B3AE-FF1990D2A55E}"/>
              </a:ext>
            </a:extLst>
          </p:cNvPr>
          <p:cNvCxnSpPr>
            <a:cxnSpLocks/>
          </p:cNvCxnSpPr>
          <p:nvPr/>
        </p:nvCxnSpPr>
        <p:spPr>
          <a:xfrm flipV="1">
            <a:off x="7953375" y="2731294"/>
            <a:ext cx="292894" cy="4071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23081D8-425A-6243-7168-BBCA28FC163C}"/>
              </a:ext>
            </a:extLst>
          </p:cNvPr>
          <p:cNvSpPr txBox="1"/>
          <p:nvPr/>
        </p:nvSpPr>
        <p:spPr>
          <a:xfrm>
            <a:off x="6351499" y="6324807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ress Start 2P" panose="00000500000000000000" pitchFamily="2" charset="0"/>
              </a:rPr>
              <a:t>Время на принятие решения ограничено</a:t>
            </a:r>
          </a:p>
        </p:txBody>
      </p: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5DB3B9FB-7EB4-2F82-B58A-3DAF51E776E3}"/>
              </a:ext>
            </a:extLst>
          </p:cNvPr>
          <p:cNvCxnSpPr>
            <a:cxnSpLocks/>
          </p:cNvCxnSpPr>
          <p:nvPr/>
        </p:nvCxnSpPr>
        <p:spPr>
          <a:xfrm>
            <a:off x="8587581" y="6343651"/>
            <a:ext cx="6254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>
            <a:extLst>
              <a:ext uri="{FF2B5EF4-FFF2-40B4-BE49-F238E27FC236}">
                <a16:creationId xmlns:a16="http://schemas.microsoft.com/office/drawing/2014/main" id="{F8738D94-AC69-6428-2926-A0B0E7067703}"/>
              </a:ext>
            </a:extLst>
          </p:cNvPr>
          <p:cNvCxnSpPr>
            <a:cxnSpLocks/>
          </p:cNvCxnSpPr>
          <p:nvPr/>
        </p:nvCxnSpPr>
        <p:spPr>
          <a:xfrm flipV="1">
            <a:off x="9205913" y="6200775"/>
            <a:ext cx="93662" cy="1452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49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силуэт&#10;&#10;Автоматически созданное описание">
            <a:extLst>
              <a:ext uri="{FF2B5EF4-FFF2-40B4-BE49-F238E27FC236}">
                <a16:creationId xmlns:a16="http://schemas.microsoft.com/office/drawing/2014/main" id="{7DEE706D-04CE-DD7A-82DD-81DA0C3653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58"/>
          <a:stretch/>
        </p:blipFill>
        <p:spPr>
          <a:xfrm>
            <a:off x="0" y="5466080"/>
            <a:ext cx="12192000" cy="1391920"/>
          </a:xfrm>
          <a:prstGeom prst="rect">
            <a:avLst/>
          </a:prstGeom>
        </p:spPr>
      </p:pic>
      <p:pic>
        <p:nvPicPr>
          <p:cNvPr id="19" name="Рисунок 18" descr="Изображение выглядит как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6AA10C05-D797-A14A-22E5-6CDC38F16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05" y="117236"/>
            <a:ext cx="1574800" cy="954608"/>
          </a:xfrm>
          <a:prstGeom prst="rect">
            <a:avLst/>
          </a:prstGeom>
        </p:spPr>
      </p:pic>
      <p:pic>
        <p:nvPicPr>
          <p:cNvPr id="21" name="Рисунок 20" descr="Изображение выглядит как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69E4B75A-2089-DD21-6CE7-DB4A8D4FD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480" y="263002"/>
            <a:ext cx="2021840" cy="899047"/>
          </a:xfrm>
          <a:prstGeom prst="rect">
            <a:avLst/>
          </a:prstGeom>
        </p:spPr>
      </p:pic>
      <p:pic>
        <p:nvPicPr>
          <p:cNvPr id="39" name="Рисунок 38" descr="Изображение выглядит как красный, Красочность,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7D63FBBB-FAA3-B95A-B85F-A8C8698112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113" y="5991225"/>
            <a:ext cx="725249" cy="72524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2A3B25A-B2F2-55AC-F1E5-2B265A953EC9}"/>
              </a:ext>
            </a:extLst>
          </p:cNvPr>
          <p:cNvSpPr txBox="1"/>
          <p:nvPr/>
        </p:nvSpPr>
        <p:spPr>
          <a:xfrm>
            <a:off x="11370468" y="6172200"/>
            <a:ext cx="400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Press Start 2P" panose="00000500000000000000" pitchFamily="2" charset="0"/>
              </a:rPr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D06DE-95A4-268D-1171-1FEEAE865B75}"/>
              </a:ext>
            </a:extLst>
          </p:cNvPr>
          <p:cNvSpPr txBox="1"/>
          <p:nvPr/>
        </p:nvSpPr>
        <p:spPr>
          <a:xfrm>
            <a:off x="3164840" y="348342"/>
            <a:ext cx="5862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Press Start 2P" panose="00000500000000000000" pitchFamily="2" charset="0"/>
              </a:rPr>
              <a:t>Механика игры</a:t>
            </a:r>
          </a:p>
        </p:txBody>
      </p:sp>
      <p:pic>
        <p:nvPicPr>
          <p:cNvPr id="22" name="Рисунок 21" descr="Изображение выглядит как улыбка, эмотикон, смайлик, графическая вставка">
            <a:extLst>
              <a:ext uri="{FF2B5EF4-FFF2-40B4-BE49-F238E27FC236}">
                <a16:creationId xmlns:a16="http://schemas.microsoft.com/office/drawing/2014/main" id="{26342C58-ACE6-C08C-727A-01F3E51373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448" y="1506394"/>
            <a:ext cx="3098413" cy="2793651"/>
          </a:xfrm>
          <a:prstGeom prst="rect">
            <a:avLst/>
          </a:prstGeom>
        </p:spPr>
      </p:pic>
      <p:pic>
        <p:nvPicPr>
          <p:cNvPr id="4098" name="Picture 2" descr="Simple Hand Cursor 11720952 PNG">
            <a:extLst>
              <a:ext uri="{FF2B5EF4-FFF2-40B4-BE49-F238E27FC236}">
                <a16:creationId xmlns:a16="http://schemas.microsoft.com/office/drawing/2014/main" id="{BF9578C8-76ED-B83D-8E75-8304504D0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1469">
            <a:off x="5181562" y="3629024"/>
            <a:ext cx="1682789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B312CA1B-4A38-B75D-BFFC-054309B332E0}"/>
              </a:ext>
            </a:extLst>
          </p:cNvPr>
          <p:cNvGrpSpPr/>
          <p:nvPr/>
        </p:nvGrpSpPr>
        <p:grpSpPr>
          <a:xfrm>
            <a:off x="6813550" y="3994149"/>
            <a:ext cx="4660900" cy="1016001"/>
            <a:chOff x="150812" y="2263774"/>
            <a:chExt cx="4660900" cy="1016001"/>
          </a:xfrm>
        </p:grpSpPr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D97F7697-69ED-0FCC-05CF-1393F8D935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812" y="2920206"/>
              <a:ext cx="911225" cy="3595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53FCD572-F611-98D2-CC5F-F0D57078125C}"/>
                </a:ext>
              </a:extLst>
            </p:cNvPr>
            <p:cNvCxnSpPr>
              <a:cxnSpLocks/>
            </p:cNvCxnSpPr>
            <p:nvPr/>
          </p:nvCxnSpPr>
          <p:spPr>
            <a:xfrm>
              <a:off x="1047750" y="2921952"/>
              <a:ext cx="72231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F608B3-6841-DF6F-1E74-DE5390A7CE7C}"/>
                </a:ext>
              </a:extLst>
            </p:cNvPr>
            <p:cNvSpPr txBox="1"/>
            <p:nvPr/>
          </p:nvSpPr>
          <p:spPr>
            <a:xfrm>
              <a:off x="995363" y="2263774"/>
              <a:ext cx="38163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Press Start 2P" panose="00000500000000000000" pitchFamily="2" charset="0"/>
                </a:rPr>
                <a:t>Чтобы определить атрибут, нужно навести на него курсор мыши</a:t>
              </a: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D7ED45E9-BFE5-3EDB-8949-0DB0BD2608A4}"/>
              </a:ext>
            </a:extLst>
          </p:cNvPr>
          <p:cNvGrpSpPr/>
          <p:nvPr/>
        </p:nvGrpSpPr>
        <p:grpSpPr>
          <a:xfrm>
            <a:off x="1859081" y="2914650"/>
            <a:ext cx="2613859" cy="1139425"/>
            <a:chOff x="908737" y="1722554"/>
            <a:chExt cx="2613859" cy="1139425"/>
          </a:xfrm>
        </p:grpSpPr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FC88CE32-9EAA-DFCD-35FD-0FBAEB0AAB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781" y="1722554"/>
              <a:ext cx="805815" cy="452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5598E7D5-ABD6-869D-7538-5B44F40B0B75}"/>
                </a:ext>
              </a:extLst>
            </p:cNvPr>
            <p:cNvCxnSpPr>
              <a:cxnSpLocks/>
            </p:cNvCxnSpPr>
            <p:nvPr/>
          </p:nvCxnSpPr>
          <p:spPr>
            <a:xfrm>
              <a:off x="2006600" y="2172652"/>
              <a:ext cx="72231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6C510D4-91DA-55EB-7CC1-3BEE3C42E6A1}"/>
                </a:ext>
              </a:extLst>
            </p:cNvPr>
            <p:cNvSpPr txBox="1"/>
            <p:nvPr/>
          </p:nvSpPr>
          <p:spPr>
            <a:xfrm>
              <a:off x="908737" y="2215648"/>
              <a:ext cx="1874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2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Press Start 2P" panose="00000500000000000000" pitchFamily="2" charset="0"/>
                </a:rPr>
                <a:t>Хорошие – подсвечены </a:t>
              </a:r>
              <a:r>
                <a:rPr lang="ru-RU" sz="1200" dirty="0">
                  <a:solidFill>
                    <a:srgbClr val="24FC24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Press Start 2P" panose="00000500000000000000" pitchFamily="2" charset="0"/>
                </a:rPr>
                <a:t>зеленым</a:t>
              </a:r>
            </a:p>
          </p:txBody>
        </p:sp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AFAD38B5-684B-3966-DA50-0743C974845A}"/>
              </a:ext>
            </a:extLst>
          </p:cNvPr>
          <p:cNvGrpSpPr/>
          <p:nvPr/>
        </p:nvGrpSpPr>
        <p:grpSpPr>
          <a:xfrm>
            <a:off x="6735445" y="1791669"/>
            <a:ext cx="2593976" cy="1092819"/>
            <a:chOff x="348231" y="2228348"/>
            <a:chExt cx="2593976" cy="1092819"/>
          </a:xfrm>
        </p:grpSpPr>
        <p:cxnSp>
          <p:nvCxnSpPr>
            <p:cNvPr id="43" name="Прямая соединительная линия 42">
              <a:extLst>
                <a:ext uri="{FF2B5EF4-FFF2-40B4-BE49-F238E27FC236}">
                  <a16:creationId xmlns:a16="http://schemas.microsoft.com/office/drawing/2014/main" id="{E9304F0B-7195-7D03-5697-37D3A77C0E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231" y="2868729"/>
              <a:ext cx="805815" cy="452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C91572C6-E66C-C51C-F826-0ABF9B6536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3000" y="2871152"/>
              <a:ext cx="72231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720E084-56D6-3600-F988-E6C54CCD2AC1}"/>
                </a:ext>
              </a:extLst>
            </p:cNvPr>
            <p:cNvSpPr txBox="1"/>
            <p:nvPr/>
          </p:nvSpPr>
          <p:spPr>
            <a:xfrm>
              <a:off x="1067487" y="2228348"/>
              <a:ext cx="1874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Press Start 2P" panose="00000500000000000000" pitchFamily="2" charset="0"/>
                </a:rPr>
                <a:t>Плохие – подсвечены </a:t>
              </a:r>
              <a:r>
                <a:rPr lang="ru-RU" sz="1200" dirty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Press Start 2P" panose="00000500000000000000" pitchFamily="2" charset="0"/>
                </a:rPr>
                <a:t>красным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707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силуэт&#10;&#10;Автоматически созданное описание">
            <a:extLst>
              <a:ext uri="{FF2B5EF4-FFF2-40B4-BE49-F238E27FC236}">
                <a16:creationId xmlns:a16="http://schemas.microsoft.com/office/drawing/2014/main" id="{7DEE706D-04CE-DD7A-82DD-81DA0C3653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58"/>
          <a:stretch/>
        </p:blipFill>
        <p:spPr>
          <a:xfrm>
            <a:off x="0" y="5466080"/>
            <a:ext cx="12192000" cy="1391920"/>
          </a:xfrm>
          <a:prstGeom prst="rect">
            <a:avLst/>
          </a:prstGeom>
        </p:spPr>
      </p:pic>
      <p:pic>
        <p:nvPicPr>
          <p:cNvPr id="19" name="Рисунок 18" descr="Изображение выглядит как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6AA10C05-D797-A14A-22E5-6CDC38F16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05" y="117236"/>
            <a:ext cx="1574800" cy="954608"/>
          </a:xfrm>
          <a:prstGeom prst="rect">
            <a:avLst/>
          </a:prstGeom>
        </p:spPr>
      </p:pic>
      <p:pic>
        <p:nvPicPr>
          <p:cNvPr id="21" name="Рисунок 20" descr="Изображение выглядит как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69E4B75A-2089-DD21-6CE7-DB4A8D4FD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480" y="263002"/>
            <a:ext cx="2021840" cy="899047"/>
          </a:xfrm>
          <a:prstGeom prst="rect">
            <a:avLst/>
          </a:prstGeom>
        </p:spPr>
      </p:pic>
      <p:pic>
        <p:nvPicPr>
          <p:cNvPr id="39" name="Рисунок 38" descr="Изображение выглядит как красный, Красочность,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7D63FBBB-FAA3-B95A-B85F-A8C8698112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113" y="5991225"/>
            <a:ext cx="725249" cy="72524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2A3B25A-B2F2-55AC-F1E5-2B265A953EC9}"/>
              </a:ext>
            </a:extLst>
          </p:cNvPr>
          <p:cNvSpPr txBox="1"/>
          <p:nvPr/>
        </p:nvSpPr>
        <p:spPr>
          <a:xfrm>
            <a:off x="11370468" y="6172200"/>
            <a:ext cx="400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Press Start 2P" panose="00000500000000000000" pitchFamily="2" charset="0"/>
              </a:rPr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D06DE-95A4-268D-1171-1FEEAE865B75}"/>
              </a:ext>
            </a:extLst>
          </p:cNvPr>
          <p:cNvSpPr txBox="1"/>
          <p:nvPr/>
        </p:nvSpPr>
        <p:spPr>
          <a:xfrm>
            <a:off x="3164840" y="348342"/>
            <a:ext cx="5862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Press Start 2P" panose="00000500000000000000" pitchFamily="2" charset="0"/>
              </a:rPr>
              <a:t>Механика игры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EAD7488-5309-B534-2AEA-07678763A702}"/>
              </a:ext>
            </a:extLst>
          </p:cNvPr>
          <p:cNvGrpSpPr/>
          <p:nvPr/>
        </p:nvGrpSpPr>
        <p:grpSpPr>
          <a:xfrm>
            <a:off x="879954" y="3634597"/>
            <a:ext cx="4049781" cy="2050394"/>
            <a:chOff x="1133954" y="3367897"/>
            <a:chExt cx="4049781" cy="205039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6C510D4-91DA-55EB-7CC1-3BEE3C42E6A1}"/>
                </a:ext>
              </a:extLst>
            </p:cNvPr>
            <p:cNvSpPr txBox="1"/>
            <p:nvPr/>
          </p:nvSpPr>
          <p:spPr>
            <a:xfrm>
              <a:off x="1615448" y="4956626"/>
              <a:ext cx="3297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Press Start 2P" panose="00000500000000000000" pitchFamily="2" charset="0"/>
                </a:rPr>
                <a:t>Бесы всегда должны гореть в аду</a:t>
              </a:r>
              <a:endParaRPr lang="ru-RU" sz="1200" dirty="0">
                <a:solidFill>
                  <a:srgbClr val="24FC2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ress Start 2P" panose="00000500000000000000" pitchFamily="2" charset="0"/>
              </a:endParaRPr>
            </a:p>
          </p:txBody>
        </p:sp>
        <p:pic>
          <p:nvPicPr>
            <p:cNvPr id="5122" name="Picture 2" descr="Arrow Pixel Art Clipart , Png Download - Destiny Ghost Pixel Art,  Transparent Png , Transparent Png Image - PNGitem">
              <a:extLst>
                <a:ext uri="{FF2B5EF4-FFF2-40B4-BE49-F238E27FC236}">
                  <a16:creationId xmlns:a16="http://schemas.microsoft.com/office/drawing/2014/main" id="{7E50F1CD-E0E7-7419-97CC-2FB6388C55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480" b="94190" l="10000" r="90000">
                          <a14:foregroundMark x1="11744" y1="45698" x2="21163" y2="48380"/>
                          <a14:foregroundMark x1="16279" y1="41564" x2="21512" y2="35531"/>
                          <a14:foregroundMark x1="20233" y1="39553" x2="33953" y2="46369"/>
                          <a14:foregroundMark x1="33953" y1="46369" x2="32442" y2="86369"/>
                          <a14:foregroundMark x1="32442" y1="86369" x2="41977" y2="92291"/>
                          <a14:foregroundMark x1="41977" y1="92291" x2="56395" y2="89721"/>
                          <a14:foregroundMark x1="56395" y1="89721" x2="68023" y2="82458"/>
                          <a14:foregroundMark x1="68023" y1="82458" x2="69186" y2="67263"/>
                          <a14:foregroundMark x1="74186" y1="47151" x2="73023" y2="48156"/>
                          <a14:foregroundMark x1="71860" y1="48380" x2="70116" y2="84134"/>
                          <a14:foregroundMark x1="70116" y1="84134" x2="62093" y2="92961"/>
                          <a14:foregroundMark x1="62093" y1="92961" x2="30930" y2="93743"/>
                          <a14:foregroundMark x1="30930" y1="93743" x2="28721" y2="45028"/>
                          <a14:foregroundMark x1="44767" y1="89274" x2="54651" y2="87933"/>
                          <a14:foregroundMark x1="67326" y1="67151" x2="68023" y2="43799"/>
                          <a14:foregroundMark x1="66977" y1="45363" x2="79302" y2="44358"/>
                          <a14:foregroundMark x1="79302" y1="44358" x2="58023" y2="17877"/>
                          <a14:foregroundMark x1="58023" y1="17877" x2="48837" y2="12737"/>
                          <a14:foregroundMark x1="48837" y1="12737" x2="16744" y2="44134"/>
                          <a14:foregroundMark x1="16744" y1="44134" x2="21279" y2="35419"/>
                          <a14:foregroundMark x1="21279" y1="35419" x2="49186" y2="9050"/>
                          <a14:foregroundMark x1="49186" y1="9050" x2="81163" y2="39106"/>
                          <a14:foregroundMark x1="81163" y1="39106" x2="86512" y2="47263"/>
                          <a14:foregroundMark x1="86512" y1="47263" x2="75233" y2="48268"/>
                          <a14:foregroundMark x1="73315" y1="52000" x2="70698" y2="57095"/>
                          <a14:foregroundMark x1="75233" y1="48268" x2="74959" y2="48800"/>
                          <a14:foregroundMark x1="70698" y1="57095" x2="69767" y2="93296"/>
                          <a14:foregroundMark x1="69767" y1="93296" x2="42326" y2="94190"/>
                          <a14:foregroundMark x1="42326" y1="94190" x2="31744" y2="87263"/>
                          <a14:foregroundMark x1="31744" y1="87263" x2="33140" y2="52067"/>
                          <a14:foregroundMark x1="33140" y1="52067" x2="22907" y2="44916"/>
                          <a14:foregroundMark x1="22907" y1="44916" x2="11977" y2="45698"/>
                          <a14:foregroundMark x1="11977" y1="45698" x2="26279" y2="35531"/>
                          <a14:foregroundMark x1="50698" y1="7374" x2="50698" y2="7374"/>
                          <a14:foregroundMark x1="49767" y1="6480" x2="64419" y2="26145"/>
                          <a14:foregroundMark x1="64419" y1="26145" x2="82907" y2="41341"/>
                          <a14:foregroundMark x1="82907" y1="41341" x2="61977" y2="51508"/>
                          <a14:foregroundMark x1="74419" y1="44581" x2="83837" y2="40670"/>
                          <a14:foregroundMark x1="83837" y1="40670" x2="85465" y2="39441"/>
                          <a14:backgroundMark x1="74186" y1="50503" x2="74186" y2="50503"/>
                          <a14:backgroundMark x1="74419" y1="50391" x2="74535" y2="51397"/>
                          <a14:backgroundMark x1="74535" y1="50726" x2="74186" y2="50615"/>
                          <a14:backgroundMark x1="74070" y1="50391" x2="74884" y2="5050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592320" y="4010342"/>
              <a:ext cx="726191" cy="755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Рисунок 4" descr="Изображение выглядит как мультфильм, красный, пиксель&#10;&#10;Автоматически созданное описание">
              <a:extLst>
                <a:ext uri="{FF2B5EF4-FFF2-40B4-BE49-F238E27FC236}">
                  <a16:creationId xmlns:a16="http://schemas.microsoft.com/office/drawing/2014/main" id="{6F7BC218-2EAA-6C3B-8A96-19ED9527D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954" y="3367897"/>
              <a:ext cx="1728546" cy="1704975"/>
            </a:xfrm>
            <a:prstGeom prst="rect">
              <a:avLst/>
            </a:prstGeom>
          </p:spPr>
        </p:pic>
        <p:pic>
          <p:nvPicPr>
            <p:cNvPr id="7" name="Рисунок 6" descr="Изображение выглядит как пиксель, снимок экрана&#10;&#10;Автоматически созданное описание">
              <a:extLst>
                <a:ext uri="{FF2B5EF4-FFF2-40B4-BE49-F238E27FC236}">
                  <a16:creationId xmlns:a16="http://schemas.microsoft.com/office/drawing/2014/main" id="{C6832469-36D8-CC97-4488-5E1F05B48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8565" y="3389086"/>
              <a:ext cx="2115170" cy="1699726"/>
            </a:xfrm>
            <a:prstGeom prst="rect">
              <a:avLst/>
            </a:prstGeom>
          </p:spPr>
        </p:pic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C1411C14-9816-68BB-F881-402EA47D994B}"/>
              </a:ext>
            </a:extLst>
          </p:cNvPr>
          <p:cNvGrpSpPr/>
          <p:nvPr/>
        </p:nvGrpSpPr>
        <p:grpSpPr>
          <a:xfrm>
            <a:off x="372110" y="1170940"/>
            <a:ext cx="5287309" cy="2149311"/>
            <a:chOff x="1296670" y="1089660"/>
            <a:chExt cx="5287309" cy="2149311"/>
          </a:xfrm>
        </p:grpSpPr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98750C1D-FA88-FBE2-BA54-0125B10191BD}"/>
                </a:ext>
              </a:extLst>
            </p:cNvPr>
            <p:cNvGrpSpPr/>
            <p:nvPr/>
          </p:nvGrpSpPr>
          <p:grpSpPr>
            <a:xfrm>
              <a:off x="1296670" y="1835600"/>
              <a:ext cx="2507616" cy="497072"/>
              <a:chOff x="5994400" y="1847030"/>
              <a:chExt cx="2507616" cy="497072"/>
            </a:xfrm>
          </p:grpSpPr>
          <p:pic>
            <p:nvPicPr>
              <p:cNvPr id="9" name="Рисунок 8" descr="Изображение выглядит как графическая вставка&#10;&#10;Автоматически созданное описание">
                <a:extLst>
                  <a:ext uri="{FF2B5EF4-FFF2-40B4-BE49-F238E27FC236}">
                    <a16:creationId xmlns:a16="http://schemas.microsoft.com/office/drawing/2014/main" id="{D68DAB13-8419-F76B-FFFC-22F1658AB6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90895" y="1875797"/>
                <a:ext cx="511121" cy="468305"/>
              </a:xfrm>
              <a:prstGeom prst="rect">
                <a:avLst/>
              </a:prstGeom>
              <a:effectLst>
                <a:glow rad="63500">
                  <a:srgbClr val="C00000"/>
                </a:glow>
              </a:effectLst>
            </p:spPr>
          </p:pic>
          <p:pic>
            <p:nvPicPr>
              <p:cNvPr id="11" name="Рисунок 10" descr="Изображение выглядит как графическая вставка, улыбка, эмотикон, смайлик&#10;&#10;Автоматически созданное описание">
                <a:extLst>
                  <a:ext uri="{FF2B5EF4-FFF2-40B4-BE49-F238E27FC236}">
                    <a16:creationId xmlns:a16="http://schemas.microsoft.com/office/drawing/2014/main" id="{34E7FCE0-9E61-808B-CAB4-B437B2445B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4400" y="1871697"/>
                <a:ext cx="581220" cy="466023"/>
              </a:xfrm>
              <a:prstGeom prst="rect">
                <a:avLst/>
              </a:prstGeom>
              <a:effectLst>
                <a:glow rad="63500">
                  <a:schemeClr val="accent3">
                    <a:satMod val="175000"/>
                  </a:schemeClr>
                </a:glow>
              </a:effectLst>
            </p:spPr>
          </p:pic>
          <p:pic>
            <p:nvPicPr>
              <p:cNvPr id="13" name="Рисунок 12" descr="Изображение выглядит как графическая вставка, улыбка, эмотикон, смайлик&#10;&#10;Автоматически созданное описание">
                <a:extLst>
                  <a:ext uri="{FF2B5EF4-FFF2-40B4-BE49-F238E27FC236}">
                    <a16:creationId xmlns:a16="http://schemas.microsoft.com/office/drawing/2014/main" id="{97AC65F0-8C5D-EA17-D31D-72E19FA96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0946" y="1873287"/>
                <a:ext cx="581220" cy="466023"/>
              </a:xfrm>
              <a:prstGeom prst="rect">
                <a:avLst/>
              </a:prstGeom>
              <a:effectLst>
                <a:glow rad="63500">
                  <a:schemeClr val="accent3">
                    <a:satMod val="175000"/>
                  </a:schemeClr>
                </a:glow>
              </a:effectLst>
            </p:spPr>
          </p:pic>
          <p:pic>
            <p:nvPicPr>
              <p:cNvPr id="14" name="Рисунок 13" descr="Изображение выглядит как графическая вставка, улыбка, эмотикон, смайлик&#10;&#10;Автоматически созданное описание">
                <a:extLst>
                  <a:ext uri="{FF2B5EF4-FFF2-40B4-BE49-F238E27FC236}">
                    <a16:creationId xmlns:a16="http://schemas.microsoft.com/office/drawing/2014/main" id="{F0BF316D-BB6D-2F12-2B23-B521CBB7E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4322" y="1875670"/>
                <a:ext cx="581220" cy="466023"/>
              </a:xfrm>
              <a:prstGeom prst="rect">
                <a:avLst/>
              </a:prstGeom>
              <a:effectLst>
                <a:glow rad="63500">
                  <a:schemeClr val="accent3">
                    <a:satMod val="175000"/>
                  </a:schemeClr>
                </a:glow>
              </a:effectLst>
            </p:spPr>
          </p:pic>
          <p:pic>
            <p:nvPicPr>
              <p:cNvPr id="15" name="Рисунок 14" descr="Изображение выглядит как графическая вставка, улыбка, эмотикон, смайлик&#10;&#10;Автоматически созданное описание">
                <a:extLst>
                  <a:ext uri="{FF2B5EF4-FFF2-40B4-BE49-F238E27FC236}">
                    <a16:creationId xmlns:a16="http://schemas.microsoft.com/office/drawing/2014/main" id="{DB540AF9-8DBA-56AD-7113-1CC31EFAD5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2460" y="1878051"/>
                <a:ext cx="581220" cy="466023"/>
              </a:xfrm>
              <a:prstGeom prst="rect">
                <a:avLst/>
              </a:prstGeom>
              <a:effectLst>
                <a:glow rad="63500">
                  <a:schemeClr val="accent3">
                    <a:satMod val="175000"/>
                  </a:schemeClr>
                </a:glow>
              </a:effec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906479-2589-EA5D-D3B3-50DFECED91F1}"/>
                  </a:ext>
                </a:extLst>
              </p:cNvPr>
              <p:cNvSpPr txBox="1"/>
              <p:nvPr/>
            </p:nvSpPr>
            <p:spPr>
              <a:xfrm>
                <a:off x="7549206" y="1847030"/>
                <a:ext cx="4775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Press Start 2P" panose="00000500000000000000" pitchFamily="2" charset="0"/>
                  </a:rPr>
                  <a:t>&gt;</a:t>
                </a:r>
                <a:endParaRPr lang="ru-RU" sz="2400" dirty="0">
                  <a:solidFill>
                    <a:srgbClr val="24FC24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Press Start 2P" panose="00000500000000000000" pitchFamily="2" charset="0"/>
                </a:endParaRPr>
              </a:p>
            </p:txBody>
          </p:sp>
        </p:grpSp>
        <p:pic>
          <p:nvPicPr>
            <p:cNvPr id="27" name="Picture 2" descr="Arrow Pixel Art Clipart , Png Download - Destiny Ghost Pixel Art,  Transparent Png , Transparent Png Image - PNGitem">
              <a:extLst>
                <a:ext uri="{FF2B5EF4-FFF2-40B4-BE49-F238E27FC236}">
                  <a16:creationId xmlns:a16="http://schemas.microsoft.com/office/drawing/2014/main" id="{284938F8-99B6-B117-5AEE-F3F826391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480" b="94190" l="10000" r="90000">
                          <a14:foregroundMark x1="11744" y1="45698" x2="21163" y2="48380"/>
                          <a14:foregroundMark x1="16279" y1="41564" x2="21512" y2="35531"/>
                          <a14:foregroundMark x1="20233" y1="39553" x2="33953" y2="46369"/>
                          <a14:foregroundMark x1="33953" y1="46369" x2="32442" y2="86369"/>
                          <a14:foregroundMark x1="32442" y1="86369" x2="41977" y2="92291"/>
                          <a14:foregroundMark x1="41977" y1="92291" x2="56395" y2="89721"/>
                          <a14:foregroundMark x1="56395" y1="89721" x2="68023" y2="82458"/>
                          <a14:foregroundMark x1="68023" y1="82458" x2="69186" y2="67263"/>
                          <a14:foregroundMark x1="74186" y1="47151" x2="73023" y2="48156"/>
                          <a14:foregroundMark x1="71860" y1="48380" x2="70116" y2="84134"/>
                          <a14:foregroundMark x1="70116" y1="84134" x2="62093" y2="92961"/>
                          <a14:foregroundMark x1="62093" y1="92961" x2="30930" y2="93743"/>
                          <a14:foregroundMark x1="30930" y1="93743" x2="28721" y2="45028"/>
                          <a14:foregroundMark x1="44767" y1="89274" x2="54651" y2="87933"/>
                          <a14:foregroundMark x1="67326" y1="67151" x2="68023" y2="43799"/>
                          <a14:foregroundMark x1="66977" y1="45363" x2="79302" y2="44358"/>
                          <a14:foregroundMark x1="79302" y1="44358" x2="58023" y2="17877"/>
                          <a14:foregroundMark x1="58023" y1="17877" x2="48837" y2="12737"/>
                          <a14:foregroundMark x1="48837" y1="12737" x2="16744" y2="44134"/>
                          <a14:foregroundMark x1="16744" y1="44134" x2="21279" y2="35419"/>
                          <a14:foregroundMark x1="21279" y1="35419" x2="49186" y2="9050"/>
                          <a14:foregroundMark x1="49186" y1="9050" x2="81163" y2="39106"/>
                          <a14:foregroundMark x1="81163" y1="39106" x2="86512" y2="47263"/>
                          <a14:foregroundMark x1="86512" y1="47263" x2="75233" y2="48268"/>
                          <a14:foregroundMark x1="73315" y1="52000" x2="70698" y2="57095"/>
                          <a14:foregroundMark x1="75233" y1="48268" x2="74959" y2="48800"/>
                          <a14:foregroundMark x1="70698" y1="57095" x2="69767" y2="93296"/>
                          <a14:foregroundMark x1="69767" y1="93296" x2="42326" y2="94190"/>
                          <a14:foregroundMark x1="42326" y1="94190" x2="31744" y2="87263"/>
                          <a14:foregroundMark x1="31744" y1="87263" x2="33140" y2="52067"/>
                          <a14:foregroundMark x1="33140" y1="52067" x2="22907" y2="44916"/>
                          <a14:foregroundMark x1="22907" y1="44916" x2="11977" y2="45698"/>
                          <a14:foregroundMark x1="11977" y1="45698" x2="26279" y2="35531"/>
                          <a14:foregroundMark x1="50698" y1="7374" x2="50698" y2="7374"/>
                          <a14:foregroundMark x1="49767" y1="6480" x2="64419" y2="26145"/>
                          <a14:foregroundMark x1="64419" y1="26145" x2="82907" y2="41341"/>
                          <a14:foregroundMark x1="82907" y1="41341" x2="61977" y2="51508"/>
                          <a14:foregroundMark x1="74419" y1="44581" x2="83837" y2="40670"/>
                          <a14:foregroundMark x1="83837" y1="40670" x2="85465" y2="39441"/>
                          <a14:backgroundMark x1="74186" y1="50503" x2="74186" y2="50503"/>
                          <a14:backgroundMark x1="74419" y1="50391" x2="74535" y2="51397"/>
                          <a14:backgroundMark x1="74535" y1="50726" x2="74186" y2="50615"/>
                          <a14:backgroundMark x1="74070" y1="50391" x2="74884" y2="5050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100445" y="1711642"/>
              <a:ext cx="726191" cy="755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Рисунок 28" descr="Изображение выглядит как мультфильм, Анимация, пиксель&#10;&#10;Автоматически созданное описание">
              <a:extLst>
                <a:ext uri="{FF2B5EF4-FFF2-40B4-BE49-F238E27FC236}">
                  <a16:creationId xmlns:a16="http://schemas.microsoft.com/office/drawing/2014/main" id="{0EC6E898-97F0-81B6-89DE-C78AA0BFC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835" y="1089660"/>
              <a:ext cx="1914144" cy="17272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294DDE-A1CE-53B0-C230-0441BBCABFE3}"/>
                </a:ext>
              </a:extLst>
            </p:cNvPr>
            <p:cNvSpPr txBox="1"/>
            <p:nvPr/>
          </p:nvSpPr>
          <p:spPr>
            <a:xfrm>
              <a:off x="1719588" y="2777306"/>
              <a:ext cx="39395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Press Start 2P" panose="00000500000000000000" pitchFamily="2" charset="0"/>
                </a:rPr>
                <a:t>Хороших свойств больше – душа отправляется в рай</a:t>
              </a:r>
              <a:endParaRPr lang="ru-RU" sz="1200" dirty="0">
                <a:solidFill>
                  <a:srgbClr val="24FC2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ress Start 2P" panose="00000500000000000000" pitchFamily="2" charset="0"/>
              </a:endParaRP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13A4EE96-E660-7230-88D1-C8EE791EE1EA}"/>
              </a:ext>
            </a:extLst>
          </p:cNvPr>
          <p:cNvGrpSpPr/>
          <p:nvPr/>
        </p:nvGrpSpPr>
        <p:grpSpPr>
          <a:xfrm>
            <a:off x="6222717" y="1135911"/>
            <a:ext cx="5439327" cy="2133540"/>
            <a:chOff x="6222717" y="1135911"/>
            <a:chExt cx="5439327" cy="2133540"/>
          </a:xfrm>
        </p:grpSpPr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id="{3D6FE229-9554-3D42-AAA3-D7F4205F8976}"/>
                </a:ext>
              </a:extLst>
            </p:cNvPr>
            <p:cNvGrpSpPr/>
            <p:nvPr/>
          </p:nvGrpSpPr>
          <p:grpSpPr>
            <a:xfrm>
              <a:off x="6222717" y="1756905"/>
              <a:ext cx="4323363" cy="1512546"/>
              <a:chOff x="1335757" y="1726425"/>
              <a:chExt cx="4323363" cy="1512546"/>
            </a:xfrm>
          </p:grpSpPr>
          <p:grpSp>
            <p:nvGrpSpPr>
              <p:cNvPr id="37" name="Группа 36">
                <a:extLst>
                  <a:ext uri="{FF2B5EF4-FFF2-40B4-BE49-F238E27FC236}">
                    <a16:creationId xmlns:a16="http://schemas.microsoft.com/office/drawing/2014/main" id="{C5303237-C518-E525-3492-6578D73FF358}"/>
                  </a:ext>
                </a:extLst>
              </p:cNvPr>
              <p:cNvGrpSpPr/>
              <p:nvPr/>
            </p:nvGrpSpPr>
            <p:grpSpPr>
              <a:xfrm>
                <a:off x="1335757" y="1835600"/>
                <a:ext cx="2509856" cy="497044"/>
                <a:chOff x="6033487" y="1847030"/>
                <a:chExt cx="2509856" cy="497044"/>
              </a:xfrm>
            </p:grpSpPr>
            <p:pic>
              <p:nvPicPr>
                <p:cNvPr id="47" name="Рисунок 46" descr="Изображение выглядит как графическая вставка&#10;&#10;Автоматически созданное описание">
                  <a:extLst>
                    <a:ext uri="{FF2B5EF4-FFF2-40B4-BE49-F238E27FC236}">
                      <a16:creationId xmlns:a16="http://schemas.microsoft.com/office/drawing/2014/main" id="{8669AAEB-1AB6-EE2C-F4CD-2934BA04E7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33487" y="1866268"/>
                  <a:ext cx="511121" cy="468305"/>
                </a:xfrm>
                <a:prstGeom prst="rect">
                  <a:avLst/>
                </a:prstGeom>
                <a:effectLst>
                  <a:glow rad="63500">
                    <a:srgbClr val="C00000"/>
                  </a:glow>
                </a:effectLst>
              </p:spPr>
            </p:pic>
            <p:pic>
              <p:nvPicPr>
                <p:cNvPr id="51" name="Рисунок 50" descr="Изображение выглядит как графическая вставка, улыбка, эмотикон, смайлик&#10;&#10;Автоматически созданное описание">
                  <a:extLst>
                    <a:ext uri="{FF2B5EF4-FFF2-40B4-BE49-F238E27FC236}">
                      <a16:creationId xmlns:a16="http://schemas.microsoft.com/office/drawing/2014/main" id="{C037B71E-4A7C-970D-32C3-AECA580C6E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62123" y="1878051"/>
                  <a:ext cx="581220" cy="466023"/>
                </a:xfrm>
                <a:prstGeom prst="rect">
                  <a:avLst/>
                </a:prstGeom>
                <a:effectLst>
                  <a:glow rad="63500">
                    <a:schemeClr val="accent3">
                      <a:satMod val="175000"/>
                    </a:schemeClr>
                  </a:glow>
                </a:effectLst>
              </p:spPr>
            </p:pic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F2D354B5-54E0-1C2F-EB08-A32D48905E30}"/>
                    </a:ext>
                  </a:extLst>
                </p:cNvPr>
                <p:cNvSpPr txBox="1"/>
                <p:nvPr/>
              </p:nvSpPr>
              <p:spPr>
                <a:xfrm>
                  <a:off x="7549206" y="1847030"/>
                  <a:ext cx="47751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Press Start 2P" panose="00000500000000000000" pitchFamily="2" charset="0"/>
                    </a:rPr>
                    <a:t>&gt;</a:t>
                  </a:r>
                  <a:endParaRPr lang="ru-RU" sz="2400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Press Start 2P" panose="00000500000000000000" pitchFamily="2" charset="0"/>
                  </a:endParaRPr>
                </a:p>
              </p:txBody>
            </p:sp>
          </p:grpSp>
          <p:pic>
            <p:nvPicPr>
              <p:cNvPr id="38" name="Picture 2" descr="Arrow Pixel Art Clipart , Png Download - Destiny Ghost Pixel Art,  Transparent Png , Transparent Png Image - PNGitem">
                <a:extLst>
                  <a:ext uri="{FF2B5EF4-FFF2-40B4-BE49-F238E27FC236}">
                    <a16:creationId xmlns:a16="http://schemas.microsoft.com/office/drawing/2014/main" id="{6FCCDD81-E42C-EC3C-FB75-995EE84989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6480" b="94190" l="10000" r="90000">
                            <a14:foregroundMark x1="11744" y1="45698" x2="21163" y2="48380"/>
                            <a14:foregroundMark x1="16279" y1="41564" x2="21512" y2="35531"/>
                            <a14:foregroundMark x1="20233" y1="39553" x2="33953" y2="46369"/>
                            <a14:foregroundMark x1="33953" y1="46369" x2="32442" y2="86369"/>
                            <a14:foregroundMark x1="32442" y1="86369" x2="41977" y2="92291"/>
                            <a14:foregroundMark x1="41977" y1="92291" x2="56395" y2="89721"/>
                            <a14:foregroundMark x1="56395" y1="89721" x2="68023" y2="82458"/>
                            <a14:foregroundMark x1="68023" y1="82458" x2="69186" y2="67263"/>
                            <a14:foregroundMark x1="74186" y1="47151" x2="73023" y2="48156"/>
                            <a14:foregroundMark x1="71860" y1="48380" x2="70116" y2="84134"/>
                            <a14:foregroundMark x1="70116" y1="84134" x2="62093" y2="92961"/>
                            <a14:foregroundMark x1="62093" y1="92961" x2="30930" y2="93743"/>
                            <a14:foregroundMark x1="30930" y1="93743" x2="28721" y2="45028"/>
                            <a14:foregroundMark x1="44767" y1="89274" x2="54651" y2="87933"/>
                            <a14:foregroundMark x1="67326" y1="67151" x2="68023" y2="43799"/>
                            <a14:foregroundMark x1="66977" y1="45363" x2="79302" y2="44358"/>
                            <a14:foregroundMark x1="79302" y1="44358" x2="58023" y2="17877"/>
                            <a14:foregroundMark x1="58023" y1="17877" x2="48837" y2="12737"/>
                            <a14:foregroundMark x1="48837" y1="12737" x2="16744" y2="44134"/>
                            <a14:foregroundMark x1="16744" y1="44134" x2="21279" y2="35419"/>
                            <a14:foregroundMark x1="21279" y1="35419" x2="49186" y2="9050"/>
                            <a14:foregroundMark x1="49186" y1="9050" x2="81163" y2="39106"/>
                            <a14:foregroundMark x1="81163" y1="39106" x2="86512" y2="47263"/>
                            <a14:foregroundMark x1="86512" y1="47263" x2="75233" y2="48268"/>
                            <a14:foregroundMark x1="73315" y1="52000" x2="70698" y2="57095"/>
                            <a14:foregroundMark x1="75233" y1="48268" x2="74959" y2="48800"/>
                            <a14:foregroundMark x1="70698" y1="57095" x2="69767" y2="93296"/>
                            <a14:foregroundMark x1="69767" y1="93296" x2="42326" y2="94190"/>
                            <a14:foregroundMark x1="42326" y1="94190" x2="31744" y2="87263"/>
                            <a14:foregroundMark x1="31744" y1="87263" x2="33140" y2="52067"/>
                            <a14:foregroundMark x1="33140" y1="52067" x2="22907" y2="44916"/>
                            <a14:foregroundMark x1="22907" y1="44916" x2="11977" y2="45698"/>
                            <a14:foregroundMark x1="11977" y1="45698" x2="26279" y2="35531"/>
                            <a14:foregroundMark x1="50698" y1="7374" x2="50698" y2="7374"/>
                            <a14:foregroundMark x1="49767" y1="6480" x2="64419" y2="26145"/>
                            <a14:foregroundMark x1="64419" y1="26145" x2="82907" y2="41341"/>
                            <a14:foregroundMark x1="82907" y1="41341" x2="61977" y2="51508"/>
                            <a14:foregroundMark x1="74419" y1="44581" x2="83837" y2="40670"/>
                            <a14:foregroundMark x1="83837" y1="40670" x2="85465" y2="39441"/>
                            <a14:backgroundMark x1="74186" y1="50503" x2="74186" y2="50503"/>
                            <a14:backgroundMark x1="74419" y1="50391" x2="74535" y2="51397"/>
                            <a14:backgroundMark x1="74535" y1="50726" x2="74186" y2="50615"/>
                            <a14:backgroundMark x1="74070" y1="50391" x2="74884" y2="5050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4100445" y="1711642"/>
                <a:ext cx="726191" cy="7557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1049137-B23E-9BE9-5003-F900E760A800}"/>
                  </a:ext>
                </a:extLst>
              </p:cNvPr>
              <p:cNvSpPr txBox="1"/>
              <p:nvPr/>
            </p:nvSpPr>
            <p:spPr>
              <a:xfrm>
                <a:off x="1719588" y="2777306"/>
                <a:ext cx="39395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Press Start 2P" panose="00000500000000000000" pitchFamily="2" charset="0"/>
                  </a:rPr>
                  <a:t>Плохих свойств больше – душа отправляется в ад</a:t>
                </a:r>
                <a:endParaRPr lang="ru-RU" sz="1200" dirty="0">
                  <a:solidFill>
                    <a:srgbClr val="24FC24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Press Start 2P" panose="00000500000000000000" pitchFamily="2" charset="0"/>
                </a:endParaRPr>
              </a:p>
            </p:txBody>
          </p:sp>
        </p:grpSp>
        <p:pic>
          <p:nvPicPr>
            <p:cNvPr id="57" name="Рисунок 56" descr="Изображение выглядит как пиксель, снимок экрана&#10;&#10;Автоматически созданное описание">
              <a:extLst>
                <a:ext uri="{FF2B5EF4-FFF2-40B4-BE49-F238E27FC236}">
                  <a16:creationId xmlns:a16="http://schemas.microsoft.com/office/drawing/2014/main" id="{56106867-E8A5-48A1-0D00-29741D869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4999" y="1135911"/>
              <a:ext cx="2137045" cy="1712064"/>
            </a:xfrm>
            <a:prstGeom prst="rect">
              <a:avLst/>
            </a:prstGeom>
          </p:spPr>
        </p:pic>
      </p:grpSp>
      <p:pic>
        <p:nvPicPr>
          <p:cNvPr id="53" name="Рисунок 52" descr="Изображение выглядит как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BFAEDE0C-C943-1129-95F7-01BC821CE4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336" y="1890073"/>
            <a:ext cx="511121" cy="468305"/>
          </a:xfrm>
          <a:prstGeom prst="rect">
            <a:avLst/>
          </a:prstGeom>
          <a:effectLst>
            <a:glow rad="63500">
              <a:srgbClr val="C00000"/>
            </a:glow>
          </a:effectLst>
        </p:spPr>
      </p:pic>
      <p:pic>
        <p:nvPicPr>
          <p:cNvPr id="54" name="Рисунок 53" descr="Изображение выглядит как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F280325B-4B2D-98B5-34AA-C24CE36F53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425" y="1890073"/>
            <a:ext cx="511121" cy="468305"/>
          </a:xfrm>
          <a:prstGeom prst="rect">
            <a:avLst/>
          </a:prstGeom>
          <a:effectLst>
            <a:glow rad="63500">
              <a:srgbClr val="C00000"/>
            </a:glow>
          </a:effectLst>
        </p:spPr>
      </p:pic>
      <p:pic>
        <p:nvPicPr>
          <p:cNvPr id="55" name="Рисунок 54" descr="Изображение выглядит как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D61D319F-71A4-3340-4224-3B8FE9A03B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280" y="1894838"/>
            <a:ext cx="511121" cy="468305"/>
          </a:xfrm>
          <a:prstGeom prst="rect">
            <a:avLst/>
          </a:prstGeom>
          <a:effectLst>
            <a:glow rad="63500">
              <a:srgbClr val="C00000"/>
            </a:glow>
          </a:effectLst>
        </p:spPr>
      </p:pic>
      <p:pic>
        <p:nvPicPr>
          <p:cNvPr id="60" name="Рисунок 59" descr="Изображение выглядит как пиксель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25479A2E-7C13-3936-C7FF-F7DD14021E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0" y="3603146"/>
            <a:ext cx="1826760" cy="1756254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26616108-A103-FD7C-8EA2-18B91F51FF19}"/>
              </a:ext>
            </a:extLst>
          </p:cNvPr>
          <p:cNvSpPr txBox="1"/>
          <p:nvPr/>
        </p:nvSpPr>
        <p:spPr>
          <a:xfrm>
            <a:off x="6720848" y="5223326"/>
            <a:ext cx="3731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ress Start 2P" panose="00000500000000000000" pitchFamily="2" charset="0"/>
              </a:rPr>
              <a:t>Бесы могут маскироваться под людей</a:t>
            </a:r>
            <a:endParaRPr lang="ru-RU" sz="1200" dirty="0">
              <a:solidFill>
                <a:srgbClr val="24FC2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ress Start 2P" panose="00000500000000000000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96B89B2-ECBA-E6D8-5D6E-EA6486E15C19}"/>
              </a:ext>
            </a:extLst>
          </p:cNvPr>
          <p:cNvSpPr txBox="1"/>
          <p:nvPr/>
        </p:nvSpPr>
        <p:spPr>
          <a:xfrm>
            <a:off x="6463418" y="3510169"/>
            <a:ext cx="152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ress Start 2P" panose="00000500000000000000" pitchFamily="2" charset="0"/>
              </a:rPr>
              <a:t>острые уши</a:t>
            </a:r>
          </a:p>
        </p:txBody>
      </p: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F2516882-9C4E-D8A4-929F-244CBD0FA28B}"/>
              </a:ext>
            </a:extLst>
          </p:cNvPr>
          <p:cNvCxnSpPr>
            <a:cxnSpLocks/>
          </p:cNvCxnSpPr>
          <p:nvPr/>
        </p:nvCxnSpPr>
        <p:spPr>
          <a:xfrm>
            <a:off x="7496175" y="3963193"/>
            <a:ext cx="3960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6" name="Прямая соединительная линия 4095">
            <a:extLst>
              <a:ext uri="{FF2B5EF4-FFF2-40B4-BE49-F238E27FC236}">
                <a16:creationId xmlns:a16="http://schemas.microsoft.com/office/drawing/2014/main" id="{36A0789C-32A7-BC9D-824B-FE6E0DA3BF79}"/>
              </a:ext>
            </a:extLst>
          </p:cNvPr>
          <p:cNvCxnSpPr>
            <a:cxnSpLocks/>
          </p:cNvCxnSpPr>
          <p:nvPr/>
        </p:nvCxnSpPr>
        <p:spPr>
          <a:xfrm flipH="1" flipV="1">
            <a:off x="7881938" y="3957638"/>
            <a:ext cx="261937" cy="2714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4F524DAA-A979-F083-0E2C-CE6D22E91CE6}"/>
              </a:ext>
            </a:extLst>
          </p:cNvPr>
          <p:cNvSpPr txBox="1"/>
          <p:nvPr/>
        </p:nvSpPr>
        <p:spPr>
          <a:xfrm>
            <a:off x="9098669" y="3822907"/>
            <a:ext cx="1035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ress Start 2P" panose="00000500000000000000" pitchFamily="2" charset="0"/>
              </a:rPr>
              <a:t>глаза</a:t>
            </a:r>
          </a:p>
        </p:txBody>
      </p:sp>
      <p:cxnSp>
        <p:nvCxnSpPr>
          <p:cNvPr id="4102" name="Прямая соединительная линия 4101">
            <a:extLst>
              <a:ext uri="{FF2B5EF4-FFF2-40B4-BE49-F238E27FC236}">
                <a16:creationId xmlns:a16="http://schemas.microsoft.com/office/drawing/2014/main" id="{73C5D50C-A0A2-A026-6DCA-BDACD8C764B9}"/>
              </a:ext>
            </a:extLst>
          </p:cNvPr>
          <p:cNvCxnSpPr>
            <a:cxnSpLocks/>
          </p:cNvCxnSpPr>
          <p:nvPr/>
        </p:nvCxnSpPr>
        <p:spPr>
          <a:xfrm>
            <a:off x="9201150" y="4082255"/>
            <a:ext cx="3960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3" name="Прямая соединительная линия 4102">
            <a:extLst>
              <a:ext uri="{FF2B5EF4-FFF2-40B4-BE49-F238E27FC236}">
                <a16:creationId xmlns:a16="http://schemas.microsoft.com/office/drawing/2014/main" id="{9B6114EB-9172-151D-F16E-0835A1E385A0}"/>
              </a:ext>
            </a:extLst>
          </p:cNvPr>
          <p:cNvCxnSpPr>
            <a:cxnSpLocks/>
          </p:cNvCxnSpPr>
          <p:nvPr/>
        </p:nvCxnSpPr>
        <p:spPr>
          <a:xfrm flipV="1">
            <a:off x="8720138" y="4081463"/>
            <a:ext cx="495300" cy="2143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7" name="Прямая соединительная линия 4106">
            <a:extLst>
              <a:ext uri="{FF2B5EF4-FFF2-40B4-BE49-F238E27FC236}">
                <a16:creationId xmlns:a16="http://schemas.microsoft.com/office/drawing/2014/main" id="{595F6F62-8B99-29A8-320F-54B8F60A6D92}"/>
              </a:ext>
            </a:extLst>
          </p:cNvPr>
          <p:cNvCxnSpPr>
            <a:cxnSpLocks/>
          </p:cNvCxnSpPr>
          <p:nvPr/>
        </p:nvCxnSpPr>
        <p:spPr>
          <a:xfrm>
            <a:off x="8667750" y="4462463"/>
            <a:ext cx="576263" cy="3667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0" name="Прямая соединительная линия 4109">
            <a:extLst>
              <a:ext uri="{FF2B5EF4-FFF2-40B4-BE49-F238E27FC236}">
                <a16:creationId xmlns:a16="http://schemas.microsoft.com/office/drawing/2014/main" id="{E055CC83-8AB4-2289-A37D-7A1AA60CB979}"/>
              </a:ext>
            </a:extLst>
          </p:cNvPr>
          <p:cNvCxnSpPr>
            <a:cxnSpLocks/>
          </p:cNvCxnSpPr>
          <p:nvPr/>
        </p:nvCxnSpPr>
        <p:spPr>
          <a:xfrm>
            <a:off x="9232106" y="4829175"/>
            <a:ext cx="3548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3" name="TextBox 4112">
            <a:extLst>
              <a:ext uri="{FF2B5EF4-FFF2-40B4-BE49-F238E27FC236}">
                <a16:creationId xmlns:a16="http://schemas.microsoft.com/office/drawing/2014/main" id="{25467E6F-F30F-89B7-72B1-A62218E725E8}"/>
              </a:ext>
            </a:extLst>
          </p:cNvPr>
          <p:cNvSpPr txBox="1"/>
          <p:nvPr/>
        </p:nvSpPr>
        <p:spPr>
          <a:xfrm>
            <a:off x="9160582" y="4570620"/>
            <a:ext cx="1035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ress Start 2P" panose="00000500000000000000" pitchFamily="2" charset="0"/>
              </a:rPr>
              <a:t>клыки</a:t>
            </a:r>
          </a:p>
        </p:txBody>
      </p:sp>
    </p:spTree>
    <p:extLst>
      <p:ext uri="{BB962C8B-B14F-4D97-AF65-F5344CB8AC3E}">
        <p14:creationId xmlns:p14="http://schemas.microsoft.com/office/powerpoint/2010/main" val="2614284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силуэт&#10;&#10;Автоматически созданное описание">
            <a:extLst>
              <a:ext uri="{FF2B5EF4-FFF2-40B4-BE49-F238E27FC236}">
                <a16:creationId xmlns:a16="http://schemas.microsoft.com/office/drawing/2014/main" id="{7DEE706D-04CE-DD7A-82DD-81DA0C3653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58"/>
          <a:stretch/>
        </p:blipFill>
        <p:spPr>
          <a:xfrm>
            <a:off x="0" y="5466080"/>
            <a:ext cx="12192000" cy="1391920"/>
          </a:xfrm>
          <a:prstGeom prst="rect">
            <a:avLst/>
          </a:prstGeom>
        </p:spPr>
      </p:pic>
      <p:pic>
        <p:nvPicPr>
          <p:cNvPr id="19" name="Рисунок 18" descr="Изображение выглядит как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6AA10C05-D797-A14A-22E5-6CDC38F16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05" y="117236"/>
            <a:ext cx="1574800" cy="954608"/>
          </a:xfrm>
          <a:prstGeom prst="rect">
            <a:avLst/>
          </a:prstGeom>
        </p:spPr>
      </p:pic>
      <p:pic>
        <p:nvPicPr>
          <p:cNvPr id="21" name="Рисунок 20" descr="Изображение выглядит как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69E4B75A-2089-DD21-6CE7-DB4A8D4FD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480" y="263002"/>
            <a:ext cx="2021840" cy="899047"/>
          </a:xfrm>
          <a:prstGeom prst="rect">
            <a:avLst/>
          </a:prstGeom>
        </p:spPr>
      </p:pic>
      <p:pic>
        <p:nvPicPr>
          <p:cNvPr id="39" name="Рисунок 38" descr="Изображение выглядит как красный, Красочность,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7D63FBBB-FAA3-B95A-B85F-A8C8698112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113" y="5991225"/>
            <a:ext cx="725249" cy="72524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2A3B25A-B2F2-55AC-F1E5-2B265A953EC9}"/>
              </a:ext>
            </a:extLst>
          </p:cNvPr>
          <p:cNvSpPr txBox="1"/>
          <p:nvPr/>
        </p:nvSpPr>
        <p:spPr>
          <a:xfrm>
            <a:off x="11370468" y="6172200"/>
            <a:ext cx="400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Press Start 2P" panose="00000500000000000000" pitchFamily="2" charset="0"/>
              </a:rPr>
              <a:t>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D06DE-95A4-268D-1171-1FEEAE865B75}"/>
              </a:ext>
            </a:extLst>
          </p:cNvPr>
          <p:cNvSpPr txBox="1"/>
          <p:nvPr/>
        </p:nvSpPr>
        <p:spPr>
          <a:xfrm>
            <a:off x="3378427" y="348342"/>
            <a:ext cx="54351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Press Start 2P" panose="00000500000000000000" pitchFamily="2" charset="0"/>
              </a:rPr>
              <a:t>Демонстрация геймплея</a:t>
            </a:r>
          </a:p>
        </p:txBody>
      </p:sp>
    </p:spTree>
    <p:extLst>
      <p:ext uri="{BB962C8B-B14F-4D97-AF65-F5344CB8AC3E}">
        <p14:creationId xmlns:p14="http://schemas.microsoft.com/office/powerpoint/2010/main" val="2913349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силуэт&#10;&#10;Автоматически созданное описание">
            <a:extLst>
              <a:ext uri="{FF2B5EF4-FFF2-40B4-BE49-F238E27FC236}">
                <a16:creationId xmlns:a16="http://schemas.microsoft.com/office/drawing/2014/main" id="{7DEE706D-04CE-DD7A-82DD-81DA0C3653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58"/>
          <a:stretch/>
        </p:blipFill>
        <p:spPr>
          <a:xfrm>
            <a:off x="0" y="5466080"/>
            <a:ext cx="12192000" cy="1391920"/>
          </a:xfrm>
          <a:prstGeom prst="rect">
            <a:avLst/>
          </a:prstGeom>
        </p:spPr>
      </p:pic>
      <p:pic>
        <p:nvPicPr>
          <p:cNvPr id="19" name="Рисунок 18" descr="Изображение выглядит как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6AA10C05-D797-A14A-22E5-6CDC38F16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05" y="117236"/>
            <a:ext cx="1574800" cy="954608"/>
          </a:xfrm>
          <a:prstGeom prst="rect">
            <a:avLst/>
          </a:prstGeom>
        </p:spPr>
      </p:pic>
      <p:pic>
        <p:nvPicPr>
          <p:cNvPr id="21" name="Рисунок 20" descr="Изображение выглядит как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69E4B75A-2089-DD21-6CE7-DB4A8D4FD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480" y="263002"/>
            <a:ext cx="2021840" cy="899047"/>
          </a:xfrm>
          <a:prstGeom prst="rect">
            <a:avLst/>
          </a:prstGeom>
        </p:spPr>
      </p:pic>
      <p:pic>
        <p:nvPicPr>
          <p:cNvPr id="39" name="Рисунок 38" descr="Изображение выглядит как красный, Красочность,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7D63FBBB-FAA3-B95A-B85F-A8C8698112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113" y="5991225"/>
            <a:ext cx="725249" cy="72524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2A3B25A-B2F2-55AC-F1E5-2B265A953EC9}"/>
              </a:ext>
            </a:extLst>
          </p:cNvPr>
          <p:cNvSpPr txBox="1"/>
          <p:nvPr/>
        </p:nvSpPr>
        <p:spPr>
          <a:xfrm>
            <a:off x="11370468" y="6172200"/>
            <a:ext cx="400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Press Start 2P" panose="00000500000000000000" pitchFamily="2" charset="0"/>
              </a:rPr>
              <a:t>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D06DE-95A4-268D-1171-1FEEAE865B75}"/>
              </a:ext>
            </a:extLst>
          </p:cNvPr>
          <p:cNvSpPr txBox="1"/>
          <p:nvPr/>
        </p:nvSpPr>
        <p:spPr>
          <a:xfrm>
            <a:off x="3378427" y="348342"/>
            <a:ext cx="54351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Press Start 2P" panose="00000500000000000000" pitchFamily="2" charset="0"/>
              </a:rPr>
              <a:t>Инструменты разработки</a:t>
            </a:r>
          </a:p>
        </p:txBody>
      </p:sp>
      <p:pic>
        <p:nvPicPr>
          <p:cNvPr id="6146" name="Picture 2" descr="MonoGame · GitHub">
            <a:extLst>
              <a:ext uri="{FF2B5EF4-FFF2-40B4-BE49-F238E27FC236}">
                <a16:creationId xmlns:a16="http://schemas.microsoft.com/office/drawing/2014/main" id="{997BCF4F-0CF0-AE27-DC6D-313A78442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914" y="1868164"/>
            <a:ext cx="1202192" cy="12021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C440B05-5465-EAE0-DBDC-3BF276C1D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02" y="2358312"/>
            <a:ext cx="1122786" cy="84209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CABACE0F-8F07-F750-E5AD-B784379B0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887" y="2299427"/>
            <a:ext cx="876074" cy="85432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713FCC25-5A4E-4203-6981-2D66FD1B8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816" y="2336800"/>
            <a:ext cx="777210" cy="83293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DALL-E Logo PNG Images with Transparent Background">
            <a:extLst>
              <a:ext uri="{FF2B5EF4-FFF2-40B4-BE49-F238E27FC236}">
                <a16:creationId xmlns:a16="http://schemas.microsoft.com/office/drawing/2014/main" id="{CA2BC030-30E2-9D7A-8DD5-0D52C549D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62"/>
          <a:stretch/>
        </p:blipFill>
        <p:spPr bwMode="auto">
          <a:xfrm>
            <a:off x="1400175" y="1596179"/>
            <a:ext cx="1677528" cy="68107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Behind Suno AI Music: The App That Raised $125M in May 2024">
            <a:extLst>
              <a:ext uri="{FF2B5EF4-FFF2-40B4-BE49-F238E27FC236}">
                <a16:creationId xmlns:a16="http://schemas.microsoft.com/office/drawing/2014/main" id="{C8933597-49E0-AEF4-3170-9C16B31BBF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36" t="38777" r="27306" b="38255"/>
          <a:stretch/>
        </p:blipFill>
        <p:spPr bwMode="auto">
          <a:xfrm>
            <a:off x="8500186" y="2122046"/>
            <a:ext cx="2565919" cy="7331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rrow Pixel Art Clipart , Png Download - Destiny Ghost Pixel Art,  Transparent Png , Transparent Png Image - PNGitem">
            <a:extLst>
              <a:ext uri="{FF2B5EF4-FFF2-40B4-BE49-F238E27FC236}">
                <a16:creationId xmlns:a16="http://schemas.microsoft.com/office/drawing/2014/main" id="{5CDD4A49-A173-93CB-D599-FB61E3442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480" b="94190" l="10000" r="90000">
                        <a14:foregroundMark x1="11744" y1="45698" x2="21163" y2="48380"/>
                        <a14:foregroundMark x1="16279" y1="41564" x2="21512" y2="35531"/>
                        <a14:foregroundMark x1="20233" y1="39553" x2="33953" y2="46369"/>
                        <a14:foregroundMark x1="33953" y1="46369" x2="32442" y2="86369"/>
                        <a14:foregroundMark x1="32442" y1="86369" x2="41977" y2="92291"/>
                        <a14:foregroundMark x1="41977" y1="92291" x2="56395" y2="89721"/>
                        <a14:foregroundMark x1="56395" y1="89721" x2="68023" y2="82458"/>
                        <a14:foregroundMark x1="68023" y1="82458" x2="69186" y2="67263"/>
                        <a14:foregroundMark x1="74186" y1="47151" x2="73023" y2="48156"/>
                        <a14:foregroundMark x1="71860" y1="48380" x2="70116" y2="84134"/>
                        <a14:foregroundMark x1="70116" y1="84134" x2="62093" y2="92961"/>
                        <a14:foregroundMark x1="62093" y1="92961" x2="30930" y2="93743"/>
                        <a14:foregroundMark x1="30930" y1="93743" x2="28721" y2="45028"/>
                        <a14:foregroundMark x1="44767" y1="89274" x2="54651" y2="87933"/>
                        <a14:foregroundMark x1="67326" y1="67151" x2="68023" y2="43799"/>
                        <a14:foregroundMark x1="66977" y1="45363" x2="79302" y2="44358"/>
                        <a14:foregroundMark x1="79302" y1="44358" x2="58023" y2="17877"/>
                        <a14:foregroundMark x1="58023" y1="17877" x2="48837" y2="12737"/>
                        <a14:foregroundMark x1="48837" y1="12737" x2="16744" y2="44134"/>
                        <a14:foregroundMark x1="16744" y1="44134" x2="21279" y2="35419"/>
                        <a14:foregroundMark x1="21279" y1="35419" x2="49186" y2="9050"/>
                        <a14:foregroundMark x1="49186" y1="9050" x2="81163" y2="39106"/>
                        <a14:foregroundMark x1="81163" y1="39106" x2="86512" y2="47263"/>
                        <a14:foregroundMark x1="86512" y1="47263" x2="75233" y2="48268"/>
                        <a14:foregroundMark x1="73315" y1="52000" x2="70698" y2="57095"/>
                        <a14:foregroundMark x1="75233" y1="48268" x2="74959" y2="48800"/>
                        <a14:foregroundMark x1="70698" y1="57095" x2="69767" y2="93296"/>
                        <a14:foregroundMark x1="69767" y1="93296" x2="42326" y2="94190"/>
                        <a14:foregroundMark x1="42326" y1="94190" x2="31744" y2="87263"/>
                        <a14:foregroundMark x1="31744" y1="87263" x2="33140" y2="52067"/>
                        <a14:foregroundMark x1="33140" y1="52067" x2="22907" y2="44916"/>
                        <a14:foregroundMark x1="22907" y1="44916" x2="11977" y2="45698"/>
                        <a14:foregroundMark x1="11977" y1="45698" x2="26279" y2="35531"/>
                        <a14:foregroundMark x1="50698" y1="7374" x2="50698" y2="7374"/>
                        <a14:foregroundMark x1="49767" y1="6480" x2="64419" y2="26145"/>
                        <a14:foregroundMark x1="64419" y1="26145" x2="82907" y2="41341"/>
                        <a14:foregroundMark x1="82907" y1="41341" x2="61977" y2="51508"/>
                        <a14:foregroundMark x1="74419" y1="44581" x2="83837" y2="40670"/>
                        <a14:foregroundMark x1="83837" y1="40670" x2="85465" y2="39441"/>
                        <a14:backgroundMark x1="74186" y1="50503" x2="74186" y2="50503"/>
                        <a14:backgroundMark x1="74419" y1="50391" x2="74535" y2="51397"/>
                        <a14:backgroundMark x1="74535" y1="50726" x2="74186" y2="50615"/>
                        <a14:backgroundMark x1="74070" y1="50391" x2="74884" y2="505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918585" y="3288347"/>
            <a:ext cx="726191" cy="75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rrow Pixel Art Clipart , Png Download - Destiny Ghost Pixel Art,  Transparent Png , Transparent Png Image - PNGitem">
            <a:extLst>
              <a:ext uri="{FF2B5EF4-FFF2-40B4-BE49-F238E27FC236}">
                <a16:creationId xmlns:a16="http://schemas.microsoft.com/office/drawing/2014/main" id="{812019C2-E6D3-6708-45CF-B79F0F7BA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480" b="94190" l="10000" r="90000">
                        <a14:foregroundMark x1="11744" y1="45698" x2="21163" y2="48380"/>
                        <a14:foregroundMark x1="16279" y1="41564" x2="21512" y2="35531"/>
                        <a14:foregroundMark x1="20233" y1="39553" x2="33953" y2="46369"/>
                        <a14:foregroundMark x1="33953" y1="46369" x2="32442" y2="86369"/>
                        <a14:foregroundMark x1="32442" y1="86369" x2="41977" y2="92291"/>
                        <a14:foregroundMark x1="41977" y1="92291" x2="56395" y2="89721"/>
                        <a14:foregroundMark x1="56395" y1="89721" x2="68023" y2="82458"/>
                        <a14:foregroundMark x1="68023" y1="82458" x2="69186" y2="67263"/>
                        <a14:foregroundMark x1="74186" y1="47151" x2="73023" y2="48156"/>
                        <a14:foregroundMark x1="71860" y1="48380" x2="70116" y2="84134"/>
                        <a14:foregroundMark x1="70116" y1="84134" x2="62093" y2="92961"/>
                        <a14:foregroundMark x1="62093" y1="92961" x2="30930" y2="93743"/>
                        <a14:foregroundMark x1="30930" y1="93743" x2="28721" y2="45028"/>
                        <a14:foregroundMark x1="44767" y1="89274" x2="54651" y2="87933"/>
                        <a14:foregroundMark x1="67326" y1="67151" x2="68023" y2="43799"/>
                        <a14:foregroundMark x1="66977" y1="45363" x2="79302" y2="44358"/>
                        <a14:foregroundMark x1="79302" y1="44358" x2="58023" y2="17877"/>
                        <a14:foregroundMark x1="58023" y1="17877" x2="48837" y2="12737"/>
                        <a14:foregroundMark x1="48837" y1="12737" x2="16744" y2="44134"/>
                        <a14:foregroundMark x1="16744" y1="44134" x2="21279" y2="35419"/>
                        <a14:foregroundMark x1="21279" y1="35419" x2="49186" y2="9050"/>
                        <a14:foregroundMark x1="49186" y1="9050" x2="81163" y2="39106"/>
                        <a14:foregroundMark x1="81163" y1="39106" x2="86512" y2="47263"/>
                        <a14:foregroundMark x1="86512" y1="47263" x2="75233" y2="48268"/>
                        <a14:foregroundMark x1="73315" y1="52000" x2="70698" y2="57095"/>
                        <a14:foregroundMark x1="75233" y1="48268" x2="74959" y2="48800"/>
                        <a14:foregroundMark x1="70698" y1="57095" x2="69767" y2="93296"/>
                        <a14:foregroundMark x1="69767" y1="93296" x2="42326" y2="94190"/>
                        <a14:foregroundMark x1="42326" y1="94190" x2="31744" y2="87263"/>
                        <a14:foregroundMark x1="31744" y1="87263" x2="33140" y2="52067"/>
                        <a14:foregroundMark x1="33140" y1="52067" x2="22907" y2="44916"/>
                        <a14:foregroundMark x1="22907" y1="44916" x2="11977" y2="45698"/>
                        <a14:foregroundMark x1="11977" y1="45698" x2="26279" y2="35531"/>
                        <a14:foregroundMark x1="50698" y1="7374" x2="50698" y2="7374"/>
                        <a14:foregroundMark x1="49767" y1="6480" x2="64419" y2="26145"/>
                        <a14:foregroundMark x1="64419" y1="26145" x2="82907" y2="41341"/>
                        <a14:foregroundMark x1="82907" y1="41341" x2="61977" y2="51508"/>
                        <a14:foregroundMark x1="74419" y1="44581" x2="83837" y2="40670"/>
                        <a14:foregroundMark x1="83837" y1="40670" x2="85465" y2="39441"/>
                        <a14:backgroundMark x1="74186" y1="50503" x2="74186" y2="50503"/>
                        <a14:backgroundMark x1="74419" y1="50391" x2="74535" y2="51397"/>
                        <a14:backgroundMark x1="74535" y1="50726" x2="74186" y2="50615"/>
                        <a14:backgroundMark x1="74070" y1="50391" x2="74884" y2="505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490460" y="3288347"/>
            <a:ext cx="726191" cy="75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rrow Pixel Art Clipart , Png Download - Destiny Ghost Pixel Art,  Transparent Png , Transparent Png Image - PNGitem">
            <a:extLst>
              <a:ext uri="{FF2B5EF4-FFF2-40B4-BE49-F238E27FC236}">
                <a16:creationId xmlns:a16="http://schemas.microsoft.com/office/drawing/2014/main" id="{5283AF35-42B4-8BE1-2781-B5E9ED22D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480" b="94190" l="10000" r="90000">
                        <a14:foregroundMark x1="11744" y1="45698" x2="21163" y2="48380"/>
                        <a14:foregroundMark x1="16279" y1="41564" x2="21512" y2="35531"/>
                        <a14:foregroundMark x1="20233" y1="39553" x2="33953" y2="46369"/>
                        <a14:foregroundMark x1="33953" y1="46369" x2="32442" y2="86369"/>
                        <a14:foregroundMark x1="32442" y1="86369" x2="41977" y2="92291"/>
                        <a14:foregroundMark x1="41977" y1="92291" x2="56395" y2="89721"/>
                        <a14:foregroundMark x1="56395" y1="89721" x2="68023" y2="82458"/>
                        <a14:foregroundMark x1="68023" y1="82458" x2="69186" y2="67263"/>
                        <a14:foregroundMark x1="74186" y1="47151" x2="73023" y2="48156"/>
                        <a14:foregroundMark x1="71860" y1="48380" x2="70116" y2="84134"/>
                        <a14:foregroundMark x1="70116" y1="84134" x2="62093" y2="92961"/>
                        <a14:foregroundMark x1="62093" y1="92961" x2="30930" y2="93743"/>
                        <a14:foregroundMark x1="30930" y1="93743" x2="28721" y2="45028"/>
                        <a14:foregroundMark x1="44767" y1="89274" x2="54651" y2="87933"/>
                        <a14:foregroundMark x1="67326" y1="67151" x2="68023" y2="43799"/>
                        <a14:foregroundMark x1="66977" y1="45363" x2="79302" y2="44358"/>
                        <a14:foregroundMark x1="79302" y1="44358" x2="58023" y2="17877"/>
                        <a14:foregroundMark x1="58023" y1="17877" x2="48837" y2="12737"/>
                        <a14:foregroundMark x1="48837" y1="12737" x2="16744" y2="44134"/>
                        <a14:foregroundMark x1="16744" y1="44134" x2="21279" y2="35419"/>
                        <a14:foregroundMark x1="21279" y1="35419" x2="49186" y2="9050"/>
                        <a14:foregroundMark x1="49186" y1="9050" x2="81163" y2="39106"/>
                        <a14:foregroundMark x1="81163" y1="39106" x2="86512" y2="47263"/>
                        <a14:foregroundMark x1="86512" y1="47263" x2="75233" y2="48268"/>
                        <a14:foregroundMark x1="73315" y1="52000" x2="70698" y2="57095"/>
                        <a14:foregroundMark x1="75233" y1="48268" x2="74959" y2="48800"/>
                        <a14:foregroundMark x1="70698" y1="57095" x2="69767" y2="93296"/>
                        <a14:foregroundMark x1="69767" y1="93296" x2="42326" y2="94190"/>
                        <a14:foregroundMark x1="42326" y1="94190" x2="31744" y2="87263"/>
                        <a14:foregroundMark x1="31744" y1="87263" x2="33140" y2="52067"/>
                        <a14:foregroundMark x1="33140" y1="52067" x2="22907" y2="44916"/>
                        <a14:foregroundMark x1="22907" y1="44916" x2="11977" y2="45698"/>
                        <a14:foregroundMark x1="11977" y1="45698" x2="26279" y2="35531"/>
                        <a14:foregroundMark x1="50698" y1="7374" x2="50698" y2="7374"/>
                        <a14:foregroundMark x1="49767" y1="6480" x2="64419" y2="26145"/>
                        <a14:foregroundMark x1="64419" y1="26145" x2="82907" y2="41341"/>
                        <a14:foregroundMark x1="82907" y1="41341" x2="61977" y2="51508"/>
                        <a14:foregroundMark x1="74419" y1="44581" x2="83837" y2="40670"/>
                        <a14:foregroundMark x1="83837" y1="40670" x2="85465" y2="39441"/>
                        <a14:backgroundMark x1="74186" y1="50503" x2="74186" y2="50503"/>
                        <a14:backgroundMark x1="74419" y1="50391" x2="74535" y2="51397"/>
                        <a14:backgroundMark x1="74535" y1="50726" x2="74186" y2="50615"/>
                        <a14:backgroundMark x1="74070" y1="50391" x2="74884" y2="505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329035" y="3288347"/>
            <a:ext cx="726191" cy="75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E5F31543-628E-76D1-4520-A1685B2817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279" y="4057649"/>
            <a:ext cx="1009039" cy="1009039"/>
          </a:xfrm>
          <a:prstGeom prst="rect">
            <a:avLst/>
          </a:prstGeom>
        </p:spPr>
      </p:pic>
      <p:pic>
        <p:nvPicPr>
          <p:cNvPr id="10" name="Рисунок 9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42907A7B-8006-845A-1A34-E87A0215A1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950" y="4105275"/>
            <a:ext cx="1123950" cy="1123950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14057878-DB0B-3074-69BC-5E3C6837DB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4114800"/>
            <a:ext cx="1142694" cy="114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3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силуэт&#10;&#10;Автоматически созданное описание">
            <a:extLst>
              <a:ext uri="{FF2B5EF4-FFF2-40B4-BE49-F238E27FC236}">
                <a16:creationId xmlns:a16="http://schemas.microsoft.com/office/drawing/2014/main" id="{7DEE706D-04CE-DD7A-82DD-81DA0C3653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99"/>
          <a:stretch/>
        </p:blipFill>
        <p:spPr>
          <a:xfrm>
            <a:off x="0" y="5932805"/>
            <a:ext cx="12192000" cy="925195"/>
          </a:xfrm>
          <a:prstGeom prst="rect">
            <a:avLst/>
          </a:prstGeom>
        </p:spPr>
      </p:pic>
      <p:pic>
        <p:nvPicPr>
          <p:cNvPr id="19" name="Рисунок 18" descr="Изображение выглядит как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6AA10C05-D797-A14A-22E5-6CDC38F16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05" y="117236"/>
            <a:ext cx="1574800" cy="954608"/>
          </a:xfrm>
          <a:prstGeom prst="rect">
            <a:avLst/>
          </a:prstGeom>
        </p:spPr>
      </p:pic>
      <p:pic>
        <p:nvPicPr>
          <p:cNvPr id="21" name="Рисунок 20" descr="Изображение выглядит как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69E4B75A-2089-DD21-6CE7-DB4A8D4FD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480" y="263002"/>
            <a:ext cx="2021840" cy="899047"/>
          </a:xfrm>
          <a:prstGeom prst="rect">
            <a:avLst/>
          </a:prstGeom>
        </p:spPr>
      </p:pic>
      <p:pic>
        <p:nvPicPr>
          <p:cNvPr id="39" name="Рисунок 38" descr="Изображение выглядит как красный, Красочность,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7D63FBBB-FAA3-B95A-B85F-A8C8698112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113" y="5991225"/>
            <a:ext cx="725249" cy="72524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2A3B25A-B2F2-55AC-F1E5-2B265A953EC9}"/>
              </a:ext>
            </a:extLst>
          </p:cNvPr>
          <p:cNvSpPr txBox="1"/>
          <p:nvPr/>
        </p:nvSpPr>
        <p:spPr>
          <a:xfrm>
            <a:off x="11384031" y="6164331"/>
            <a:ext cx="847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Press Start 2P" panose="00000500000000000000" pitchFamily="2" charset="0"/>
              </a:rPr>
              <a:t>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D06DE-95A4-268D-1171-1FEEAE865B75}"/>
              </a:ext>
            </a:extLst>
          </p:cNvPr>
          <p:cNvSpPr txBox="1"/>
          <p:nvPr/>
        </p:nvSpPr>
        <p:spPr>
          <a:xfrm>
            <a:off x="3378427" y="348342"/>
            <a:ext cx="5435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Press Start 2P" panose="00000500000000000000" pitchFamily="2" charset="0"/>
              </a:rPr>
              <a:t>Отзывы</a:t>
            </a: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8277247-022C-938B-D778-A44242327F01}"/>
              </a:ext>
            </a:extLst>
          </p:cNvPr>
          <p:cNvGrpSpPr/>
          <p:nvPr/>
        </p:nvGrpSpPr>
        <p:grpSpPr>
          <a:xfrm>
            <a:off x="1153526" y="994737"/>
            <a:ext cx="5580648" cy="1035173"/>
            <a:chOff x="1153526" y="1251912"/>
            <a:chExt cx="5580648" cy="1035173"/>
          </a:xfrm>
        </p:grpSpPr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9FE237D8-51DE-4C95-7BF3-EFE3883C6F4B}"/>
                </a:ext>
              </a:extLst>
            </p:cNvPr>
            <p:cNvSpPr/>
            <p:nvPr/>
          </p:nvSpPr>
          <p:spPr>
            <a:xfrm flipH="1">
              <a:off x="1761948" y="1972760"/>
              <a:ext cx="1058084" cy="314325"/>
            </a:xfrm>
            <a:custGeom>
              <a:avLst/>
              <a:gdLst>
                <a:gd name="connsiteX0" fmla="*/ 0 w 546100"/>
                <a:gd name="connsiteY0" fmla="*/ 196850 h 196850"/>
                <a:gd name="connsiteX1" fmla="*/ 273050 w 546100"/>
                <a:gd name="connsiteY1" fmla="*/ 0 h 196850"/>
                <a:gd name="connsiteX2" fmla="*/ 546100 w 546100"/>
                <a:gd name="connsiteY2" fmla="*/ 196850 h 196850"/>
                <a:gd name="connsiteX3" fmla="*/ 0 w 546100"/>
                <a:gd name="connsiteY3" fmla="*/ 196850 h 196850"/>
                <a:gd name="connsiteX0" fmla="*/ 0 w 546100"/>
                <a:gd name="connsiteY0" fmla="*/ 314325 h 314325"/>
                <a:gd name="connsiteX1" fmla="*/ 355600 w 546100"/>
                <a:gd name="connsiteY1" fmla="*/ 0 h 314325"/>
                <a:gd name="connsiteX2" fmla="*/ 546100 w 546100"/>
                <a:gd name="connsiteY2" fmla="*/ 314325 h 314325"/>
                <a:gd name="connsiteX3" fmla="*/ 0 w 546100"/>
                <a:gd name="connsiteY3" fmla="*/ 314325 h 314325"/>
                <a:gd name="connsiteX0" fmla="*/ 0 w 546100"/>
                <a:gd name="connsiteY0" fmla="*/ 314325 h 314325"/>
                <a:gd name="connsiteX1" fmla="*/ 355600 w 546100"/>
                <a:gd name="connsiteY1" fmla="*/ 0 h 314325"/>
                <a:gd name="connsiteX2" fmla="*/ 546100 w 546100"/>
                <a:gd name="connsiteY2" fmla="*/ 314325 h 314325"/>
                <a:gd name="connsiteX3" fmla="*/ 0 w 546100"/>
                <a:gd name="connsiteY3" fmla="*/ 314325 h 314325"/>
                <a:gd name="connsiteX0" fmla="*/ 0 w 546100"/>
                <a:gd name="connsiteY0" fmla="*/ 314325 h 314325"/>
                <a:gd name="connsiteX1" fmla="*/ 355600 w 546100"/>
                <a:gd name="connsiteY1" fmla="*/ 0 h 314325"/>
                <a:gd name="connsiteX2" fmla="*/ 546100 w 546100"/>
                <a:gd name="connsiteY2" fmla="*/ 314325 h 314325"/>
                <a:gd name="connsiteX3" fmla="*/ 0 w 546100"/>
                <a:gd name="connsiteY3" fmla="*/ 314325 h 314325"/>
                <a:gd name="connsiteX0" fmla="*/ 0 w 546100"/>
                <a:gd name="connsiteY0" fmla="*/ 314325 h 314325"/>
                <a:gd name="connsiteX1" fmla="*/ 355600 w 546100"/>
                <a:gd name="connsiteY1" fmla="*/ 0 h 314325"/>
                <a:gd name="connsiteX2" fmla="*/ 546100 w 546100"/>
                <a:gd name="connsiteY2" fmla="*/ 314325 h 314325"/>
                <a:gd name="connsiteX3" fmla="*/ 0 w 546100"/>
                <a:gd name="connsiteY3" fmla="*/ 314325 h 314325"/>
                <a:gd name="connsiteX0" fmla="*/ 0 w 546100"/>
                <a:gd name="connsiteY0" fmla="*/ 314325 h 314325"/>
                <a:gd name="connsiteX1" fmla="*/ 355600 w 546100"/>
                <a:gd name="connsiteY1" fmla="*/ 0 h 314325"/>
                <a:gd name="connsiteX2" fmla="*/ 546100 w 546100"/>
                <a:gd name="connsiteY2" fmla="*/ 314325 h 314325"/>
                <a:gd name="connsiteX3" fmla="*/ 0 w 546100"/>
                <a:gd name="connsiteY3" fmla="*/ 314325 h 314325"/>
                <a:gd name="connsiteX0" fmla="*/ 0 w 629444"/>
                <a:gd name="connsiteY0" fmla="*/ 314325 h 314325"/>
                <a:gd name="connsiteX1" fmla="*/ 438944 w 629444"/>
                <a:gd name="connsiteY1" fmla="*/ 0 h 314325"/>
                <a:gd name="connsiteX2" fmla="*/ 629444 w 629444"/>
                <a:gd name="connsiteY2" fmla="*/ 314325 h 314325"/>
                <a:gd name="connsiteX3" fmla="*/ 0 w 629444"/>
                <a:gd name="connsiteY3" fmla="*/ 314325 h 314325"/>
                <a:gd name="connsiteX0" fmla="*/ 0 w 629444"/>
                <a:gd name="connsiteY0" fmla="*/ 314325 h 314325"/>
                <a:gd name="connsiteX1" fmla="*/ 438944 w 629444"/>
                <a:gd name="connsiteY1" fmla="*/ 0 h 314325"/>
                <a:gd name="connsiteX2" fmla="*/ 629444 w 629444"/>
                <a:gd name="connsiteY2" fmla="*/ 314325 h 314325"/>
                <a:gd name="connsiteX3" fmla="*/ 0 w 629444"/>
                <a:gd name="connsiteY3" fmla="*/ 31432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444" h="314325">
                  <a:moveTo>
                    <a:pt x="0" y="314325"/>
                  </a:moveTo>
                  <a:cubicBezTo>
                    <a:pt x="118533" y="209550"/>
                    <a:pt x="-41539" y="180975"/>
                    <a:pt x="438944" y="0"/>
                  </a:cubicBezTo>
                  <a:cubicBezTo>
                    <a:pt x="444448" y="130175"/>
                    <a:pt x="419894" y="254000"/>
                    <a:pt x="629444" y="314325"/>
                  </a:cubicBezTo>
                  <a:lnTo>
                    <a:pt x="0" y="3143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1" name="Прямоугольник: скругленные углы 10">
              <a:extLst>
                <a:ext uri="{FF2B5EF4-FFF2-40B4-BE49-F238E27FC236}">
                  <a16:creationId xmlns:a16="http://schemas.microsoft.com/office/drawing/2014/main" id="{09790467-8DBC-AED0-1768-BDAF4C39B524}"/>
                </a:ext>
              </a:extLst>
            </p:cNvPr>
            <p:cNvSpPr/>
            <p:nvPr/>
          </p:nvSpPr>
          <p:spPr>
            <a:xfrm>
              <a:off x="2080207" y="1487847"/>
              <a:ext cx="4653967" cy="798156"/>
            </a:xfrm>
            <a:prstGeom prst="roundRect">
              <a:avLst>
                <a:gd name="adj" fmla="val 15058"/>
              </a:avLst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DBE0DF-8D9E-F52C-6847-D9EFF6887F89}"/>
                </a:ext>
              </a:extLst>
            </p:cNvPr>
            <p:cNvSpPr txBox="1"/>
            <p:nvPr/>
          </p:nvSpPr>
          <p:spPr>
            <a:xfrm>
              <a:off x="2136037" y="1251912"/>
              <a:ext cx="29484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Press Start 2P" panose="00000500000000000000" pitchFamily="2" charset="0"/>
                  <a:cs typeface="Calibri" panose="020F0502020204030204" pitchFamily="34" charset="0"/>
                </a:rPr>
                <a:t>Максим, 3</a:t>
              </a:r>
              <a:r>
                <a:rPr lang="en-US" sz="1000" dirty="0"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Press Start 2P" panose="00000500000000000000" pitchFamily="2" charset="0"/>
                  <a:cs typeface="Calibri" panose="020F0502020204030204" pitchFamily="34" charset="0"/>
                </a:rPr>
                <a:t>D-</a:t>
              </a:r>
              <a:r>
                <a:rPr lang="ru-RU" sz="1000" dirty="0"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Press Start 2P" panose="00000500000000000000" pitchFamily="2" charset="0"/>
                  <a:cs typeface="Calibri" panose="020F0502020204030204" pitchFamily="34" charset="0"/>
                </a:rPr>
                <a:t>художник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FD6669-90B5-9A3C-6939-B7E7878C5F41}"/>
                </a:ext>
              </a:extLst>
            </p:cNvPr>
            <p:cNvSpPr txBox="1"/>
            <p:nvPr/>
          </p:nvSpPr>
          <p:spPr>
            <a:xfrm>
              <a:off x="2141114" y="1513891"/>
              <a:ext cx="45835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0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Roboto" pitchFamily="2" charset="0"/>
                </a:rPr>
                <a:t>Прикольно получилось, но не особо понятно по персонажам кого куда распределять, а так вечерок убить вообще с кайфом.</a:t>
              </a:r>
              <a:endParaRPr lang="ru-RU" sz="1400" dirty="0"/>
            </a:p>
          </p:txBody>
        </p:sp>
        <p:pic>
          <p:nvPicPr>
            <p:cNvPr id="15" name="Рисунок 14" descr="Изображение выглядит как одежда, человек, Фиолетовый, фиолетовый&#10;&#10;Автоматически созданное описание">
              <a:extLst>
                <a:ext uri="{FF2B5EF4-FFF2-40B4-BE49-F238E27FC236}">
                  <a16:creationId xmlns:a16="http://schemas.microsoft.com/office/drawing/2014/main" id="{C4020751-DC60-DFBF-BE73-8C3D33CF3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526" y="1642745"/>
              <a:ext cx="639714" cy="639714"/>
            </a:xfrm>
            <a:prstGeom prst="ellipse">
              <a:avLst/>
            </a:prstGeom>
          </p:spPr>
        </p:pic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0BC8FC73-5D20-8E60-046C-C40A2415C209}"/>
              </a:ext>
            </a:extLst>
          </p:cNvPr>
          <p:cNvGrpSpPr/>
          <p:nvPr/>
        </p:nvGrpSpPr>
        <p:grpSpPr>
          <a:xfrm>
            <a:off x="4898571" y="2115152"/>
            <a:ext cx="5891817" cy="2172214"/>
            <a:chOff x="4497354" y="2479042"/>
            <a:chExt cx="5891817" cy="2172214"/>
          </a:xfrm>
        </p:grpSpPr>
        <p:sp>
          <p:nvSpPr>
            <p:cNvPr id="16" name="Равнобедренный треугольник 8">
              <a:extLst>
                <a:ext uri="{FF2B5EF4-FFF2-40B4-BE49-F238E27FC236}">
                  <a16:creationId xmlns:a16="http://schemas.microsoft.com/office/drawing/2014/main" id="{2B91483D-8ADF-8A0E-30AD-8FC21F215EEE}"/>
                </a:ext>
              </a:extLst>
            </p:cNvPr>
            <p:cNvSpPr/>
            <p:nvPr/>
          </p:nvSpPr>
          <p:spPr>
            <a:xfrm>
              <a:off x="8579173" y="4333888"/>
              <a:ext cx="1139615" cy="314325"/>
            </a:xfrm>
            <a:custGeom>
              <a:avLst/>
              <a:gdLst>
                <a:gd name="connsiteX0" fmla="*/ 0 w 546100"/>
                <a:gd name="connsiteY0" fmla="*/ 196850 h 196850"/>
                <a:gd name="connsiteX1" fmla="*/ 273050 w 546100"/>
                <a:gd name="connsiteY1" fmla="*/ 0 h 196850"/>
                <a:gd name="connsiteX2" fmla="*/ 546100 w 546100"/>
                <a:gd name="connsiteY2" fmla="*/ 196850 h 196850"/>
                <a:gd name="connsiteX3" fmla="*/ 0 w 546100"/>
                <a:gd name="connsiteY3" fmla="*/ 196850 h 196850"/>
                <a:gd name="connsiteX0" fmla="*/ 0 w 546100"/>
                <a:gd name="connsiteY0" fmla="*/ 314325 h 314325"/>
                <a:gd name="connsiteX1" fmla="*/ 355600 w 546100"/>
                <a:gd name="connsiteY1" fmla="*/ 0 h 314325"/>
                <a:gd name="connsiteX2" fmla="*/ 546100 w 546100"/>
                <a:gd name="connsiteY2" fmla="*/ 314325 h 314325"/>
                <a:gd name="connsiteX3" fmla="*/ 0 w 546100"/>
                <a:gd name="connsiteY3" fmla="*/ 314325 h 314325"/>
                <a:gd name="connsiteX0" fmla="*/ 0 w 546100"/>
                <a:gd name="connsiteY0" fmla="*/ 314325 h 314325"/>
                <a:gd name="connsiteX1" fmla="*/ 355600 w 546100"/>
                <a:gd name="connsiteY1" fmla="*/ 0 h 314325"/>
                <a:gd name="connsiteX2" fmla="*/ 546100 w 546100"/>
                <a:gd name="connsiteY2" fmla="*/ 314325 h 314325"/>
                <a:gd name="connsiteX3" fmla="*/ 0 w 546100"/>
                <a:gd name="connsiteY3" fmla="*/ 314325 h 314325"/>
                <a:gd name="connsiteX0" fmla="*/ 0 w 546100"/>
                <a:gd name="connsiteY0" fmla="*/ 314325 h 314325"/>
                <a:gd name="connsiteX1" fmla="*/ 355600 w 546100"/>
                <a:gd name="connsiteY1" fmla="*/ 0 h 314325"/>
                <a:gd name="connsiteX2" fmla="*/ 546100 w 546100"/>
                <a:gd name="connsiteY2" fmla="*/ 314325 h 314325"/>
                <a:gd name="connsiteX3" fmla="*/ 0 w 546100"/>
                <a:gd name="connsiteY3" fmla="*/ 314325 h 314325"/>
                <a:gd name="connsiteX0" fmla="*/ 0 w 546100"/>
                <a:gd name="connsiteY0" fmla="*/ 314325 h 314325"/>
                <a:gd name="connsiteX1" fmla="*/ 355600 w 546100"/>
                <a:gd name="connsiteY1" fmla="*/ 0 h 314325"/>
                <a:gd name="connsiteX2" fmla="*/ 546100 w 546100"/>
                <a:gd name="connsiteY2" fmla="*/ 314325 h 314325"/>
                <a:gd name="connsiteX3" fmla="*/ 0 w 546100"/>
                <a:gd name="connsiteY3" fmla="*/ 314325 h 314325"/>
                <a:gd name="connsiteX0" fmla="*/ 0 w 546100"/>
                <a:gd name="connsiteY0" fmla="*/ 314325 h 314325"/>
                <a:gd name="connsiteX1" fmla="*/ 355600 w 546100"/>
                <a:gd name="connsiteY1" fmla="*/ 0 h 314325"/>
                <a:gd name="connsiteX2" fmla="*/ 546100 w 546100"/>
                <a:gd name="connsiteY2" fmla="*/ 314325 h 314325"/>
                <a:gd name="connsiteX3" fmla="*/ 0 w 546100"/>
                <a:gd name="connsiteY3" fmla="*/ 314325 h 314325"/>
                <a:gd name="connsiteX0" fmla="*/ 0 w 629444"/>
                <a:gd name="connsiteY0" fmla="*/ 314325 h 314325"/>
                <a:gd name="connsiteX1" fmla="*/ 438944 w 629444"/>
                <a:gd name="connsiteY1" fmla="*/ 0 h 314325"/>
                <a:gd name="connsiteX2" fmla="*/ 629444 w 629444"/>
                <a:gd name="connsiteY2" fmla="*/ 314325 h 314325"/>
                <a:gd name="connsiteX3" fmla="*/ 0 w 629444"/>
                <a:gd name="connsiteY3" fmla="*/ 314325 h 314325"/>
                <a:gd name="connsiteX0" fmla="*/ 0 w 629444"/>
                <a:gd name="connsiteY0" fmla="*/ 314325 h 314325"/>
                <a:gd name="connsiteX1" fmla="*/ 438944 w 629444"/>
                <a:gd name="connsiteY1" fmla="*/ 0 h 314325"/>
                <a:gd name="connsiteX2" fmla="*/ 629444 w 629444"/>
                <a:gd name="connsiteY2" fmla="*/ 314325 h 314325"/>
                <a:gd name="connsiteX3" fmla="*/ 0 w 629444"/>
                <a:gd name="connsiteY3" fmla="*/ 31432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444" h="314325">
                  <a:moveTo>
                    <a:pt x="0" y="314325"/>
                  </a:moveTo>
                  <a:cubicBezTo>
                    <a:pt x="118533" y="209550"/>
                    <a:pt x="-41539" y="180975"/>
                    <a:pt x="438944" y="0"/>
                  </a:cubicBezTo>
                  <a:cubicBezTo>
                    <a:pt x="444448" y="130175"/>
                    <a:pt x="419894" y="254000"/>
                    <a:pt x="629444" y="314325"/>
                  </a:cubicBezTo>
                  <a:lnTo>
                    <a:pt x="0" y="3143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C774688A-3FCE-4408-CF73-F45745301EDD}"/>
                </a:ext>
              </a:extLst>
            </p:cNvPr>
            <p:cNvSpPr/>
            <p:nvPr/>
          </p:nvSpPr>
          <p:spPr>
            <a:xfrm>
              <a:off x="4497354" y="2715208"/>
              <a:ext cx="4883022" cy="1931433"/>
            </a:xfrm>
            <a:prstGeom prst="roundRect">
              <a:avLst>
                <a:gd name="adj" fmla="val 8077"/>
              </a:avLst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9DB950-7E4F-FF61-A8A3-4756DCBC6869}"/>
                </a:ext>
              </a:extLst>
            </p:cNvPr>
            <p:cNvSpPr txBox="1"/>
            <p:nvPr/>
          </p:nvSpPr>
          <p:spPr>
            <a:xfrm>
              <a:off x="6202681" y="2479042"/>
              <a:ext cx="31214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Press Start 2P" panose="00000500000000000000" pitchFamily="2" charset="0"/>
                  <a:cs typeface="Calibri" panose="020F0502020204030204" pitchFamily="34" charset="0"/>
                </a:rPr>
                <a:t>Никита, хороший человек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CED018D-E8A0-DAF4-58C8-E995D6989B6D}"/>
                </a:ext>
              </a:extLst>
            </p:cNvPr>
            <p:cNvSpPr txBox="1"/>
            <p:nvPr/>
          </p:nvSpPr>
          <p:spPr>
            <a:xfrm>
              <a:off x="4562669" y="2785965"/>
              <a:ext cx="473502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0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Roboto" pitchFamily="2" charset="0"/>
                </a:rPr>
                <a:t>Музыка приятная, визуальная стилистика тоже, особенно комиксовая рисовка во вступлении прям топчик. Забавно, что прилетает кулак с неба за неправильные действия. Потенциал у игрушки есть, поиграть около часика можно, только, опять же, нужны более подробные пояснения по весу эмодзи, чтобы поменьше кушать негативного опыта и раздражаться.</a:t>
              </a:r>
              <a:endParaRPr lang="ru-RU" sz="1400" dirty="0"/>
            </a:p>
          </p:txBody>
        </p:sp>
        <p:pic>
          <p:nvPicPr>
            <p:cNvPr id="25" name="Рисунок 24" descr="Изображение выглядит как зарисовка, черно-белый, рисунок, искусство&#10;&#10;Автоматически созданное описание">
              <a:extLst>
                <a:ext uri="{FF2B5EF4-FFF2-40B4-BE49-F238E27FC236}">
                  <a16:creationId xmlns:a16="http://schemas.microsoft.com/office/drawing/2014/main" id="{D04E62F5-3F64-00F6-5A5A-71CE4B62C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8616" y="4010701"/>
              <a:ext cx="640555" cy="640555"/>
            </a:xfrm>
            <a:prstGeom prst="ellipse">
              <a:avLst/>
            </a:prstGeom>
          </p:spPr>
        </p:pic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8C5BDE0-C669-9B1F-65CF-72C692CC25A6}"/>
              </a:ext>
            </a:extLst>
          </p:cNvPr>
          <p:cNvGrpSpPr/>
          <p:nvPr/>
        </p:nvGrpSpPr>
        <p:grpSpPr>
          <a:xfrm>
            <a:off x="1755724" y="4366205"/>
            <a:ext cx="4949876" cy="1661215"/>
            <a:chOff x="1761948" y="1251912"/>
            <a:chExt cx="4949876" cy="1661215"/>
          </a:xfrm>
        </p:grpSpPr>
        <p:sp>
          <p:nvSpPr>
            <p:cNvPr id="5" name="Равнобедренный треугольник 8">
              <a:extLst>
                <a:ext uri="{FF2B5EF4-FFF2-40B4-BE49-F238E27FC236}">
                  <a16:creationId xmlns:a16="http://schemas.microsoft.com/office/drawing/2014/main" id="{5FF4383F-83BB-7BE8-E1E0-C451F824981C}"/>
                </a:ext>
              </a:extLst>
            </p:cNvPr>
            <p:cNvSpPr/>
            <p:nvPr/>
          </p:nvSpPr>
          <p:spPr>
            <a:xfrm flipH="1">
              <a:off x="1761948" y="2598235"/>
              <a:ext cx="1058084" cy="314325"/>
            </a:xfrm>
            <a:custGeom>
              <a:avLst/>
              <a:gdLst>
                <a:gd name="connsiteX0" fmla="*/ 0 w 546100"/>
                <a:gd name="connsiteY0" fmla="*/ 196850 h 196850"/>
                <a:gd name="connsiteX1" fmla="*/ 273050 w 546100"/>
                <a:gd name="connsiteY1" fmla="*/ 0 h 196850"/>
                <a:gd name="connsiteX2" fmla="*/ 546100 w 546100"/>
                <a:gd name="connsiteY2" fmla="*/ 196850 h 196850"/>
                <a:gd name="connsiteX3" fmla="*/ 0 w 546100"/>
                <a:gd name="connsiteY3" fmla="*/ 196850 h 196850"/>
                <a:gd name="connsiteX0" fmla="*/ 0 w 546100"/>
                <a:gd name="connsiteY0" fmla="*/ 314325 h 314325"/>
                <a:gd name="connsiteX1" fmla="*/ 355600 w 546100"/>
                <a:gd name="connsiteY1" fmla="*/ 0 h 314325"/>
                <a:gd name="connsiteX2" fmla="*/ 546100 w 546100"/>
                <a:gd name="connsiteY2" fmla="*/ 314325 h 314325"/>
                <a:gd name="connsiteX3" fmla="*/ 0 w 546100"/>
                <a:gd name="connsiteY3" fmla="*/ 314325 h 314325"/>
                <a:gd name="connsiteX0" fmla="*/ 0 w 546100"/>
                <a:gd name="connsiteY0" fmla="*/ 314325 h 314325"/>
                <a:gd name="connsiteX1" fmla="*/ 355600 w 546100"/>
                <a:gd name="connsiteY1" fmla="*/ 0 h 314325"/>
                <a:gd name="connsiteX2" fmla="*/ 546100 w 546100"/>
                <a:gd name="connsiteY2" fmla="*/ 314325 h 314325"/>
                <a:gd name="connsiteX3" fmla="*/ 0 w 546100"/>
                <a:gd name="connsiteY3" fmla="*/ 314325 h 314325"/>
                <a:gd name="connsiteX0" fmla="*/ 0 w 546100"/>
                <a:gd name="connsiteY0" fmla="*/ 314325 h 314325"/>
                <a:gd name="connsiteX1" fmla="*/ 355600 w 546100"/>
                <a:gd name="connsiteY1" fmla="*/ 0 h 314325"/>
                <a:gd name="connsiteX2" fmla="*/ 546100 w 546100"/>
                <a:gd name="connsiteY2" fmla="*/ 314325 h 314325"/>
                <a:gd name="connsiteX3" fmla="*/ 0 w 546100"/>
                <a:gd name="connsiteY3" fmla="*/ 314325 h 314325"/>
                <a:gd name="connsiteX0" fmla="*/ 0 w 546100"/>
                <a:gd name="connsiteY0" fmla="*/ 314325 h 314325"/>
                <a:gd name="connsiteX1" fmla="*/ 355600 w 546100"/>
                <a:gd name="connsiteY1" fmla="*/ 0 h 314325"/>
                <a:gd name="connsiteX2" fmla="*/ 546100 w 546100"/>
                <a:gd name="connsiteY2" fmla="*/ 314325 h 314325"/>
                <a:gd name="connsiteX3" fmla="*/ 0 w 546100"/>
                <a:gd name="connsiteY3" fmla="*/ 314325 h 314325"/>
                <a:gd name="connsiteX0" fmla="*/ 0 w 546100"/>
                <a:gd name="connsiteY0" fmla="*/ 314325 h 314325"/>
                <a:gd name="connsiteX1" fmla="*/ 355600 w 546100"/>
                <a:gd name="connsiteY1" fmla="*/ 0 h 314325"/>
                <a:gd name="connsiteX2" fmla="*/ 546100 w 546100"/>
                <a:gd name="connsiteY2" fmla="*/ 314325 h 314325"/>
                <a:gd name="connsiteX3" fmla="*/ 0 w 546100"/>
                <a:gd name="connsiteY3" fmla="*/ 314325 h 314325"/>
                <a:gd name="connsiteX0" fmla="*/ 0 w 629444"/>
                <a:gd name="connsiteY0" fmla="*/ 314325 h 314325"/>
                <a:gd name="connsiteX1" fmla="*/ 438944 w 629444"/>
                <a:gd name="connsiteY1" fmla="*/ 0 h 314325"/>
                <a:gd name="connsiteX2" fmla="*/ 629444 w 629444"/>
                <a:gd name="connsiteY2" fmla="*/ 314325 h 314325"/>
                <a:gd name="connsiteX3" fmla="*/ 0 w 629444"/>
                <a:gd name="connsiteY3" fmla="*/ 314325 h 314325"/>
                <a:gd name="connsiteX0" fmla="*/ 0 w 629444"/>
                <a:gd name="connsiteY0" fmla="*/ 314325 h 314325"/>
                <a:gd name="connsiteX1" fmla="*/ 438944 w 629444"/>
                <a:gd name="connsiteY1" fmla="*/ 0 h 314325"/>
                <a:gd name="connsiteX2" fmla="*/ 629444 w 629444"/>
                <a:gd name="connsiteY2" fmla="*/ 314325 h 314325"/>
                <a:gd name="connsiteX3" fmla="*/ 0 w 629444"/>
                <a:gd name="connsiteY3" fmla="*/ 31432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444" h="314325">
                  <a:moveTo>
                    <a:pt x="0" y="314325"/>
                  </a:moveTo>
                  <a:cubicBezTo>
                    <a:pt x="118533" y="209550"/>
                    <a:pt x="-41539" y="180975"/>
                    <a:pt x="438944" y="0"/>
                  </a:cubicBezTo>
                  <a:cubicBezTo>
                    <a:pt x="444448" y="130175"/>
                    <a:pt x="419894" y="254000"/>
                    <a:pt x="629444" y="314325"/>
                  </a:cubicBezTo>
                  <a:lnTo>
                    <a:pt x="0" y="3143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C482336C-9FF8-917C-6108-51CEFEFD40E6}"/>
                </a:ext>
              </a:extLst>
            </p:cNvPr>
            <p:cNvSpPr/>
            <p:nvPr/>
          </p:nvSpPr>
          <p:spPr>
            <a:xfrm>
              <a:off x="2080208" y="1487847"/>
              <a:ext cx="4601136" cy="1425280"/>
            </a:xfrm>
            <a:prstGeom prst="roundRect">
              <a:avLst>
                <a:gd name="adj" fmla="val 15058"/>
              </a:avLst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087AD2-AC08-43A4-26C2-AAA8D0795384}"/>
                </a:ext>
              </a:extLst>
            </p:cNvPr>
            <p:cNvSpPr txBox="1"/>
            <p:nvPr/>
          </p:nvSpPr>
          <p:spPr>
            <a:xfrm>
              <a:off x="2136037" y="1251912"/>
              <a:ext cx="29484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Press Start 2P" panose="00000500000000000000" pitchFamily="2" charset="0"/>
                  <a:cs typeface="Calibri" panose="020F0502020204030204" pitchFamily="34" charset="0"/>
                </a:rPr>
                <a:t>Катя, психолог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3A1671-D118-CC64-34B0-CE1C082922FA}"/>
                </a:ext>
              </a:extLst>
            </p:cNvPr>
            <p:cNvSpPr txBox="1"/>
            <p:nvPr/>
          </p:nvSpPr>
          <p:spPr>
            <a:xfrm>
              <a:off x="2141114" y="1513891"/>
              <a:ext cx="457071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0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Roboto" pitchFamily="2" charset="0"/>
                </a:rPr>
                <a:t>Оригинальная игра, тренирующая внимательность игрока, затягивающая ироничной интерпретацией всем известного библейского сюжета. Мне понравились начальные вставки. На мой взгляд, из точек роста можно выделить улучшение графики/размеров эмодзи.</a:t>
              </a:r>
              <a:endParaRPr lang="ru-RU" sz="1400" dirty="0"/>
            </a:p>
          </p:txBody>
        </p:sp>
      </p:grpSp>
      <p:pic>
        <p:nvPicPr>
          <p:cNvPr id="22" name="Рисунок 21" descr="Изображение выглядит как на открытом воздухе, дерево, человек, одежда&#10;&#10;Автоматически созданное описание">
            <a:extLst>
              <a:ext uri="{FF2B5EF4-FFF2-40B4-BE49-F238E27FC236}">
                <a16:creationId xmlns:a16="http://schemas.microsoft.com/office/drawing/2014/main" id="{8D080853-6F80-75CF-F041-F1329574FB2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" t="21920" r="6464" b="17751"/>
          <a:stretch/>
        </p:blipFill>
        <p:spPr>
          <a:xfrm>
            <a:off x="1143000" y="5368795"/>
            <a:ext cx="657225" cy="65722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085208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291</Words>
  <Application>Microsoft Office PowerPoint</Application>
  <PresentationFormat>Широкоэкранный</PresentationFormat>
  <Paragraphs>50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Press Start 2P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Байдуганов Александр Владиславович</dc:creator>
  <cp:lastModifiedBy>Байдуганов Александр Владиславович</cp:lastModifiedBy>
  <cp:revision>5</cp:revision>
  <dcterms:created xsi:type="dcterms:W3CDTF">2024-05-26T08:48:45Z</dcterms:created>
  <dcterms:modified xsi:type="dcterms:W3CDTF">2024-05-28T17:16:59Z</dcterms:modified>
</cp:coreProperties>
</file>