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6" r:id="rId10"/>
    <p:sldId id="267" r:id="rId11"/>
    <p:sldId id="264" r:id="rId12"/>
    <p:sldId id="265" r:id="rId1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197" autoAdjust="0"/>
  </p:normalViewPr>
  <p:slideViewPr>
    <p:cSldViewPr>
      <p:cViewPr varScale="1">
        <p:scale>
          <a:sx n="83" d="100"/>
          <a:sy n="83" d="100"/>
        </p:scale>
        <p:origin x="-218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B23A01-C05D-46FB-A2D1-CAD25370463A}" type="datetimeFigureOut">
              <a:rPr lang="ru-RU" smtClean="0"/>
              <a:pPr/>
              <a:t>29.01.2017</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BE85A9-9A5E-4A7A-BE92-FABF01D394DF}"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A6BE85A9-9A5E-4A7A-BE92-FABF01D394DF}" type="slidenum">
              <a:rPr lang="ru-RU" smtClean="0"/>
              <a:pPr/>
              <a:t>1</a:t>
            </a:fld>
            <a:endParaRPr lang="ru-R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Самыми дорогими элементами конструкции являются модули аналого-цифрового</a:t>
            </a:r>
            <a:r>
              <a:rPr lang="ru-RU" baseline="0" dirty="0" smtClean="0"/>
              <a:t> преобразования и микроконтроллера – 800 и 600 рублей соответственно. С учетом цены трансформаторов (400р), аккумулятора (250р), оставшихся мелких деталей и корпуса себестоимость получается около 3000р.  Радикально переделав конструкцию, ухудшив точность и объем памяти, себестоимость можно уменьшить в 2 раза, применив микроконтроллер </a:t>
            </a:r>
            <a:r>
              <a:rPr lang="en-US" baseline="0" dirty="0" smtClean="0"/>
              <a:t>STM32 </a:t>
            </a:r>
            <a:r>
              <a:rPr lang="ru-RU" baseline="0" dirty="0" smtClean="0"/>
              <a:t>со встроенным аналого-цифровым преобразователем и отдельным </a:t>
            </a:r>
            <a:r>
              <a:rPr lang="ru-RU" baseline="0" dirty="0" err="1" smtClean="0"/>
              <a:t>радиомодулем</a:t>
            </a:r>
            <a:r>
              <a:rPr lang="ru-RU" baseline="0" dirty="0" smtClean="0"/>
              <a:t> </a:t>
            </a:r>
            <a:r>
              <a:rPr lang="en-US" baseline="0" dirty="0" smtClean="0"/>
              <a:t>nRF24L01</a:t>
            </a:r>
            <a:r>
              <a:rPr lang="ru-RU" baseline="0" dirty="0" smtClean="0"/>
              <a:t>.</a:t>
            </a:r>
            <a:r>
              <a:rPr lang="en-US" baseline="0" dirty="0" smtClean="0"/>
              <a:t> </a:t>
            </a:r>
            <a:r>
              <a:rPr lang="ru-RU" baseline="0" dirty="0" smtClean="0"/>
              <a:t>При такой цене устройство может быть интересно например для контроля за электросетями дачных кооперативов. Если мощность, передаваемая по проводам, достаточно велика, можно оснастить устройство и более сложными функциями, например организовать видеонаблюдение за линиями электропередач. Устройства, развешанные на некотором расстоянии друг от друга, могут организовать сеть для передачи команд, результатов наблюдений и картинки с камер.</a:t>
            </a:r>
          </a:p>
          <a:p>
            <a:endParaRPr lang="ru-RU" dirty="0"/>
          </a:p>
        </p:txBody>
      </p:sp>
      <p:sp>
        <p:nvSpPr>
          <p:cNvPr id="4" name="Номер слайда 3"/>
          <p:cNvSpPr>
            <a:spLocks noGrp="1"/>
          </p:cNvSpPr>
          <p:nvPr>
            <p:ph type="sldNum" sz="quarter" idx="10"/>
          </p:nvPr>
        </p:nvSpPr>
        <p:spPr/>
        <p:txBody>
          <a:bodyPr/>
          <a:lstStyle/>
          <a:p>
            <a:fld id="{A6BE85A9-9A5E-4A7A-BE92-FABF01D394DF}" type="slidenum">
              <a:rPr lang="ru-RU" smtClean="0"/>
              <a:pPr/>
              <a:t>11</a:t>
            </a:fld>
            <a:endParaRPr lang="ru-R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Реализуя</a:t>
            </a:r>
            <a:r>
              <a:rPr lang="ru-RU" baseline="0" dirty="0" smtClean="0"/>
              <a:t> наш проект мы до последнего момента не знали, получится ли запитать устройство от энергии окружающей его среды. Результат превзошел ожидания. Устройство способно питаться от энергии среды уже при мощности потребления жилища менее 100 ватт. Даже если жильцы надолго уедут и выключат всех потребителей электроэнергии, устройство проработает от своего аккумулятора не менее 5 лет. И хотя экономически устройство не слишком привлекательно для массового потребителя, данный результат может быть интересен для контроля за электросетями и массы других потенциальных применений.</a:t>
            </a:r>
          </a:p>
          <a:p>
            <a:endParaRPr lang="ru-RU" baseline="0" dirty="0" smtClean="0"/>
          </a:p>
        </p:txBody>
      </p:sp>
      <p:sp>
        <p:nvSpPr>
          <p:cNvPr id="4" name="Номер слайда 3"/>
          <p:cNvSpPr>
            <a:spLocks noGrp="1"/>
          </p:cNvSpPr>
          <p:nvPr>
            <p:ph type="sldNum" sz="quarter" idx="10"/>
          </p:nvPr>
        </p:nvSpPr>
        <p:spPr/>
        <p:txBody>
          <a:bodyPr/>
          <a:lstStyle/>
          <a:p>
            <a:fld id="{A6BE85A9-9A5E-4A7A-BE92-FABF01D394DF}" type="slidenum">
              <a:rPr lang="ru-RU" smtClean="0"/>
              <a:pPr/>
              <a:t>12</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Ток в проводе </a:t>
            </a:r>
            <a:r>
              <a:rPr lang="en-US" dirty="0" smtClean="0"/>
              <a:t>I </a:t>
            </a:r>
            <a:r>
              <a:rPr lang="ru-RU" dirty="0" smtClean="0"/>
              <a:t>создает в кольцевом сердечнике трансформатора тока магнитное поле </a:t>
            </a:r>
            <a:r>
              <a:rPr lang="en-US" dirty="0" smtClean="0"/>
              <a:t>B</a:t>
            </a:r>
            <a:r>
              <a:rPr lang="ru-RU" dirty="0" smtClean="0"/>
              <a:t>. Поскольку</a:t>
            </a:r>
            <a:r>
              <a:rPr lang="ru-RU" baseline="0" dirty="0" smtClean="0"/>
              <a:t> ток переменный (меняет направление с частотой 50 циклов в секунду), магнитное поле тоже переменное. Переменное магнитное поле приводит к появлению электродвижущей силы в измерительной обмотке. Если к ней подключить внешнюю цепь, то через нее потечет ток, стремящийся скомпенсировать магнитное поле. Каждый виток обмотки вносит одинаковый вклад в эту компенсацию. Провод, пропущенный через сердечник – это </a:t>
            </a:r>
            <a:r>
              <a:rPr lang="ru-RU" baseline="0" dirty="0" smtClean="0"/>
              <a:t>точно такой </a:t>
            </a:r>
            <a:r>
              <a:rPr lang="ru-RU" baseline="0" dirty="0" smtClean="0"/>
              <a:t>же виток, только он один, а в измерительной обмотке их </a:t>
            </a:r>
            <a:r>
              <a:rPr lang="en-US" baseline="0" dirty="0" smtClean="0"/>
              <a:t>N</a:t>
            </a:r>
            <a:r>
              <a:rPr lang="ru-RU" baseline="0" dirty="0" smtClean="0"/>
              <a:t>. Значит, магнитное поле, созданное одним витком с током </a:t>
            </a:r>
            <a:r>
              <a:rPr lang="en-US" baseline="0" dirty="0" smtClean="0"/>
              <a:t>I </a:t>
            </a:r>
            <a:r>
              <a:rPr lang="ru-RU" baseline="0" dirty="0" smtClean="0"/>
              <a:t>будет скомпенсировано, если в измерительной обмотке потечет ток </a:t>
            </a:r>
            <a:r>
              <a:rPr lang="en-US" baseline="0" dirty="0" smtClean="0"/>
              <a:t>I/N. </a:t>
            </a:r>
            <a:r>
              <a:rPr lang="ru-RU" baseline="0" dirty="0" smtClean="0"/>
              <a:t>Тогда каждый виток создаст поле в </a:t>
            </a:r>
            <a:r>
              <a:rPr lang="en-US" baseline="0" dirty="0" smtClean="0"/>
              <a:t>N </a:t>
            </a:r>
            <a:r>
              <a:rPr lang="ru-RU" baseline="0" dirty="0" smtClean="0"/>
              <a:t>раз меньше, а все </a:t>
            </a:r>
            <a:r>
              <a:rPr lang="en-US" baseline="0" dirty="0" smtClean="0"/>
              <a:t>N </a:t>
            </a:r>
            <a:r>
              <a:rPr lang="ru-RU" baseline="0" dirty="0" smtClean="0"/>
              <a:t>витков – точно такое же, только противоположное по направлению.</a:t>
            </a:r>
          </a:p>
          <a:p>
            <a:endParaRPr lang="ru-RU" dirty="0"/>
          </a:p>
        </p:txBody>
      </p:sp>
      <p:sp>
        <p:nvSpPr>
          <p:cNvPr id="4" name="Номер слайда 3"/>
          <p:cNvSpPr>
            <a:spLocks noGrp="1"/>
          </p:cNvSpPr>
          <p:nvPr>
            <p:ph type="sldNum" sz="quarter" idx="10"/>
          </p:nvPr>
        </p:nvSpPr>
        <p:spPr/>
        <p:txBody>
          <a:bodyPr/>
          <a:lstStyle/>
          <a:p>
            <a:fld id="{A6BE85A9-9A5E-4A7A-BE92-FABF01D394DF}" type="slidenum">
              <a:rPr lang="ru-RU" smtClean="0"/>
              <a:pPr/>
              <a:t>3</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Устройство состоит из схемы питания, аналого-цифрового</a:t>
            </a:r>
            <a:r>
              <a:rPr lang="ru-RU" baseline="0" dirty="0" smtClean="0"/>
              <a:t> преобразователя, который преобразует падение напряжения на токоизмерительных резисторах в двоичный код, и микроконтроллера со встроенным </a:t>
            </a:r>
            <a:r>
              <a:rPr lang="ru-RU" baseline="0" dirty="0" err="1" smtClean="0"/>
              <a:t>радиомодулем</a:t>
            </a:r>
            <a:r>
              <a:rPr lang="ru-RU" baseline="0" dirty="0" smtClean="0"/>
              <a:t>, который сохраняет результаты измерений на флэш-память и передает их по запросу на другой такой же </a:t>
            </a:r>
            <a:r>
              <a:rPr lang="ru-RU" baseline="0" dirty="0" smtClean="0"/>
              <a:t>микроконтроллер на приемном устройстве. </a:t>
            </a:r>
            <a:r>
              <a:rPr lang="ru-RU" baseline="0" dirty="0" smtClean="0"/>
              <a:t>Приемник может просто отображать результаты измерений или передавать их в компьютер для дальнейшей обработки.</a:t>
            </a:r>
          </a:p>
          <a:p>
            <a:endParaRPr lang="ru-RU" dirty="0"/>
          </a:p>
        </p:txBody>
      </p:sp>
      <p:sp>
        <p:nvSpPr>
          <p:cNvPr id="4" name="Номер слайда 3"/>
          <p:cNvSpPr>
            <a:spLocks noGrp="1"/>
          </p:cNvSpPr>
          <p:nvPr>
            <p:ph type="sldNum" sz="quarter" idx="10"/>
          </p:nvPr>
        </p:nvSpPr>
        <p:spPr/>
        <p:txBody>
          <a:bodyPr/>
          <a:lstStyle/>
          <a:p>
            <a:fld id="{A6BE85A9-9A5E-4A7A-BE92-FABF01D394DF}" type="slidenum">
              <a:rPr lang="ru-RU" smtClean="0"/>
              <a:pPr/>
              <a:t>4</a:t>
            </a:fld>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Прибор</a:t>
            </a:r>
            <a:r>
              <a:rPr lang="ru-RU" baseline="0" dirty="0" smtClean="0"/>
              <a:t> состоит из </a:t>
            </a:r>
            <a:r>
              <a:rPr lang="ru-RU" baseline="0" dirty="0" smtClean="0"/>
              <a:t>модулей </a:t>
            </a:r>
            <a:r>
              <a:rPr lang="ru-RU" baseline="0" dirty="0" err="1" smtClean="0"/>
              <a:t>анало-цифрового</a:t>
            </a:r>
            <a:r>
              <a:rPr lang="ru-RU" baseline="0" dirty="0" smtClean="0"/>
              <a:t> преобразователя и микроконтроллера, </a:t>
            </a:r>
            <a:r>
              <a:rPr lang="ru-RU" baseline="0" dirty="0" smtClean="0"/>
              <a:t>аккумулятора и макетной платы, на которой распаян выпрямитель питания и ключ ограничения заряда аккумулятора. К этой же плате припаяны выводы трансформаторов. Все детали смонтированы в пластмассовом корпусе.</a:t>
            </a:r>
            <a:endParaRPr lang="ru-RU" dirty="0"/>
          </a:p>
        </p:txBody>
      </p:sp>
      <p:sp>
        <p:nvSpPr>
          <p:cNvPr id="4" name="Номер слайда 3"/>
          <p:cNvSpPr>
            <a:spLocks noGrp="1"/>
          </p:cNvSpPr>
          <p:nvPr>
            <p:ph type="sldNum" sz="quarter" idx="10"/>
          </p:nvPr>
        </p:nvSpPr>
        <p:spPr/>
        <p:txBody>
          <a:bodyPr/>
          <a:lstStyle/>
          <a:p>
            <a:fld id="{A6BE85A9-9A5E-4A7A-BE92-FABF01D394DF}" type="slidenum">
              <a:rPr lang="ru-RU" smtClean="0"/>
              <a:pPr/>
              <a:t>5</a:t>
            </a:fld>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На этом слайде показаны 2 приемных</a:t>
            </a:r>
            <a:r>
              <a:rPr lang="ru-RU" baseline="0" dirty="0" smtClean="0"/>
              <a:t> устройства. На фото слева – приемник, предназначенный для передачи данных в компьютер. Он состоит из 2 </a:t>
            </a:r>
            <a:r>
              <a:rPr lang="ru-RU" baseline="0" dirty="0" smtClean="0"/>
              <a:t>модулей</a:t>
            </a:r>
            <a:r>
              <a:rPr lang="ru-RU" baseline="0" dirty="0" smtClean="0"/>
              <a:t>. Нижний модуль содержит такой же микроконтроллер, как и передатчик. Верхний – соединяет его с </a:t>
            </a:r>
            <a:r>
              <a:rPr lang="en-US" baseline="0" dirty="0" smtClean="0"/>
              <a:t>USB </a:t>
            </a:r>
            <a:r>
              <a:rPr lang="ru-RU" baseline="0" dirty="0" smtClean="0"/>
              <a:t>шиной компьютера. Модули соединены между собой двухпроводным последовательным интерфейсом, где один провод принимает данные от компьютера, а другой – передает их. На фото справа – приемник, который просто отображает мощность потребления жилища на своем дисплее. Он питается от аккумулятора, который можно подзарядить от </a:t>
            </a:r>
            <a:r>
              <a:rPr lang="en-US" baseline="0" dirty="0" smtClean="0"/>
              <a:t>USB</a:t>
            </a:r>
            <a:r>
              <a:rPr lang="ru-RU" baseline="0" dirty="0" smtClean="0"/>
              <a:t>.</a:t>
            </a:r>
          </a:p>
          <a:p>
            <a:endParaRPr lang="ru-RU" baseline="0" dirty="0" smtClean="0"/>
          </a:p>
        </p:txBody>
      </p:sp>
      <p:sp>
        <p:nvSpPr>
          <p:cNvPr id="4" name="Номер слайда 3"/>
          <p:cNvSpPr>
            <a:spLocks noGrp="1"/>
          </p:cNvSpPr>
          <p:nvPr>
            <p:ph type="sldNum" sz="quarter" idx="10"/>
          </p:nvPr>
        </p:nvSpPr>
        <p:spPr/>
        <p:txBody>
          <a:bodyPr/>
          <a:lstStyle/>
          <a:p>
            <a:fld id="{A6BE85A9-9A5E-4A7A-BE92-FABF01D394DF}" type="slidenum">
              <a:rPr lang="ru-RU" smtClean="0"/>
              <a:pPr/>
              <a:t>6</a:t>
            </a:fld>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ru-RU" dirty="0" smtClean="0"/>
              <a:t>Устройство измеряет ток,</a:t>
            </a:r>
            <a:r>
              <a:rPr lang="ru-RU" baseline="0" dirty="0" smtClean="0"/>
              <a:t> текущий в проводе, пропущенном через измерительный трансформатор раз в 12 секунд. Остальное время процессор проводит в состоянии останова, когда работают только </a:t>
            </a:r>
            <a:r>
              <a:rPr lang="ru-RU" baseline="0" dirty="0" smtClean="0"/>
              <a:t>его часы, </a:t>
            </a:r>
            <a:r>
              <a:rPr lang="ru-RU" baseline="0" dirty="0" smtClean="0"/>
              <a:t>отсчитывая время до следующего измерения. Для передачи данных используется диапазон частот 2.4</a:t>
            </a:r>
            <a:r>
              <a:rPr lang="en-US" baseline="0" dirty="0" smtClean="0"/>
              <a:t>GHz – </a:t>
            </a:r>
            <a:r>
              <a:rPr lang="ru-RU" baseline="0" dirty="0" smtClean="0"/>
              <a:t>тот, же, что используют </a:t>
            </a:r>
            <a:r>
              <a:rPr lang="en-US" baseline="0" dirty="0" err="1" smtClean="0"/>
              <a:t>bluetooth</a:t>
            </a:r>
            <a:r>
              <a:rPr lang="en-US" baseline="0" dirty="0" smtClean="0"/>
              <a:t> </a:t>
            </a:r>
            <a:r>
              <a:rPr lang="ru-RU" baseline="0" dirty="0" smtClean="0"/>
              <a:t>и </a:t>
            </a:r>
            <a:r>
              <a:rPr lang="en-US" baseline="0" dirty="0" smtClean="0"/>
              <a:t>Wi-Fi. </a:t>
            </a:r>
            <a:r>
              <a:rPr lang="ru-RU" baseline="0" dirty="0" smtClean="0"/>
              <a:t>Столь высокая частота позволяет быстро передавать данные и держать передатчик включенным очень короткое время, что уменьшает расход энергии батареи. Для передачи данных мы воспользовались собственным протоколом, хотя можно было бы использовать стандартный </a:t>
            </a:r>
            <a:r>
              <a:rPr lang="en-US" baseline="0" dirty="0" err="1" smtClean="0"/>
              <a:t>bluetooth</a:t>
            </a:r>
            <a:r>
              <a:rPr lang="en-US" baseline="0" dirty="0" smtClean="0"/>
              <a:t>. </a:t>
            </a:r>
            <a:r>
              <a:rPr lang="ru-RU" baseline="0" dirty="0" smtClean="0"/>
              <a:t>В нашем протоколе за счет более низкой скорости передачи (256 </a:t>
            </a:r>
            <a:r>
              <a:rPr lang="en-US" baseline="0" dirty="0" err="1" smtClean="0"/>
              <a:t>kbit</a:t>
            </a:r>
            <a:r>
              <a:rPr lang="en-US" baseline="0" dirty="0" smtClean="0"/>
              <a:t> </a:t>
            </a:r>
            <a:r>
              <a:rPr lang="ru-RU" baseline="0" dirty="0" smtClean="0"/>
              <a:t>в секунду) мы получили большую дальность связи, что особенно важно, так как передатчик будет находиться в металлическом распределительном щитке, смонтированном в стене квартиры. Кроме того, небольшой объем программного кода оставил больше места для хранения данных, чем в случае использования </a:t>
            </a:r>
            <a:r>
              <a:rPr lang="en-US" baseline="0" dirty="0" err="1" smtClean="0"/>
              <a:t>bluetooth</a:t>
            </a:r>
            <a:r>
              <a:rPr lang="en-US" baseline="0" dirty="0" smtClean="0"/>
              <a:t>. </a:t>
            </a:r>
            <a:r>
              <a:rPr lang="ru-RU" baseline="0" dirty="0" smtClean="0"/>
              <a:t>Главный же недостаток нашего протокола – невозможность получения результатов измерений стандартным </a:t>
            </a:r>
            <a:r>
              <a:rPr lang="en-US" baseline="0" dirty="0" err="1" smtClean="0"/>
              <a:t>bluetooth</a:t>
            </a:r>
            <a:r>
              <a:rPr lang="en-US" baseline="0" dirty="0" smtClean="0"/>
              <a:t> </a:t>
            </a:r>
            <a:r>
              <a:rPr lang="ru-RU" baseline="0" dirty="0" smtClean="0"/>
              <a:t>приемником вроде смартфона.</a:t>
            </a:r>
          </a:p>
          <a:p>
            <a:endParaRPr lang="ru-RU" baseline="0" dirty="0" smtClean="0"/>
          </a:p>
          <a:p>
            <a:r>
              <a:rPr lang="ru-RU" baseline="0" dirty="0" smtClean="0"/>
              <a:t>После пробуждения процессор измеряет ток, текущий в проводе 32 раза в течение 20 миллисекунд - это период колебаний сетевого напряжения. По результатам этих измерений определяется амплитуда колебаний тока. Результат преобразуется в мощность простым умножением на напряжение (220 вольт). Хотя такой способ и не точен, но измерять напряжение не подключаясь к проводам мы не </a:t>
            </a:r>
            <a:r>
              <a:rPr lang="ru-RU" baseline="0" dirty="0" smtClean="0"/>
              <a:t>можем. </a:t>
            </a:r>
            <a:r>
              <a:rPr lang="ru-RU" baseline="0" dirty="0" smtClean="0"/>
              <a:t>Измеряется также напряжение </a:t>
            </a:r>
            <a:r>
              <a:rPr lang="ru-RU" baseline="0" smtClean="0"/>
              <a:t>аккумуляторной батареи. </a:t>
            </a:r>
            <a:r>
              <a:rPr lang="ru-RU" baseline="0" dirty="0" smtClean="0"/>
              <a:t>Результаты измерений сохраняются в памяти устройства и передаются по радиоканалу. После этого передатчик выключается и на короткое время включается приемник. В этот промежуток времени приемное устройство может передать запрос на передачу данных. Получив этот запрос, устройства перестает впадать в сон и переходит в режим передачи данных до окончания радиообмена.</a:t>
            </a:r>
          </a:p>
        </p:txBody>
      </p:sp>
      <p:sp>
        <p:nvSpPr>
          <p:cNvPr id="4" name="Номер слайда 3"/>
          <p:cNvSpPr>
            <a:spLocks noGrp="1"/>
          </p:cNvSpPr>
          <p:nvPr>
            <p:ph type="sldNum" sz="quarter" idx="10"/>
          </p:nvPr>
        </p:nvSpPr>
        <p:spPr/>
        <p:txBody>
          <a:bodyPr/>
          <a:lstStyle/>
          <a:p>
            <a:fld id="{A6BE85A9-9A5E-4A7A-BE92-FABF01D394DF}" type="slidenum">
              <a:rPr lang="ru-RU" smtClean="0"/>
              <a:pPr/>
              <a:t>7</a:t>
            </a:fld>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err="1" smtClean="0"/>
              <a:t>Флэш</a:t>
            </a:r>
            <a:r>
              <a:rPr lang="ru-RU" dirty="0" smtClean="0"/>
              <a:t> память нашего микроконтроллера имеет объем 256 килобайт. Прежде чем записать что-то во</a:t>
            </a:r>
            <a:r>
              <a:rPr lang="ru-RU" baseline="0" dirty="0" smtClean="0"/>
              <a:t> </a:t>
            </a:r>
            <a:r>
              <a:rPr lang="ru-RU" baseline="0" dirty="0" err="1" smtClean="0"/>
              <a:t>флэш</a:t>
            </a:r>
            <a:r>
              <a:rPr lang="ru-RU" baseline="0" dirty="0" smtClean="0"/>
              <a:t> память, соответствующие ячейки памяти необходимо стереть. Стирается память только блоками по 1 килобайту – их называют страницами. Мы используем разные страницы для хранения различных данных. </a:t>
            </a:r>
            <a:r>
              <a:rPr lang="ru-RU" baseline="0" dirty="0" err="1" smtClean="0"/>
              <a:t>Радиомодуль</a:t>
            </a:r>
            <a:r>
              <a:rPr lang="ru-RU" baseline="0" dirty="0" smtClean="0"/>
              <a:t> микроконтроллера способен пересылать не более 254 байт зараз. Поэтому для пересылки каждая страница делится на 8 фрагментов по 128 байт. Если приемное устройство запрашивает данные, то ему отсылается один фрагмент в каждом ответном сообщении. В протоколе предусмотрено 3 вида сообщений.</a:t>
            </a:r>
          </a:p>
          <a:p>
            <a:pPr marL="228600" indent="-228600">
              <a:buAutoNum type="arabicPeriod"/>
            </a:pPr>
            <a:r>
              <a:rPr lang="ru-RU" baseline="0" dirty="0" smtClean="0"/>
              <a:t>Сообщение с результатами последнего измерения. Посылается каждые 12 секунд. Кроме мощности и напряжения батареи в нем есть битовый массив, где единичными битами обозначены страницы, где хранятся результаты измерений. </a:t>
            </a:r>
          </a:p>
          <a:p>
            <a:pPr marL="228600" indent="-228600">
              <a:buAutoNum type="arabicPeriod"/>
            </a:pPr>
            <a:r>
              <a:rPr lang="ru-RU" baseline="0" dirty="0" smtClean="0"/>
              <a:t>Запрос на передачу данных – посылается приемным устройством. В нем содержится битовый массив, где единичные биты обозначают, какие фрагменты страниц приемное устройство желает получить.</a:t>
            </a:r>
          </a:p>
          <a:p>
            <a:pPr marL="228600" indent="-228600">
              <a:buAutoNum type="arabicPeriod"/>
            </a:pPr>
            <a:r>
              <a:rPr lang="ru-RU" baseline="0" dirty="0" smtClean="0"/>
              <a:t>Фрагмент данных – посылается приемному устройству в ответ на запрос на передачу данных.</a:t>
            </a:r>
          </a:p>
          <a:p>
            <a:pPr marL="228600" indent="-228600">
              <a:buNone/>
            </a:pPr>
            <a:endParaRPr lang="ru-RU" dirty="0"/>
          </a:p>
        </p:txBody>
      </p:sp>
      <p:sp>
        <p:nvSpPr>
          <p:cNvPr id="4" name="Номер слайда 3"/>
          <p:cNvSpPr>
            <a:spLocks noGrp="1"/>
          </p:cNvSpPr>
          <p:nvPr>
            <p:ph type="sldNum" sz="quarter" idx="10"/>
          </p:nvPr>
        </p:nvSpPr>
        <p:spPr/>
        <p:txBody>
          <a:bodyPr/>
          <a:lstStyle/>
          <a:p>
            <a:fld id="{A6BE85A9-9A5E-4A7A-BE92-FABF01D394DF}" type="slidenum">
              <a:rPr lang="ru-RU" smtClean="0"/>
              <a:pPr/>
              <a:t>8</a:t>
            </a:fld>
            <a:endParaRPr 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В</a:t>
            </a:r>
            <a:r>
              <a:rPr lang="ru-RU" baseline="0" dirty="0" smtClean="0"/>
              <a:t> качестве примера на верхнем графике показана зависимость средней мощности потребления от времени суток для понедельника (желто-зеленый) и воскресенья (красный) за последние 2 месяца. Ночью мощность минимальна – это техника в дежурном режиме и холодильник. Нижний график показывает зависимость ночного потребления от времени. Интересно, что даже без холодильника оставшаяся техника потребляет 35 Ватт, что хватило бы для освещения целой комнаты.</a:t>
            </a:r>
            <a:r>
              <a:rPr lang="en-US" baseline="0" dirty="0" smtClean="0"/>
              <a:t> </a:t>
            </a:r>
            <a:r>
              <a:rPr lang="ru-RU" baseline="0" dirty="0" smtClean="0"/>
              <a:t>В месяц это составит 25 киловатт-часов. На графике почасового потребления для понедельника четко выделяются утренний и обеденный пики, в выходной зависимость более гладкая.</a:t>
            </a:r>
            <a:r>
              <a:rPr lang="en-US" baseline="0" dirty="0" smtClean="0"/>
              <a:t> </a:t>
            </a:r>
            <a:r>
              <a:rPr lang="ru-RU" baseline="0" dirty="0" smtClean="0"/>
              <a:t>В целом потребление в выходной день ожидаемо больше, чем в будний. Но мы хотели бы узнать более детально, насколько это превышение связано с освещением и другими маломощными нагрузками, а насколько с мощными – чайником, </a:t>
            </a:r>
            <a:r>
              <a:rPr lang="ru-RU" baseline="0" dirty="0" err="1" smtClean="0"/>
              <a:t>свч-печью</a:t>
            </a:r>
            <a:r>
              <a:rPr lang="ru-RU" baseline="0" dirty="0" smtClean="0"/>
              <a:t> и утюгом.</a:t>
            </a:r>
            <a:endParaRPr lang="ru-RU" dirty="0"/>
          </a:p>
        </p:txBody>
      </p:sp>
      <p:sp>
        <p:nvSpPr>
          <p:cNvPr id="4" name="Номер слайда 3"/>
          <p:cNvSpPr>
            <a:spLocks noGrp="1"/>
          </p:cNvSpPr>
          <p:nvPr>
            <p:ph type="sldNum" sz="quarter" idx="10"/>
          </p:nvPr>
        </p:nvSpPr>
        <p:spPr/>
        <p:txBody>
          <a:bodyPr/>
          <a:lstStyle/>
          <a:p>
            <a:fld id="{A6BE85A9-9A5E-4A7A-BE92-FABF01D394DF}" type="slidenum">
              <a:rPr lang="ru-RU" smtClean="0"/>
              <a:pPr/>
              <a:t>9</a:t>
            </a:fld>
            <a:endParaRPr 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Обычно</a:t>
            </a:r>
            <a:r>
              <a:rPr lang="ru-RU" baseline="0" dirty="0" smtClean="0"/>
              <a:t> мощные нагрузки, такие как чайник или </a:t>
            </a:r>
            <a:r>
              <a:rPr lang="ru-RU" baseline="0" dirty="0" err="1" smtClean="0"/>
              <a:t>свч-печь</a:t>
            </a:r>
            <a:r>
              <a:rPr lang="ru-RU" baseline="0" dirty="0" smtClean="0"/>
              <a:t>, включаются на короткое время, а маломощные, такие как освещение, включены постоянно. Мы знаем, что мощность каждой из нагрузок из первой категории больше 1.5квт, а маломощные почти никогда в сумме не дотягивают до этой мощности. Это дает нам простой метод выделить потребление мощных нагрузок. Для некоторой мощности </a:t>
            </a:r>
            <a:r>
              <a:rPr lang="en-US" baseline="0" dirty="0" smtClean="0"/>
              <a:t>w</a:t>
            </a:r>
            <a:r>
              <a:rPr lang="ru-RU" baseline="0" dirty="0" smtClean="0"/>
              <a:t>, будем называть ее пороговой, найдем среднюю мощность по измерениям, где мощность оказалась выше </a:t>
            </a:r>
            <a:r>
              <a:rPr lang="en-US" baseline="0" dirty="0" smtClean="0"/>
              <a:t>w. </a:t>
            </a:r>
            <a:r>
              <a:rPr lang="ru-RU" baseline="0" dirty="0" smtClean="0"/>
              <a:t>Построим график полученной средней мощности от </a:t>
            </a:r>
            <a:r>
              <a:rPr lang="en-US" baseline="0" dirty="0" smtClean="0"/>
              <a:t>w. </a:t>
            </a:r>
            <a:r>
              <a:rPr lang="ru-RU" baseline="0" dirty="0" smtClean="0"/>
              <a:t>Результат для понедельника и воскресенья показан на рисунке. Плато на этих графиках расположены на уровне средней мощности потребления мощных нагрузок. Средняя мощность при </a:t>
            </a:r>
            <a:r>
              <a:rPr lang="en-US" baseline="0" dirty="0" smtClean="0"/>
              <a:t>w=0 – </a:t>
            </a:r>
            <a:r>
              <a:rPr lang="ru-RU" baseline="0" dirty="0" smtClean="0"/>
              <a:t>это суммарная средняя мощность, рассчитанная по всем измерениям. Мы видим, что в выходной день потребление выше в полтора раза или на 95 ватт. Менее половины этой разницы приходится на мощные нагрузки. В среднем же на них приходится менее четверти всего потребления. Так что для уменьшения энергопотребления лучше обратить внимание на маломощные постоянно включенные нагрузки, такие как освещение. Простая замена всех ламп накаливания на светодиодные может уменьшить суммарное потребление в разы.</a:t>
            </a:r>
            <a:endParaRPr lang="ru-RU" dirty="0"/>
          </a:p>
        </p:txBody>
      </p:sp>
      <p:sp>
        <p:nvSpPr>
          <p:cNvPr id="4" name="Номер слайда 3"/>
          <p:cNvSpPr>
            <a:spLocks noGrp="1"/>
          </p:cNvSpPr>
          <p:nvPr>
            <p:ph type="sldNum" sz="quarter" idx="10"/>
          </p:nvPr>
        </p:nvSpPr>
        <p:spPr/>
        <p:txBody>
          <a:bodyPr/>
          <a:lstStyle/>
          <a:p>
            <a:fld id="{A6BE85A9-9A5E-4A7A-BE92-FABF01D394DF}" type="slidenum">
              <a:rPr lang="ru-RU" smtClean="0"/>
              <a:pPr/>
              <a:t>10</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A37A832B-B80B-40EC-B50D-681DE9A1427D}" type="datetimeFigureOut">
              <a:rPr lang="ru-RU" smtClean="0"/>
              <a:pPr/>
              <a:t>29.01.2017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E196556-DE7F-4D55-AE30-70AD582FD361}"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37A832B-B80B-40EC-B50D-681DE9A1427D}" type="datetimeFigureOut">
              <a:rPr lang="ru-RU" smtClean="0"/>
              <a:pPr/>
              <a:t>29.01.2017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E196556-DE7F-4D55-AE30-70AD582FD361}"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37A832B-B80B-40EC-B50D-681DE9A1427D}" type="datetimeFigureOut">
              <a:rPr lang="ru-RU" smtClean="0"/>
              <a:pPr/>
              <a:t>29.01.2017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E196556-DE7F-4D55-AE30-70AD582FD361}"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37A832B-B80B-40EC-B50D-681DE9A1427D}" type="datetimeFigureOut">
              <a:rPr lang="ru-RU" smtClean="0"/>
              <a:pPr/>
              <a:t>29.01.2017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E196556-DE7F-4D55-AE30-70AD582FD361}"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A37A832B-B80B-40EC-B50D-681DE9A1427D}" type="datetimeFigureOut">
              <a:rPr lang="ru-RU" smtClean="0"/>
              <a:pPr/>
              <a:t>29.01.2017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E196556-DE7F-4D55-AE30-70AD582FD361}"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A37A832B-B80B-40EC-B50D-681DE9A1427D}" type="datetimeFigureOut">
              <a:rPr lang="ru-RU" smtClean="0"/>
              <a:pPr/>
              <a:t>29.01.2017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E196556-DE7F-4D55-AE30-70AD582FD361}"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A37A832B-B80B-40EC-B50D-681DE9A1427D}" type="datetimeFigureOut">
              <a:rPr lang="ru-RU" smtClean="0"/>
              <a:pPr/>
              <a:t>29.01.2017</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2E196556-DE7F-4D55-AE30-70AD582FD361}"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A37A832B-B80B-40EC-B50D-681DE9A1427D}" type="datetimeFigureOut">
              <a:rPr lang="ru-RU" smtClean="0"/>
              <a:pPr/>
              <a:t>29.01.2017</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2E196556-DE7F-4D55-AE30-70AD582FD361}"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37A832B-B80B-40EC-B50D-681DE9A1427D}" type="datetimeFigureOut">
              <a:rPr lang="ru-RU" smtClean="0"/>
              <a:pPr/>
              <a:t>29.01.2017</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2E196556-DE7F-4D55-AE30-70AD582FD361}"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A37A832B-B80B-40EC-B50D-681DE9A1427D}" type="datetimeFigureOut">
              <a:rPr lang="ru-RU" smtClean="0"/>
              <a:pPr/>
              <a:t>29.01.2017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E196556-DE7F-4D55-AE30-70AD582FD361}"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A37A832B-B80B-40EC-B50D-681DE9A1427D}" type="datetimeFigureOut">
              <a:rPr lang="ru-RU" smtClean="0"/>
              <a:pPr/>
              <a:t>29.01.2017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E196556-DE7F-4D55-AE30-70AD582FD361}"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7A832B-B80B-40EC-B50D-681DE9A1427D}" type="datetimeFigureOut">
              <a:rPr lang="ru-RU" smtClean="0"/>
              <a:pPr/>
              <a:t>29.01.2017</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196556-DE7F-4D55-AE30-70AD582FD361}"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Автономный монитор энергопотребления</a:t>
            </a:r>
            <a:endParaRPr lang="ru-RU" dirty="0"/>
          </a:p>
        </p:txBody>
      </p:sp>
      <p:sp>
        <p:nvSpPr>
          <p:cNvPr id="3" name="Подзаголовок 2"/>
          <p:cNvSpPr>
            <a:spLocks noGrp="1"/>
          </p:cNvSpPr>
          <p:nvPr>
            <p:ph type="subTitle" idx="1"/>
          </p:nvPr>
        </p:nvSpPr>
        <p:spPr/>
        <p:txBody>
          <a:bodyPr/>
          <a:lstStyle/>
          <a:p>
            <a:endParaRPr lang="ru-R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Разделение нагрузок по мощности</a:t>
            </a:r>
            <a:endParaRPr lang="ru-RU" dirty="0"/>
          </a:p>
        </p:txBody>
      </p:sp>
      <p:pic>
        <p:nvPicPr>
          <p:cNvPr id="7170" name="Picture 2" descr="C:\build\NRF51PowerMon\doc\mon_sat_distr.png"/>
          <p:cNvPicPr>
            <a:picLocks noChangeAspect="1" noChangeArrowheads="1"/>
          </p:cNvPicPr>
          <p:nvPr/>
        </p:nvPicPr>
        <p:blipFill>
          <a:blip r:embed="rId3" cstate="print"/>
          <a:srcRect/>
          <a:stretch>
            <a:fillRect/>
          </a:stretch>
        </p:blipFill>
        <p:spPr bwMode="auto">
          <a:xfrm>
            <a:off x="762000" y="1066800"/>
            <a:ext cx="7315200" cy="5383213"/>
          </a:xfrm>
          <a:prstGeom prst="rect">
            <a:avLst/>
          </a:prstGeom>
          <a:noFill/>
        </p:spPr>
      </p:pic>
      <p:cxnSp>
        <p:nvCxnSpPr>
          <p:cNvPr id="6" name="Прямая со стрелкой 5"/>
          <p:cNvCxnSpPr/>
          <p:nvPr/>
        </p:nvCxnSpPr>
        <p:spPr>
          <a:xfrm flipH="1">
            <a:off x="1905000" y="18288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Прямая со стрелкой 7"/>
          <p:cNvCxnSpPr/>
          <p:nvPr/>
        </p:nvCxnSpPr>
        <p:spPr>
          <a:xfrm flipH="1">
            <a:off x="1828800" y="31242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Прямая со стрелкой 9"/>
          <p:cNvCxnSpPr/>
          <p:nvPr/>
        </p:nvCxnSpPr>
        <p:spPr>
          <a:xfrm flipH="1">
            <a:off x="4495800" y="49530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p:cNvCxnSpPr/>
          <p:nvPr/>
        </p:nvCxnSpPr>
        <p:spPr>
          <a:xfrm flipH="1">
            <a:off x="4724400" y="553212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657600" y="6248400"/>
            <a:ext cx="2269211" cy="369332"/>
          </a:xfrm>
          <a:prstGeom prst="rect">
            <a:avLst/>
          </a:prstGeom>
          <a:noFill/>
        </p:spPr>
        <p:txBody>
          <a:bodyPr wrap="none" rtlCol="0">
            <a:spAutoFit/>
          </a:bodyPr>
          <a:lstStyle/>
          <a:p>
            <a:r>
              <a:rPr lang="ru-RU" dirty="0" smtClean="0"/>
              <a:t>Пороговая мощность</a:t>
            </a:r>
            <a:endParaRPr lang="ru-RU" dirty="0"/>
          </a:p>
        </p:txBody>
      </p:sp>
      <p:sp>
        <p:nvSpPr>
          <p:cNvPr id="13" name="TextBox 12"/>
          <p:cNvSpPr txBox="1"/>
          <p:nvPr/>
        </p:nvSpPr>
        <p:spPr>
          <a:xfrm rot="16200000">
            <a:off x="-81852" y="3358453"/>
            <a:ext cx="2057038" cy="369332"/>
          </a:xfrm>
          <a:prstGeom prst="rect">
            <a:avLst/>
          </a:prstGeom>
          <a:noFill/>
        </p:spPr>
        <p:txBody>
          <a:bodyPr wrap="none" rtlCol="0">
            <a:spAutoFit/>
          </a:bodyPr>
          <a:lstStyle/>
          <a:p>
            <a:r>
              <a:rPr lang="ru-RU" dirty="0" smtClean="0"/>
              <a:t>Средняя мощность</a:t>
            </a:r>
            <a:endParaRPr lang="ru-RU" dirty="0"/>
          </a:p>
        </p:txBody>
      </p:sp>
      <p:sp>
        <p:nvSpPr>
          <p:cNvPr id="14" name="TextBox 13"/>
          <p:cNvSpPr txBox="1"/>
          <p:nvPr/>
        </p:nvSpPr>
        <p:spPr>
          <a:xfrm>
            <a:off x="2133600" y="2209800"/>
            <a:ext cx="1350178" cy="646331"/>
          </a:xfrm>
          <a:prstGeom prst="rect">
            <a:avLst/>
          </a:prstGeom>
          <a:noFill/>
        </p:spPr>
        <p:txBody>
          <a:bodyPr wrap="none" rtlCol="0">
            <a:spAutoFit/>
          </a:bodyPr>
          <a:lstStyle/>
          <a:p>
            <a:r>
              <a:rPr lang="ru-RU" dirty="0" smtClean="0"/>
              <a:t>Суммарная </a:t>
            </a:r>
          </a:p>
          <a:p>
            <a:r>
              <a:rPr lang="ru-RU" dirty="0" smtClean="0"/>
              <a:t>мощность</a:t>
            </a:r>
            <a:endParaRPr lang="ru-RU" dirty="0"/>
          </a:p>
        </p:txBody>
      </p:sp>
      <p:sp>
        <p:nvSpPr>
          <p:cNvPr id="15" name="TextBox 14"/>
          <p:cNvSpPr txBox="1"/>
          <p:nvPr/>
        </p:nvSpPr>
        <p:spPr>
          <a:xfrm>
            <a:off x="4895850" y="5071110"/>
            <a:ext cx="1991186" cy="369332"/>
          </a:xfrm>
          <a:prstGeom prst="rect">
            <a:avLst/>
          </a:prstGeom>
          <a:noFill/>
        </p:spPr>
        <p:txBody>
          <a:bodyPr wrap="none" rtlCol="0">
            <a:spAutoFit/>
          </a:bodyPr>
          <a:lstStyle/>
          <a:p>
            <a:r>
              <a:rPr lang="ru-RU" dirty="0" smtClean="0"/>
              <a:t>Мощные нагрузки</a:t>
            </a:r>
            <a:endParaRPr lang="ru-R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Анализ себестоимости</a:t>
            </a:r>
            <a:endParaRPr lang="ru-RU" dirty="0"/>
          </a:p>
        </p:txBody>
      </p:sp>
      <p:sp>
        <p:nvSpPr>
          <p:cNvPr id="3" name="Содержимое 2"/>
          <p:cNvSpPr>
            <a:spLocks noGrp="1"/>
          </p:cNvSpPr>
          <p:nvPr>
            <p:ph idx="1"/>
          </p:nvPr>
        </p:nvSpPr>
        <p:spPr/>
        <p:txBody>
          <a:bodyPr/>
          <a:lstStyle/>
          <a:p>
            <a:r>
              <a:rPr lang="ru-RU" dirty="0" smtClean="0"/>
              <a:t>Себестоимость компонентов устройства </a:t>
            </a:r>
            <a:r>
              <a:rPr lang="en-US" dirty="0" smtClean="0"/>
              <a:t>~3000</a:t>
            </a:r>
            <a:r>
              <a:rPr lang="ru-RU" dirty="0" err="1" smtClean="0"/>
              <a:t>р</a:t>
            </a:r>
            <a:r>
              <a:rPr lang="ru-RU" dirty="0" smtClean="0"/>
              <a:t>, что делает его непривлекательным для массового потребления.</a:t>
            </a:r>
          </a:p>
          <a:p>
            <a:r>
              <a:rPr lang="ru-RU" dirty="0" smtClean="0"/>
              <a:t>Путем существенной переделки можно снизить себестоимость в 2 раза.</a:t>
            </a:r>
          </a:p>
          <a:p>
            <a:r>
              <a:rPr lang="ru-RU" dirty="0" smtClean="0"/>
              <a:t>Альтернативным направлением развития может быть усложнение функций, например добавление видеонаблюдения.</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Выводы</a:t>
            </a:r>
            <a:endParaRPr lang="ru-RU" dirty="0"/>
          </a:p>
        </p:txBody>
      </p:sp>
      <p:sp>
        <p:nvSpPr>
          <p:cNvPr id="3" name="Содержимое 2"/>
          <p:cNvSpPr>
            <a:spLocks noGrp="1"/>
          </p:cNvSpPr>
          <p:nvPr>
            <p:ph idx="1"/>
          </p:nvPr>
        </p:nvSpPr>
        <p:spPr/>
        <p:txBody>
          <a:bodyPr>
            <a:normAutofit fontScale="92500" lnSpcReduction="10000"/>
          </a:bodyPr>
          <a:lstStyle/>
          <a:p>
            <a:r>
              <a:rPr lang="ru-RU" dirty="0" smtClean="0"/>
              <a:t>Нам удалось сделать автономное беспроводное устройство, получающую энергию для своей работы из магнитных полей в месте установки. Аналоги этого устройства нам неизвестны.</a:t>
            </a:r>
          </a:p>
          <a:p>
            <a:r>
              <a:rPr lang="ru-RU" dirty="0" smtClean="0"/>
              <a:t>Предложен оригинальный метод обработки результатов измерений для анализа структуры энергопотребления жилища.</a:t>
            </a:r>
          </a:p>
          <a:p>
            <a:r>
              <a:rPr lang="ru-RU" dirty="0" smtClean="0"/>
              <a:t>Аналогичные устройства могут найти применение для контроля электросетей.</a:t>
            </a:r>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Цели проекта</a:t>
            </a:r>
            <a:endParaRPr lang="ru-RU" dirty="0"/>
          </a:p>
        </p:txBody>
      </p:sp>
      <p:sp>
        <p:nvSpPr>
          <p:cNvPr id="3" name="Содержимое 2"/>
          <p:cNvSpPr>
            <a:spLocks noGrp="1"/>
          </p:cNvSpPr>
          <p:nvPr>
            <p:ph idx="1"/>
          </p:nvPr>
        </p:nvSpPr>
        <p:spPr/>
        <p:txBody>
          <a:bodyPr>
            <a:normAutofit fontScale="92500" lnSpcReduction="20000"/>
          </a:bodyPr>
          <a:lstStyle/>
          <a:p>
            <a:r>
              <a:rPr lang="ru-RU" dirty="0" smtClean="0"/>
              <a:t>Создать автономное (не требующее зарядки батареи) устройство для контроля энергопотребления жилища, не требующее подключения к электросети</a:t>
            </a:r>
          </a:p>
          <a:p>
            <a:r>
              <a:rPr lang="ru-RU" dirty="0" smtClean="0"/>
              <a:t>Устройство должно получать энергию из магнитных полей в месте своего расположения (распределительном щитке)</a:t>
            </a:r>
          </a:p>
          <a:p>
            <a:r>
              <a:rPr lang="ru-RU" dirty="0" smtClean="0"/>
              <a:t>Устройство должно накапливать и передавать информацию по радиоканалу</a:t>
            </a:r>
          </a:p>
          <a:p>
            <a:r>
              <a:rPr lang="ru-RU" dirty="0" smtClean="0"/>
              <a:t>Проанализировать полученную информацию для оптимизации энергопотребления жилища</a:t>
            </a:r>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Принцип действия</a:t>
            </a:r>
            <a:endParaRPr lang="ru-RU" dirty="0"/>
          </a:p>
        </p:txBody>
      </p:sp>
      <p:sp>
        <p:nvSpPr>
          <p:cNvPr id="3" name="Содержимое 2"/>
          <p:cNvSpPr>
            <a:spLocks noGrp="1"/>
          </p:cNvSpPr>
          <p:nvPr>
            <p:ph idx="1"/>
          </p:nvPr>
        </p:nvSpPr>
        <p:spPr/>
        <p:txBody>
          <a:bodyPr>
            <a:normAutofit/>
          </a:bodyPr>
          <a:lstStyle/>
          <a:p>
            <a:r>
              <a:rPr lang="ru-RU" sz="2400" dirty="0" smtClean="0"/>
              <a:t>Трансформатор тока создает ток в измерительной обмотке, пропорциональный току в проводе</a:t>
            </a:r>
          </a:p>
          <a:p>
            <a:r>
              <a:rPr lang="ru-RU" sz="2400" dirty="0" smtClean="0"/>
              <a:t>Воспользуемся двумя такими трансформаторами – один будет измерять ток, а другой – заряжать аккумулятор устройства</a:t>
            </a:r>
          </a:p>
          <a:p>
            <a:pPr>
              <a:buNone/>
            </a:pPr>
            <a:endParaRPr lang="ru-RU" sz="2400" dirty="0"/>
          </a:p>
        </p:txBody>
      </p:sp>
      <p:pic>
        <p:nvPicPr>
          <p:cNvPr id="1026" name="Picture 2" descr="C:\build\NRF51PowerMon\doc\трансформатор_тока.gif"/>
          <p:cNvPicPr>
            <a:picLocks noChangeAspect="1" noChangeArrowheads="1"/>
          </p:cNvPicPr>
          <p:nvPr/>
        </p:nvPicPr>
        <p:blipFill>
          <a:blip r:embed="rId3" cstate="print"/>
          <a:srcRect/>
          <a:stretch>
            <a:fillRect/>
          </a:stretch>
        </p:blipFill>
        <p:spPr bwMode="auto">
          <a:xfrm>
            <a:off x="3886200" y="3273238"/>
            <a:ext cx="4800600" cy="3584762"/>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600" dirty="0" smtClean="0"/>
              <a:t>Схема устройства</a:t>
            </a:r>
            <a:endParaRPr lang="ru-RU" sz="3600" dirty="0"/>
          </a:p>
        </p:txBody>
      </p:sp>
      <p:pic>
        <p:nvPicPr>
          <p:cNvPr id="2050" name="Picture 2" descr="C:\build\NRF51PowerMon\doc\schema_ann.gif"/>
          <p:cNvPicPr>
            <a:picLocks noChangeAspect="1" noChangeArrowheads="1"/>
          </p:cNvPicPr>
          <p:nvPr/>
        </p:nvPicPr>
        <p:blipFill>
          <a:blip r:embed="rId3" cstate="print"/>
          <a:srcRect/>
          <a:stretch>
            <a:fillRect/>
          </a:stretch>
        </p:blipFill>
        <p:spPr bwMode="auto">
          <a:xfrm>
            <a:off x="533400" y="1485589"/>
            <a:ext cx="8062990" cy="5067611"/>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Компоновка и монтаж</a:t>
            </a:r>
            <a:endParaRPr lang="ru-RU" dirty="0"/>
          </a:p>
        </p:txBody>
      </p:sp>
      <p:pic>
        <p:nvPicPr>
          <p:cNvPr id="3075" name="Picture 3" descr="C:\build\NRF51PowerMon\doc\transmitter.jpg"/>
          <p:cNvPicPr>
            <a:picLocks noChangeAspect="1" noChangeArrowheads="1"/>
          </p:cNvPicPr>
          <p:nvPr/>
        </p:nvPicPr>
        <p:blipFill>
          <a:blip r:embed="rId3" cstate="print"/>
          <a:srcRect/>
          <a:stretch>
            <a:fillRect/>
          </a:stretch>
        </p:blipFill>
        <p:spPr bwMode="auto">
          <a:xfrm>
            <a:off x="685800" y="1600200"/>
            <a:ext cx="3300412" cy="4953000"/>
          </a:xfrm>
          <a:prstGeom prst="rect">
            <a:avLst/>
          </a:prstGeom>
          <a:noFill/>
        </p:spPr>
      </p:pic>
      <p:pic>
        <p:nvPicPr>
          <p:cNvPr id="3077" name="Picture 5" descr="C:\build\NRF51PowerMon\doc\mounted2.jpg"/>
          <p:cNvPicPr>
            <a:picLocks noChangeAspect="1" noChangeArrowheads="1"/>
          </p:cNvPicPr>
          <p:nvPr/>
        </p:nvPicPr>
        <p:blipFill>
          <a:blip r:embed="rId4" cstate="print"/>
          <a:srcRect/>
          <a:stretch>
            <a:fillRect/>
          </a:stretch>
        </p:blipFill>
        <p:spPr bwMode="auto">
          <a:xfrm>
            <a:off x="4876801" y="1676400"/>
            <a:ext cx="3276600" cy="4908525"/>
          </a:xfrm>
          <a:prstGeom prst="rect">
            <a:avLst/>
          </a:prstGeom>
          <a:noFill/>
        </p:spPr>
      </p:pic>
      <p:sp>
        <p:nvSpPr>
          <p:cNvPr id="8" name="Стрелка вправо 7"/>
          <p:cNvSpPr/>
          <p:nvPr/>
        </p:nvSpPr>
        <p:spPr>
          <a:xfrm>
            <a:off x="3810000" y="4724400"/>
            <a:ext cx="1371600" cy="304800"/>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Приемные устройства</a:t>
            </a:r>
            <a:endParaRPr lang="ru-RU" dirty="0"/>
          </a:p>
        </p:txBody>
      </p:sp>
      <p:pic>
        <p:nvPicPr>
          <p:cNvPr id="4098" name="Picture 2" descr="C:\build\NRF51PowerMon\doc\receiver.jpg"/>
          <p:cNvPicPr>
            <a:picLocks noChangeAspect="1" noChangeArrowheads="1"/>
          </p:cNvPicPr>
          <p:nvPr/>
        </p:nvPicPr>
        <p:blipFill>
          <a:blip r:embed="rId3" cstate="print"/>
          <a:srcRect/>
          <a:stretch>
            <a:fillRect/>
          </a:stretch>
        </p:blipFill>
        <p:spPr bwMode="auto">
          <a:xfrm rot="5400000">
            <a:off x="-74678" y="2360678"/>
            <a:ext cx="4561683" cy="3040727"/>
          </a:xfrm>
          <a:prstGeom prst="rect">
            <a:avLst/>
          </a:prstGeom>
          <a:noFill/>
        </p:spPr>
      </p:pic>
      <p:pic>
        <p:nvPicPr>
          <p:cNvPr id="4099" name="Picture 3" descr="C:\build\NRF51PowerMon\doc\rx_display_box.jpg"/>
          <p:cNvPicPr>
            <a:picLocks noChangeAspect="1" noChangeArrowheads="1"/>
          </p:cNvPicPr>
          <p:nvPr/>
        </p:nvPicPr>
        <p:blipFill>
          <a:blip r:embed="rId4" cstate="print"/>
          <a:srcRect/>
          <a:stretch>
            <a:fillRect/>
          </a:stretch>
        </p:blipFill>
        <p:spPr bwMode="auto">
          <a:xfrm>
            <a:off x="4343400" y="1752600"/>
            <a:ext cx="4240213" cy="4300537"/>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Как уменьшить потребление устройства</a:t>
            </a:r>
            <a:endParaRPr lang="ru-RU" dirty="0"/>
          </a:p>
        </p:txBody>
      </p:sp>
      <p:sp>
        <p:nvSpPr>
          <p:cNvPr id="3" name="Содержимое 2"/>
          <p:cNvSpPr>
            <a:spLocks noGrp="1"/>
          </p:cNvSpPr>
          <p:nvPr>
            <p:ph idx="1"/>
          </p:nvPr>
        </p:nvSpPr>
        <p:spPr/>
        <p:txBody>
          <a:bodyPr>
            <a:normAutofit lnSpcReduction="10000"/>
          </a:bodyPr>
          <a:lstStyle/>
          <a:p>
            <a:r>
              <a:rPr lang="ru-RU" dirty="0" smtClean="0"/>
              <a:t>Большую часть времени процессор должен проводить во сне.</a:t>
            </a:r>
          </a:p>
          <a:p>
            <a:r>
              <a:rPr lang="ru-RU" dirty="0" smtClean="0"/>
              <a:t>Использовать высокочастотный канал связи, чтобы уменьшить время передачи.</a:t>
            </a:r>
          </a:p>
          <a:p>
            <a:r>
              <a:rPr lang="ru-RU" dirty="0" smtClean="0"/>
              <a:t>Включать приемник только на короткое время сразу после окончания передачи.</a:t>
            </a:r>
          </a:p>
          <a:p>
            <a:r>
              <a:rPr lang="ru-RU" dirty="0" smtClean="0"/>
              <a:t>Передавать накопленные данные только по запросу, поскольку это расходует заряд батареи.</a:t>
            </a:r>
            <a:endParaRPr lang="ru-R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600" dirty="0" smtClean="0"/>
              <a:t>Хранение и обмен данными</a:t>
            </a:r>
            <a:endParaRPr lang="ru-RU" sz="3600" dirty="0"/>
          </a:p>
        </p:txBody>
      </p:sp>
      <p:sp>
        <p:nvSpPr>
          <p:cNvPr id="3" name="Содержимое 2"/>
          <p:cNvSpPr>
            <a:spLocks noGrp="1"/>
          </p:cNvSpPr>
          <p:nvPr>
            <p:ph idx="1"/>
          </p:nvPr>
        </p:nvSpPr>
        <p:spPr>
          <a:xfrm>
            <a:off x="457200" y="1600200"/>
            <a:ext cx="3581400" cy="4419599"/>
          </a:xfrm>
        </p:spPr>
        <p:txBody>
          <a:bodyPr>
            <a:normAutofit/>
          </a:bodyPr>
          <a:lstStyle/>
          <a:p>
            <a:r>
              <a:rPr lang="ru-RU" dirty="0" smtClean="0"/>
              <a:t>Данные хранятся блоками по 1 кбайт (страницы)</a:t>
            </a:r>
          </a:p>
          <a:p>
            <a:r>
              <a:rPr lang="ru-RU" dirty="0" smtClean="0"/>
              <a:t>Данные пересылаются фрагментами по 128 байт</a:t>
            </a:r>
          </a:p>
          <a:p>
            <a:pPr>
              <a:buNone/>
            </a:pPr>
            <a:endParaRPr lang="ru-RU" dirty="0"/>
          </a:p>
        </p:txBody>
      </p:sp>
      <p:graphicFrame>
        <p:nvGraphicFramePr>
          <p:cNvPr id="5124" name="Object 4"/>
          <p:cNvGraphicFramePr>
            <a:graphicFrameLocks noChangeAspect="1"/>
          </p:cNvGraphicFramePr>
          <p:nvPr/>
        </p:nvGraphicFramePr>
        <p:xfrm>
          <a:off x="4572000" y="1229954"/>
          <a:ext cx="4114800" cy="5247046"/>
        </p:xfrm>
        <a:graphic>
          <a:graphicData uri="http://schemas.openxmlformats.org/presentationml/2006/ole">
            <p:oleObj spid="_x0000_s5124" name="Visio" r:id="rId4" imgW="3139263" imgH="4001325" progId="Visio.Drawing.11">
              <p:embed/>
            </p:oleObj>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descr="C:\build\NRF51PowerMon\doc\night.png"/>
          <p:cNvPicPr>
            <a:picLocks noChangeAspect="1" noChangeArrowheads="1"/>
          </p:cNvPicPr>
          <p:nvPr/>
        </p:nvPicPr>
        <p:blipFill>
          <a:blip r:embed="rId3" cstate="print"/>
          <a:srcRect/>
          <a:stretch>
            <a:fillRect/>
          </a:stretch>
        </p:blipFill>
        <p:spPr bwMode="auto">
          <a:xfrm>
            <a:off x="76201" y="4453097"/>
            <a:ext cx="8610600" cy="2062818"/>
          </a:xfrm>
          <a:prstGeom prst="rect">
            <a:avLst/>
          </a:prstGeom>
          <a:noFill/>
        </p:spPr>
      </p:pic>
      <p:sp>
        <p:nvSpPr>
          <p:cNvPr id="2" name="Заголовок 1"/>
          <p:cNvSpPr>
            <a:spLocks noGrp="1"/>
          </p:cNvSpPr>
          <p:nvPr>
            <p:ph type="title"/>
          </p:nvPr>
        </p:nvSpPr>
        <p:spPr/>
        <p:txBody>
          <a:bodyPr>
            <a:normAutofit fontScale="90000"/>
          </a:bodyPr>
          <a:lstStyle/>
          <a:p>
            <a:r>
              <a:rPr lang="ru-RU" dirty="0" smtClean="0"/>
              <a:t>Обработка результатов измерений</a:t>
            </a:r>
            <a:endParaRPr lang="ru-RU" dirty="0"/>
          </a:p>
        </p:txBody>
      </p:sp>
      <p:pic>
        <p:nvPicPr>
          <p:cNvPr id="6148" name="Picture 4" descr="C:\build\NRF51PowerMon\doc\mon_sat.png"/>
          <p:cNvPicPr>
            <a:picLocks noChangeAspect="1" noChangeArrowheads="1"/>
          </p:cNvPicPr>
          <p:nvPr/>
        </p:nvPicPr>
        <p:blipFill>
          <a:blip r:embed="rId4" cstate="print"/>
          <a:srcRect/>
          <a:stretch>
            <a:fillRect/>
          </a:stretch>
        </p:blipFill>
        <p:spPr bwMode="auto">
          <a:xfrm>
            <a:off x="152400" y="1066800"/>
            <a:ext cx="8483424" cy="3352800"/>
          </a:xfrm>
          <a:prstGeom prst="rect">
            <a:avLst/>
          </a:prstGeom>
          <a:noFill/>
        </p:spPr>
      </p:pic>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TotalTime>
  <Words>1615</Words>
  <Application>Microsoft Office PowerPoint</Application>
  <PresentationFormat>Экран (4:3)</PresentationFormat>
  <Paragraphs>61</Paragraphs>
  <Slides>12</Slides>
  <Notes>11</Notes>
  <HiddenSlides>0</HiddenSlides>
  <MMClips>0</MMClips>
  <ScaleCrop>false</ScaleCrop>
  <HeadingPairs>
    <vt:vector size="6" baseType="variant">
      <vt:variant>
        <vt:lpstr>Тема</vt:lpstr>
      </vt:variant>
      <vt:variant>
        <vt:i4>1</vt:i4>
      </vt:variant>
      <vt:variant>
        <vt:lpstr>Внедренные серверы OLE</vt:lpstr>
      </vt:variant>
      <vt:variant>
        <vt:i4>1</vt:i4>
      </vt:variant>
      <vt:variant>
        <vt:lpstr>Заголовки слайдов</vt:lpstr>
      </vt:variant>
      <vt:variant>
        <vt:i4>12</vt:i4>
      </vt:variant>
    </vt:vector>
  </HeadingPairs>
  <TitlesOfParts>
    <vt:vector size="14" baseType="lpstr">
      <vt:lpstr>Тема Office</vt:lpstr>
      <vt:lpstr>Visio</vt:lpstr>
      <vt:lpstr>Автономный монитор энергопотребления</vt:lpstr>
      <vt:lpstr>Цели проекта</vt:lpstr>
      <vt:lpstr>Принцип действия</vt:lpstr>
      <vt:lpstr>Схема устройства</vt:lpstr>
      <vt:lpstr>Компоновка и монтаж</vt:lpstr>
      <vt:lpstr>Приемные устройства</vt:lpstr>
      <vt:lpstr>Как уменьшить потребление устройства</vt:lpstr>
      <vt:lpstr>Хранение и обмен данными</vt:lpstr>
      <vt:lpstr>Обработка результатов измерений</vt:lpstr>
      <vt:lpstr>Разделение нагрузок по мощности</vt:lpstr>
      <vt:lpstr>Анализ себестоимости</vt:lpstr>
      <vt:lpstr>Выводы</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Автономный монитор энергопотребления</dc:title>
  <dc:creator>Oleg</dc:creator>
  <cp:lastModifiedBy>Oleg</cp:lastModifiedBy>
  <cp:revision>35</cp:revision>
  <dcterms:created xsi:type="dcterms:W3CDTF">2017-01-29T16:43:22Z</dcterms:created>
  <dcterms:modified xsi:type="dcterms:W3CDTF">2017-01-29T20:38:56Z</dcterms:modified>
</cp:coreProperties>
</file>