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4v" ContentType="video/unknow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1" r:id="rId2"/>
    <p:sldId id="262" r:id="rId3"/>
    <p:sldId id="263" r:id="rId4"/>
    <p:sldId id="264" r:id="rId5"/>
    <p:sldId id="256" r:id="rId6"/>
    <p:sldId id="257" r:id="rId7"/>
    <p:sldId id="258" r:id="rId8"/>
    <p:sldId id="259" r:id="rId9"/>
    <p:sldId id="265" r:id="rId10"/>
    <p:sldId id="266" r:id="rId11"/>
    <p:sldId id="267" r:id="rId12"/>
    <p:sldId id="268" r:id="rId13"/>
    <p:sldId id="269" r:id="rId14"/>
    <p:sldId id="270" r:id="rId15"/>
    <p:sldId id="271" r:id="rId16"/>
  </p:sldIdLst>
  <p:sldSz cx="9144000" cy="6858000" type="screen4x3"/>
  <p:notesSz cx="7315200" cy="96012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C63C5341-EFAB-4097-8C18-C7CE79841966}">
          <p14:sldIdLst>
            <p14:sldId id="261"/>
            <p14:sldId id="262"/>
            <p14:sldId id="263"/>
            <p14:sldId id="264"/>
            <p14:sldId id="256"/>
            <p14:sldId id="257"/>
            <p14:sldId id="258"/>
            <p14:sldId id="259"/>
            <p14:sldId id="265"/>
            <p14:sldId id="266"/>
            <p14:sldId id="267"/>
            <p14:sldId id="268"/>
            <p14:sldId id="269"/>
            <p14:sldId id="270"/>
            <p14:sldId id="27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63" autoAdjust="0"/>
    <p:restoredTop sz="76670" autoAdjust="0"/>
  </p:normalViewPr>
  <p:slideViewPr>
    <p:cSldViewPr>
      <p:cViewPr varScale="1">
        <p:scale>
          <a:sx n="89" d="100"/>
          <a:sy n="89" d="100"/>
        </p:scale>
        <p:origin x="-2052"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ru-RU"/>
          </a:p>
        </p:txBody>
      </p:sp>
      <p:sp>
        <p:nvSpPr>
          <p:cNvPr id="3" name="Дата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F429C311-8366-4A6F-97F9-6A917359E8D0}" type="datetimeFigureOut">
              <a:rPr lang="ru-RU" smtClean="0"/>
              <a:t>26.01.2016</a:t>
            </a:fld>
            <a:endParaRPr lang="ru-RU"/>
          </a:p>
        </p:txBody>
      </p:sp>
      <p:sp>
        <p:nvSpPr>
          <p:cNvPr id="4" name="Образ слайда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ru-RU"/>
          </a:p>
        </p:txBody>
      </p:sp>
      <p:sp>
        <p:nvSpPr>
          <p:cNvPr id="5" name="Заметки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ru-RU"/>
          </a:p>
        </p:txBody>
      </p:sp>
      <p:sp>
        <p:nvSpPr>
          <p:cNvPr id="7" name="Номер слайда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A8B0EF9-1640-46E4-848E-1A91344214BA}" type="slidenum">
              <a:rPr lang="ru-RU" smtClean="0"/>
              <a:t>‹#›</a:t>
            </a:fld>
            <a:endParaRPr lang="ru-RU"/>
          </a:p>
        </p:txBody>
      </p:sp>
    </p:spTree>
    <p:extLst>
      <p:ext uri="{BB962C8B-B14F-4D97-AF65-F5344CB8AC3E}">
        <p14:creationId xmlns:p14="http://schemas.microsoft.com/office/powerpoint/2010/main" val="1801391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2A8B0EF9-1640-46E4-848E-1A91344214BA}" type="slidenum">
              <a:rPr lang="ru-RU" smtClean="0"/>
              <a:t>1</a:t>
            </a:fld>
            <a:endParaRPr lang="ru-RU"/>
          </a:p>
        </p:txBody>
      </p:sp>
    </p:spTree>
    <p:extLst>
      <p:ext uri="{BB962C8B-B14F-4D97-AF65-F5344CB8AC3E}">
        <p14:creationId xmlns:p14="http://schemas.microsoft.com/office/powerpoint/2010/main" val="1368652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Неустойчивость положения равновесия приводит к возникновению автоколебаний. Популяция кроликов растет почти до уровня насыщения среды,</a:t>
            </a:r>
            <a:r>
              <a:rPr lang="ru-RU" baseline="0" dirty="0" smtClean="0"/>
              <a:t> когда ей перестает хватать травы для роста. При этом лисы быстро размножаются, и начинается падение численности популяции кроликов почти до нуля. Лисы начинают голодать, их численность падает, после чего популяция кроликов снова возрастает до уровня прежнего максимума.</a:t>
            </a:r>
            <a:endParaRPr lang="ru-RU" dirty="0"/>
          </a:p>
        </p:txBody>
      </p:sp>
      <p:sp>
        <p:nvSpPr>
          <p:cNvPr id="4" name="Номер слайда 3"/>
          <p:cNvSpPr>
            <a:spLocks noGrp="1"/>
          </p:cNvSpPr>
          <p:nvPr>
            <p:ph type="sldNum" sz="quarter" idx="10"/>
          </p:nvPr>
        </p:nvSpPr>
        <p:spPr/>
        <p:txBody>
          <a:bodyPr/>
          <a:lstStyle/>
          <a:p>
            <a:fld id="{2A8B0EF9-1640-46E4-848E-1A91344214BA}" type="slidenum">
              <a:rPr lang="ru-RU" smtClean="0"/>
              <a:t>10</a:t>
            </a:fld>
            <a:endParaRPr lang="ru-RU"/>
          </a:p>
        </p:txBody>
      </p:sp>
    </p:spTree>
    <p:extLst>
      <p:ext uri="{BB962C8B-B14F-4D97-AF65-F5344CB8AC3E}">
        <p14:creationId xmlns:p14="http://schemas.microsoft.com/office/powerpoint/2010/main" val="3221982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Усложним</a:t>
            </a:r>
            <a:r>
              <a:rPr lang="ru-RU" baseline="0" dirty="0" smtClean="0"/>
              <a:t> задачу, предположив, что численность популяций меняется не только во времени, но и в пространстве. Для простоты рассмотрим одномерный случай, когда кролики и лисы живут в узкой кольцевой полосе, например на острове, в центре которого лагуна или необитаемая гора. Разобьём эту полосу на </a:t>
            </a:r>
            <a:r>
              <a:rPr lang="en-US" baseline="0" dirty="0" smtClean="0"/>
              <a:t>N </a:t>
            </a:r>
            <a:r>
              <a:rPr lang="ru-RU" baseline="0" dirty="0" smtClean="0"/>
              <a:t>одинаковых делянок и будем отслеживать численность популяций в каждой из них. В нашей модели </a:t>
            </a:r>
            <a:r>
              <a:rPr lang="en-US" baseline="0" dirty="0" smtClean="0"/>
              <a:t>N=990.</a:t>
            </a:r>
            <a:r>
              <a:rPr lang="ru-RU" baseline="0" dirty="0" smtClean="0"/>
              <a:t> Теперь </a:t>
            </a:r>
            <a:r>
              <a:rPr lang="en-US" baseline="0" dirty="0" smtClean="0"/>
              <a:t>R </a:t>
            </a:r>
            <a:r>
              <a:rPr lang="ru-RU" baseline="0" dirty="0" smtClean="0"/>
              <a:t>и </a:t>
            </a:r>
            <a:r>
              <a:rPr lang="en-US" baseline="0" dirty="0" smtClean="0"/>
              <a:t>F – </a:t>
            </a:r>
            <a:r>
              <a:rPr lang="ru-RU" baseline="0" dirty="0" smtClean="0"/>
              <a:t>это количество кроликов, живущих на единице длины этой полосы, например на каждом километре.</a:t>
            </a:r>
            <a:endParaRPr lang="ru-RU" dirty="0"/>
          </a:p>
        </p:txBody>
      </p:sp>
      <p:sp>
        <p:nvSpPr>
          <p:cNvPr id="4" name="Номер слайда 3"/>
          <p:cNvSpPr>
            <a:spLocks noGrp="1"/>
          </p:cNvSpPr>
          <p:nvPr>
            <p:ph type="sldNum" sz="quarter" idx="10"/>
          </p:nvPr>
        </p:nvSpPr>
        <p:spPr/>
        <p:txBody>
          <a:bodyPr/>
          <a:lstStyle/>
          <a:p>
            <a:fld id="{2A8B0EF9-1640-46E4-848E-1A91344214BA}" type="slidenum">
              <a:rPr lang="ru-RU" smtClean="0"/>
              <a:t>11</a:t>
            </a:fld>
            <a:endParaRPr lang="ru-RU"/>
          </a:p>
        </p:txBody>
      </p:sp>
    </p:spTree>
    <p:extLst>
      <p:ext uri="{BB962C8B-B14F-4D97-AF65-F5344CB8AC3E}">
        <p14:creationId xmlns:p14="http://schemas.microsoft.com/office/powerpoint/2010/main" val="1590084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Теперь наша</a:t>
            </a:r>
            <a:r>
              <a:rPr lang="ru-RU" baseline="0" dirty="0" smtClean="0"/>
              <a:t> задача усложняется тем, что кролики и лисы могут перемещаться по острову, мигрируя с одной делянки на другую. Мы предположим, что они это делают, двигаясь в случайном направлении (то есть половина вправо, половина влево) с одинаковой скоростью, которая может отличаться у кроликов и лис. Тогда за время </a:t>
            </a:r>
            <a:r>
              <a:rPr lang="ru-RU" baseline="0" dirty="0" smtClean="0">
                <a:latin typeface="Calibri"/>
              </a:rPr>
              <a:t>∆</a:t>
            </a:r>
            <a:r>
              <a:rPr lang="en-US" baseline="0" dirty="0" smtClean="0">
                <a:latin typeface="Calibri"/>
              </a:rPr>
              <a:t>t </a:t>
            </a:r>
            <a:r>
              <a:rPr lang="ru-RU" baseline="0" dirty="0" smtClean="0">
                <a:latin typeface="Calibri"/>
              </a:rPr>
              <a:t>половина населения делянки просто сместиться вправо на расстояние, равное произведению </a:t>
            </a:r>
            <a:r>
              <a:rPr lang="ru-RU" baseline="0" dirty="0" smtClean="0">
                <a:latin typeface="+mn-lt"/>
              </a:rPr>
              <a:t>∆</a:t>
            </a:r>
            <a:r>
              <a:rPr lang="en-US" baseline="0" dirty="0" smtClean="0">
                <a:latin typeface="+mn-lt"/>
              </a:rPr>
              <a:t>t</a:t>
            </a:r>
            <a:r>
              <a:rPr lang="ru-RU" baseline="0" dirty="0" smtClean="0">
                <a:latin typeface="+mn-lt"/>
              </a:rPr>
              <a:t> на скорость миграции, а половина – влево на такое же расстояние. Отсюда легко найти скорость изменения численности популяции в результате миграции, зная численность популяции в соседних делянках. Она равна произведению скорости миграции на некоторую характеристику неравномерности распределения популяции по делянкам. Для проверки нашей модели мы смоделировали расселение кроликов по острову при отсутствии лис – </a:t>
            </a:r>
            <a:r>
              <a:rPr lang="en-US" baseline="0" dirty="0" smtClean="0">
                <a:latin typeface="+mn-lt"/>
              </a:rPr>
              <a:t>no-foxes.mp4</a:t>
            </a:r>
            <a:endParaRPr lang="ru-RU" baseline="0" dirty="0" smtClean="0">
              <a:latin typeface="+mn-lt"/>
            </a:endParaRPr>
          </a:p>
          <a:p>
            <a:endParaRPr lang="ru-RU" baseline="0" dirty="0" smtClean="0">
              <a:latin typeface="+mn-lt"/>
            </a:endParaRPr>
          </a:p>
          <a:p>
            <a:r>
              <a:rPr lang="ru-RU" b="1" baseline="0" dirty="0" smtClean="0">
                <a:latin typeface="+mn-lt"/>
              </a:rPr>
              <a:t>Важное примечание, которое нужно помнить, но не нужно рассказывать</a:t>
            </a:r>
            <a:r>
              <a:rPr lang="en-US" b="1" baseline="0" dirty="0" smtClean="0">
                <a:latin typeface="+mn-lt"/>
              </a:rPr>
              <a:t>: </a:t>
            </a:r>
            <a:r>
              <a:rPr lang="ru-RU" b="0" baseline="0" dirty="0" smtClean="0">
                <a:latin typeface="+mn-lt"/>
              </a:rPr>
              <a:t>эти формулы не совсем точны, поскольку они не учитывают, что мигрирующие особи периодически случайным образом меняют направление своего движения. В точной модели должен быть еще один параметр – средняя длина пробега кроликов и лис до смены направления движения. Мы не учитываем ее, чтобы не </a:t>
            </a:r>
            <a:r>
              <a:rPr lang="ru-RU" b="0" baseline="0" dirty="0" err="1" smtClean="0">
                <a:latin typeface="+mn-lt"/>
              </a:rPr>
              <a:t>переусложнять</a:t>
            </a:r>
            <a:r>
              <a:rPr lang="ru-RU" b="0" baseline="0" dirty="0" smtClean="0">
                <a:latin typeface="+mn-lt"/>
              </a:rPr>
              <a:t> нашу модель.</a:t>
            </a:r>
          </a:p>
          <a:p>
            <a:endParaRPr lang="ru-RU" b="1" dirty="0"/>
          </a:p>
        </p:txBody>
      </p:sp>
      <p:sp>
        <p:nvSpPr>
          <p:cNvPr id="4" name="Номер слайда 3"/>
          <p:cNvSpPr>
            <a:spLocks noGrp="1"/>
          </p:cNvSpPr>
          <p:nvPr>
            <p:ph type="sldNum" sz="quarter" idx="10"/>
          </p:nvPr>
        </p:nvSpPr>
        <p:spPr/>
        <p:txBody>
          <a:bodyPr/>
          <a:lstStyle/>
          <a:p>
            <a:fld id="{2A8B0EF9-1640-46E4-848E-1A91344214BA}" type="slidenum">
              <a:rPr lang="ru-RU" smtClean="0"/>
              <a:t>12</a:t>
            </a:fld>
            <a:endParaRPr lang="ru-RU"/>
          </a:p>
        </p:txBody>
      </p:sp>
    </p:spTree>
    <p:extLst>
      <p:ext uri="{BB962C8B-B14F-4D97-AF65-F5344CB8AC3E}">
        <p14:creationId xmlns:p14="http://schemas.microsoft.com/office/powerpoint/2010/main" val="1829867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Если</a:t>
            </a:r>
            <a:r>
              <a:rPr lang="ru-RU" baseline="0" dirty="0" smtClean="0"/>
              <a:t> и кролики и лисы быстро перемещаются по острову, то мы получим точно такие же колебания на целом острове, как получали без учета изменения популяций в пространстве. Интересное решение получается в случае, если кролики малоподвижны, а лисы быстро передвигаются по острову. При этом их популяции меняется в пространстве очень слабо, а кролики расселяются группами, между которыми их численность весьма мала. В таких группах и происходит размножение лис, после чего они равномерно расселяются по острову. Сравнив эту картину с графиком, где мы искали точки равновесия, мы видим, что две крайние точки равновесия как раз и реализуются там, где поселяются кролики, и в промежутках между этими участками. Такое независящее от времени (стационарное) решение называется диссипативной структурой, поскольку оно поддерживается за счет притока энергии извне. В нашем случае это конечно же энергия солнца, за счет которой растет трава, которую едят кролики. См. </a:t>
            </a:r>
            <a:r>
              <a:rPr lang="en-US" baseline="0" dirty="0" smtClean="0"/>
              <a:t>struct.mp4</a:t>
            </a:r>
            <a:endParaRPr lang="ru-RU" baseline="0" dirty="0" smtClean="0"/>
          </a:p>
          <a:p>
            <a:r>
              <a:rPr lang="ru-RU" baseline="0" dirty="0" smtClean="0"/>
              <a:t>Если кролики несколько более подвижны, мы можем получить много разнообразных динамических (меняющихся со временем) решений. Это может быть бегущая по кольцу волна </a:t>
            </a:r>
            <a:r>
              <a:rPr lang="en-US" baseline="0" dirty="0" smtClean="0"/>
              <a:t>– soliton.mp4</a:t>
            </a:r>
            <a:r>
              <a:rPr lang="ru-RU" baseline="0" dirty="0" smtClean="0"/>
              <a:t>, динамическая диссипативная структура – </a:t>
            </a:r>
            <a:r>
              <a:rPr lang="en-US" baseline="0" dirty="0" smtClean="0"/>
              <a:t>dyn-struct.mp4</a:t>
            </a:r>
            <a:r>
              <a:rPr lang="ru-RU" baseline="0" dirty="0" smtClean="0"/>
              <a:t>, комбинация из диссипативной структуры на одной части острова и колебаний численности на другой – </a:t>
            </a:r>
            <a:r>
              <a:rPr lang="en-US" baseline="0" dirty="0" smtClean="0"/>
              <a:t>struct-flash.mp4. </a:t>
            </a:r>
            <a:r>
              <a:rPr lang="ru-RU" baseline="0" dirty="0" smtClean="0"/>
              <a:t>Возможны также ситуации, когда волновые колебания со временем вырождаются в колебания численности, однородные по всему острову – </a:t>
            </a:r>
            <a:r>
              <a:rPr lang="en-US" baseline="0" dirty="0" smtClean="0"/>
              <a:t>waves.mp4.</a:t>
            </a:r>
            <a:endParaRPr lang="ru-RU" dirty="0"/>
          </a:p>
        </p:txBody>
      </p:sp>
      <p:sp>
        <p:nvSpPr>
          <p:cNvPr id="4" name="Номер слайда 3"/>
          <p:cNvSpPr>
            <a:spLocks noGrp="1"/>
          </p:cNvSpPr>
          <p:nvPr>
            <p:ph type="sldNum" sz="quarter" idx="10"/>
          </p:nvPr>
        </p:nvSpPr>
        <p:spPr/>
        <p:txBody>
          <a:bodyPr/>
          <a:lstStyle/>
          <a:p>
            <a:fld id="{2A8B0EF9-1640-46E4-848E-1A91344214BA}" type="slidenum">
              <a:rPr lang="ru-RU" smtClean="0"/>
              <a:t>13</a:t>
            </a:fld>
            <a:endParaRPr lang="ru-RU"/>
          </a:p>
        </p:txBody>
      </p:sp>
    </p:spTree>
    <p:extLst>
      <p:ext uri="{BB962C8B-B14F-4D97-AF65-F5344CB8AC3E}">
        <p14:creationId xmlns:p14="http://schemas.microsoft.com/office/powerpoint/2010/main" val="1247576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Моделирование</a:t>
            </a:r>
            <a:r>
              <a:rPr lang="ru-RU" baseline="0" dirty="0" smtClean="0"/>
              <a:t> двумерного распределения популяций хищников и жертв отличается от одномерной модели лишь в части, касающейся учета миграции. Для простоты мы будем считать, что четверть населения каждой делянки мигрирует вправо, четверть влево, четверть вверх и четверть вниз. Мы рассчитали изменение численности популяций для участка, сужающегося к правому краю. Получившаяся диссипативная структура сильно напоминает хвост леопарда. Действительно, ученые предполагают, что пятна на шкуре животных возникают подобным образом, только роль хищников и жертв играют химические вещества – ингибиторы и активаторы. Так совершенно различные механизмы приводят к очень похожим уравнениям, которые имеют очень похожие решения.</a:t>
            </a:r>
            <a:endParaRPr lang="ru-RU" dirty="0"/>
          </a:p>
        </p:txBody>
      </p:sp>
      <p:sp>
        <p:nvSpPr>
          <p:cNvPr id="4" name="Номер слайда 3"/>
          <p:cNvSpPr>
            <a:spLocks noGrp="1"/>
          </p:cNvSpPr>
          <p:nvPr>
            <p:ph type="sldNum" sz="quarter" idx="10"/>
          </p:nvPr>
        </p:nvSpPr>
        <p:spPr/>
        <p:txBody>
          <a:bodyPr/>
          <a:lstStyle/>
          <a:p>
            <a:fld id="{2A8B0EF9-1640-46E4-848E-1A91344214BA}" type="slidenum">
              <a:rPr lang="ru-RU" smtClean="0"/>
              <a:t>14</a:t>
            </a:fld>
            <a:endParaRPr lang="ru-RU"/>
          </a:p>
        </p:txBody>
      </p:sp>
    </p:spTree>
    <p:extLst>
      <p:ext uri="{BB962C8B-B14F-4D97-AF65-F5344CB8AC3E}">
        <p14:creationId xmlns:p14="http://schemas.microsoft.com/office/powerpoint/2010/main" val="4278618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Механизм</a:t>
            </a:r>
            <a:r>
              <a:rPr lang="ru-RU" baseline="0" dirty="0" smtClean="0"/>
              <a:t> возникновения форм живой природы является одной из актуальных нерешенных проблем биологии. Формирование структур за счет взаимодействия химических веществ – активаторов и ингибиторов аналогично рассмотренному нами взаимодействию популяций хищников и жертв является одним из механизмов, который несомненно работает в живой природе, хотя и не объясняет всего многообразия форм живых организмов. </a:t>
            </a:r>
            <a:endParaRPr lang="ru-RU" dirty="0"/>
          </a:p>
        </p:txBody>
      </p:sp>
      <p:sp>
        <p:nvSpPr>
          <p:cNvPr id="4" name="Номер слайда 3"/>
          <p:cNvSpPr>
            <a:spLocks noGrp="1"/>
          </p:cNvSpPr>
          <p:nvPr>
            <p:ph type="sldNum" sz="quarter" idx="10"/>
          </p:nvPr>
        </p:nvSpPr>
        <p:spPr/>
        <p:txBody>
          <a:bodyPr/>
          <a:lstStyle/>
          <a:p>
            <a:fld id="{2A8B0EF9-1640-46E4-848E-1A91344214BA}" type="slidenum">
              <a:rPr lang="ru-RU" smtClean="0"/>
              <a:t>15</a:t>
            </a:fld>
            <a:endParaRPr lang="ru-RU"/>
          </a:p>
        </p:txBody>
      </p:sp>
    </p:spTree>
    <p:extLst>
      <p:ext uri="{BB962C8B-B14F-4D97-AF65-F5344CB8AC3E}">
        <p14:creationId xmlns:p14="http://schemas.microsoft.com/office/powerpoint/2010/main" val="3027980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2A8B0EF9-1640-46E4-848E-1A91344214BA}" type="slidenum">
              <a:rPr lang="ru-RU" smtClean="0"/>
              <a:t>2</a:t>
            </a:fld>
            <a:endParaRPr lang="ru-RU"/>
          </a:p>
        </p:txBody>
      </p:sp>
    </p:spTree>
    <p:extLst>
      <p:ext uri="{BB962C8B-B14F-4D97-AF65-F5344CB8AC3E}">
        <p14:creationId xmlns:p14="http://schemas.microsoft.com/office/powerpoint/2010/main" val="3502556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Модель</a:t>
            </a:r>
            <a:r>
              <a:rPr lang="ru-RU" baseline="0" dirty="0" smtClean="0"/>
              <a:t> подробно рассмотрена например в книге </a:t>
            </a:r>
            <a:r>
              <a:rPr lang="ru-RU" baseline="0" dirty="0" err="1" smtClean="0"/>
              <a:t>А.Д.Базыкин</a:t>
            </a:r>
            <a:r>
              <a:rPr lang="ru-RU" baseline="0" dirty="0" smtClean="0"/>
              <a:t> </a:t>
            </a:r>
            <a:r>
              <a:rPr lang="en-US" baseline="0" dirty="0" smtClean="0"/>
              <a:t>“</a:t>
            </a:r>
            <a:r>
              <a:rPr lang="ru-RU" baseline="0" dirty="0" smtClean="0"/>
              <a:t>Нелинейная динамика взаимодействующих популяций</a:t>
            </a:r>
            <a:r>
              <a:rPr lang="en-US" baseline="0" dirty="0" smtClean="0"/>
              <a:t>”</a:t>
            </a:r>
            <a:r>
              <a:rPr lang="ru-RU" baseline="0" dirty="0" smtClean="0"/>
              <a:t> </a:t>
            </a:r>
            <a:r>
              <a:rPr lang="ru-RU" sz="1300" dirty="0"/>
              <a:t>Москва-</a:t>
            </a:r>
          </a:p>
          <a:p>
            <a:r>
              <a:rPr lang="ru-RU" sz="1300" dirty="0"/>
              <a:t>Ижевск: Институт компьютерных исследований, 2003.</a:t>
            </a:r>
            <a:endParaRPr lang="ru-RU" dirty="0"/>
          </a:p>
        </p:txBody>
      </p:sp>
      <p:sp>
        <p:nvSpPr>
          <p:cNvPr id="4" name="Номер слайда 3"/>
          <p:cNvSpPr>
            <a:spLocks noGrp="1"/>
          </p:cNvSpPr>
          <p:nvPr>
            <p:ph type="sldNum" sz="quarter" idx="10"/>
          </p:nvPr>
        </p:nvSpPr>
        <p:spPr/>
        <p:txBody>
          <a:bodyPr/>
          <a:lstStyle/>
          <a:p>
            <a:fld id="{2A8B0EF9-1640-46E4-848E-1A91344214BA}" type="slidenum">
              <a:rPr lang="ru-RU" smtClean="0"/>
              <a:t>3</a:t>
            </a:fld>
            <a:endParaRPr lang="ru-RU"/>
          </a:p>
        </p:txBody>
      </p:sp>
    </p:spTree>
    <p:extLst>
      <p:ext uri="{BB962C8B-B14F-4D97-AF65-F5344CB8AC3E}">
        <p14:creationId xmlns:p14="http://schemas.microsoft.com/office/powerpoint/2010/main" val="2169113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Уравнения</a:t>
            </a:r>
            <a:r>
              <a:rPr lang="ru-RU" baseline="0" dirty="0" smtClean="0"/>
              <a:t> усовершенствованной модели разработаны нами на основе многочисленных вариаций, встречающихся в литературе.</a:t>
            </a:r>
            <a:endParaRPr lang="ru-RU" dirty="0"/>
          </a:p>
        </p:txBody>
      </p:sp>
      <p:sp>
        <p:nvSpPr>
          <p:cNvPr id="4" name="Номер слайда 3"/>
          <p:cNvSpPr>
            <a:spLocks noGrp="1"/>
          </p:cNvSpPr>
          <p:nvPr>
            <p:ph type="sldNum" sz="quarter" idx="10"/>
          </p:nvPr>
        </p:nvSpPr>
        <p:spPr/>
        <p:txBody>
          <a:bodyPr/>
          <a:lstStyle/>
          <a:p>
            <a:fld id="{2A8B0EF9-1640-46E4-848E-1A91344214BA}" type="slidenum">
              <a:rPr lang="ru-RU" smtClean="0"/>
              <a:t>4</a:t>
            </a:fld>
            <a:endParaRPr lang="ru-RU"/>
          </a:p>
        </p:txBody>
      </p:sp>
    </p:spTree>
    <p:extLst>
      <p:ext uri="{BB962C8B-B14F-4D97-AF65-F5344CB8AC3E}">
        <p14:creationId xmlns:p14="http://schemas.microsoft.com/office/powerpoint/2010/main" val="1175546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Здесь</a:t>
            </a:r>
            <a:r>
              <a:rPr lang="ru-RU" baseline="0" dirty="0" smtClean="0"/>
              <a:t> </a:t>
            </a:r>
            <a:r>
              <a:rPr lang="en-US" baseline="0" dirty="0" smtClean="0"/>
              <a:t>R1 – ‘</a:t>
            </a:r>
            <a:r>
              <a:rPr lang="ru-RU" baseline="0" dirty="0" smtClean="0"/>
              <a:t>порог одиночества</a:t>
            </a:r>
            <a:r>
              <a:rPr lang="en-US" baseline="0" dirty="0" smtClean="0"/>
              <a:t>’</a:t>
            </a:r>
            <a:r>
              <a:rPr lang="ru-RU" baseline="0" dirty="0" smtClean="0"/>
              <a:t> – численность популяции, когда на поиски партнера уходит такое же время, как на вынашивание крольчат.</a:t>
            </a:r>
            <a:endParaRPr lang="ru-RU" dirty="0"/>
          </a:p>
        </p:txBody>
      </p:sp>
      <p:sp>
        <p:nvSpPr>
          <p:cNvPr id="4" name="Номер слайда 3"/>
          <p:cNvSpPr>
            <a:spLocks noGrp="1"/>
          </p:cNvSpPr>
          <p:nvPr>
            <p:ph type="sldNum" sz="quarter" idx="10"/>
          </p:nvPr>
        </p:nvSpPr>
        <p:spPr/>
        <p:txBody>
          <a:bodyPr/>
          <a:lstStyle/>
          <a:p>
            <a:fld id="{2A8B0EF9-1640-46E4-848E-1A91344214BA}" type="slidenum">
              <a:rPr lang="ru-RU" smtClean="0"/>
              <a:t>5</a:t>
            </a:fld>
            <a:endParaRPr lang="ru-RU"/>
          </a:p>
        </p:txBody>
      </p:sp>
    </p:spTree>
    <p:extLst>
      <p:ext uri="{BB962C8B-B14F-4D97-AF65-F5344CB8AC3E}">
        <p14:creationId xmlns:p14="http://schemas.microsoft.com/office/powerpoint/2010/main" val="976177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Здесь</a:t>
            </a:r>
            <a:r>
              <a:rPr lang="ru-RU" baseline="0" dirty="0" smtClean="0"/>
              <a:t> </a:t>
            </a:r>
            <a:r>
              <a:rPr lang="en-US" baseline="0" dirty="0" smtClean="0"/>
              <a:t>Rh – ‘</a:t>
            </a:r>
            <a:r>
              <a:rPr lang="ru-RU" baseline="0" dirty="0" smtClean="0"/>
              <a:t>порог насыщения хищников</a:t>
            </a:r>
            <a:r>
              <a:rPr lang="en-US" baseline="0" dirty="0" smtClean="0"/>
              <a:t>’</a:t>
            </a:r>
            <a:r>
              <a:rPr lang="ru-RU" baseline="0" dirty="0" smtClean="0"/>
              <a:t> – численность популяции, при которой на отлов кролика уходит такое же время, как и на его поедание.</a:t>
            </a:r>
            <a:endParaRPr lang="ru-RU" dirty="0"/>
          </a:p>
        </p:txBody>
      </p:sp>
      <p:sp>
        <p:nvSpPr>
          <p:cNvPr id="4" name="Номер слайда 3"/>
          <p:cNvSpPr>
            <a:spLocks noGrp="1"/>
          </p:cNvSpPr>
          <p:nvPr>
            <p:ph type="sldNum" sz="quarter" idx="10"/>
          </p:nvPr>
        </p:nvSpPr>
        <p:spPr/>
        <p:txBody>
          <a:bodyPr/>
          <a:lstStyle/>
          <a:p>
            <a:fld id="{2A8B0EF9-1640-46E4-848E-1A91344214BA}" type="slidenum">
              <a:rPr lang="ru-RU" smtClean="0"/>
              <a:t>6</a:t>
            </a:fld>
            <a:endParaRPr lang="ru-RU"/>
          </a:p>
        </p:txBody>
      </p:sp>
    </p:spTree>
    <p:extLst>
      <p:ext uri="{BB962C8B-B14F-4D97-AF65-F5344CB8AC3E}">
        <p14:creationId xmlns:p14="http://schemas.microsoft.com/office/powerpoint/2010/main" val="3723195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Мы</a:t>
            </a:r>
            <a:r>
              <a:rPr lang="ru-RU" baseline="0" dirty="0" smtClean="0"/>
              <a:t> используем штрих для обозначения скорости изменения, поскольку такое обозначение является стандартным (для производной). Скорость изменения – это изменение в единицу времени, т.е. например </a:t>
            </a:r>
            <a:r>
              <a:rPr lang="en-US" baseline="0" dirty="0" smtClean="0"/>
              <a:t>R’</a:t>
            </a:r>
            <a:r>
              <a:rPr lang="ru-RU" baseline="0" dirty="0" smtClean="0"/>
              <a:t>=</a:t>
            </a:r>
            <a:r>
              <a:rPr lang="en-US" baseline="0" dirty="0" err="1" smtClean="0"/>
              <a:t>dR</a:t>
            </a:r>
            <a:r>
              <a:rPr lang="en-US" baseline="0" dirty="0" smtClean="0"/>
              <a:t>/</a:t>
            </a:r>
            <a:r>
              <a:rPr lang="en-US" baseline="0" dirty="0" err="1" smtClean="0"/>
              <a:t>dt.</a:t>
            </a:r>
            <a:r>
              <a:rPr lang="en-US" baseline="0" dirty="0" smtClean="0"/>
              <a:t> </a:t>
            </a:r>
            <a:r>
              <a:rPr lang="ru-RU" baseline="0" dirty="0" smtClean="0"/>
              <a:t>Маленькая буква </a:t>
            </a:r>
            <a:r>
              <a:rPr lang="en-US" baseline="0" dirty="0" smtClean="0"/>
              <a:t>d </a:t>
            </a:r>
            <a:r>
              <a:rPr lang="ru-RU" baseline="0" dirty="0" smtClean="0"/>
              <a:t>обозначает изменение достаточно малое, чтобы результат не зависел от его величины. Например, скорость изменения пройденного пути – это просто скорость.</a:t>
            </a:r>
            <a:endParaRPr lang="ru-RU" dirty="0"/>
          </a:p>
        </p:txBody>
      </p:sp>
      <p:sp>
        <p:nvSpPr>
          <p:cNvPr id="4" name="Номер слайда 3"/>
          <p:cNvSpPr>
            <a:spLocks noGrp="1"/>
          </p:cNvSpPr>
          <p:nvPr>
            <p:ph type="sldNum" sz="quarter" idx="10"/>
          </p:nvPr>
        </p:nvSpPr>
        <p:spPr/>
        <p:txBody>
          <a:bodyPr/>
          <a:lstStyle/>
          <a:p>
            <a:fld id="{2A8B0EF9-1640-46E4-848E-1A91344214BA}" type="slidenum">
              <a:rPr lang="ru-RU" smtClean="0"/>
              <a:t>7</a:t>
            </a:fld>
            <a:endParaRPr lang="ru-RU"/>
          </a:p>
        </p:txBody>
      </p:sp>
    </p:spTree>
    <p:extLst>
      <p:ext uri="{BB962C8B-B14F-4D97-AF65-F5344CB8AC3E}">
        <p14:creationId xmlns:p14="http://schemas.microsoft.com/office/powerpoint/2010/main" val="2781976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2A8B0EF9-1640-46E4-848E-1A91344214BA}" type="slidenum">
              <a:rPr lang="ru-RU" smtClean="0"/>
              <a:t>8</a:t>
            </a:fld>
            <a:endParaRPr lang="ru-RU"/>
          </a:p>
        </p:txBody>
      </p:sp>
    </p:spTree>
    <p:extLst>
      <p:ext uri="{BB962C8B-B14F-4D97-AF65-F5344CB8AC3E}">
        <p14:creationId xmlns:p14="http://schemas.microsoft.com/office/powerpoint/2010/main" val="3909869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Равновесную</a:t>
            </a:r>
            <a:r>
              <a:rPr lang="ru-RU" baseline="0" dirty="0" smtClean="0"/>
              <a:t> численность популяции, которая дает решение, не зависящее от времени (его называют стационарным), легко найти приравняв нулю скорости изменения численности популяций</a:t>
            </a:r>
            <a:r>
              <a:rPr lang="en-US" baseline="0" dirty="0" smtClean="0"/>
              <a:t>:</a:t>
            </a:r>
            <a:r>
              <a:rPr lang="ru-RU" baseline="0" dirty="0" smtClean="0"/>
              <a:t> </a:t>
            </a:r>
            <a:r>
              <a:rPr lang="en-US" baseline="0" dirty="0" smtClean="0"/>
              <a:t>R’=0, F’=0. </a:t>
            </a:r>
            <a:r>
              <a:rPr lang="ru-RU" baseline="0" dirty="0" smtClean="0"/>
              <a:t>При этом нетривиальное решение (когда численность и кроликов и лис отлична от 0) оказывается неустойчивым. Это означает, что любое сколь угодно малое отклонение от равновесной популяции со временем нарастает. Точно так же со временем нарастает угол отклонения от вертикали карандаша, поставленного на острие. Почему так происходит легко понять, построив графически решение уравнения равновесия </a:t>
            </a:r>
            <a:r>
              <a:rPr lang="en-US" baseline="0" dirty="0" smtClean="0"/>
              <a:t>R’=0.</a:t>
            </a:r>
            <a:endParaRPr lang="ru-RU" baseline="0" dirty="0" smtClean="0"/>
          </a:p>
          <a:p>
            <a:endParaRPr lang="ru-RU" dirty="0" smtClean="0"/>
          </a:p>
          <a:p>
            <a:r>
              <a:rPr lang="ru-RU" dirty="0" smtClean="0"/>
              <a:t>Зафиксируем</a:t>
            </a:r>
            <a:r>
              <a:rPr lang="ru-RU" baseline="0" dirty="0" smtClean="0"/>
              <a:t> численность лис </a:t>
            </a:r>
            <a:r>
              <a:rPr lang="en-US" baseline="0" dirty="0" smtClean="0"/>
              <a:t>(</a:t>
            </a:r>
            <a:r>
              <a:rPr lang="ru-RU" baseline="0" dirty="0" smtClean="0"/>
              <a:t>пусть она равна равновесной</a:t>
            </a:r>
            <a:r>
              <a:rPr lang="en-US" baseline="0" dirty="0" smtClean="0"/>
              <a:t>) </a:t>
            </a:r>
            <a:r>
              <a:rPr lang="ru-RU" baseline="0" dirty="0" smtClean="0"/>
              <a:t>и построим зависимость скорости рождения и отлова кроликов от их численности. Равновесие будет достигаться в точках пересечения этих графиков – там численность популяции меняться не будет. Таких точек 3, причем средняя точка является точкой неустойчивого равновесия, поскольку малое отклонение численности популяции в любую сторону будет приводит к увеличению этого отклонения. Две другие точки устойчивы только при условии, что численность лис не меняется. На самом деле для нижней точки лисы будут вымирать, а для верхней – быстро размножаться. </a:t>
            </a:r>
            <a:endParaRPr lang="ru-RU" dirty="0"/>
          </a:p>
        </p:txBody>
      </p:sp>
      <p:sp>
        <p:nvSpPr>
          <p:cNvPr id="4" name="Номер слайда 3"/>
          <p:cNvSpPr>
            <a:spLocks noGrp="1"/>
          </p:cNvSpPr>
          <p:nvPr>
            <p:ph type="sldNum" sz="quarter" idx="10"/>
          </p:nvPr>
        </p:nvSpPr>
        <p:spPr/>
        <p:txBody>
          <a:bodyPr/>
          <a:lstStyle/>
          <a:p>
            <a:fld id="{2A8B0EF9-1640-46E4-848E-1A91344214BA}" type="slidenum">
              <a:rPr lang="ru-RU" smtClean="0"/>
              <a:t>9</a:t>
            </a:fld>
            <a:endParaRPr lang="ru-RU"/>
          </a:p>
        </p:txBody>
      </p:sp>
    </p:spTree>
    <p:extLst>
      <p:ext uri="{BB962C8B-B14F-4D97-AF65-F5344CB8AC3E}">
        <p14:creationId xmlns:p14="http://schemas.microsoft.com/office/powerpoint/2010/main" val="2768725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26.01.2016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26.01.2016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26.01.2016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26.01.2016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26.01.2016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26.01.2016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26.01.2016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26.01.2016</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26.01.2016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26.01.2016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26.01.2016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26.01.2016</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4v"/><Relationship Id="rId1" Type="http://schemas.microsoft.com/office/2007/relationships/media" Target="../media/media1.m4v"/><Relationship Id="rId5" Type="http://schemas.openxmlformats.org/officeDocument/2006/relationships/image" Target="../media/image12.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56792"/>
            <a:ext cx="7772400" cy="2043659"/>
          </a:xfrm>
        </p:spPr>
        <p:txBody>
          <a:bodyPr>
            <a:noAutofit/>
          </a:bodyPr>
          <a:lstStyle/>
          <a:p>
            <a:r>
              <a:rPr lang="ru-RU" dirty="0" smtClean="0"/>
              <a:t>Пространственно-временная динамика популяции хищников</a:t>
            </a:r>
            <a:br>
              <a:rPr lang="ru-RU" dirty="0" smtClean="0"/>
            </a:br>
            <a:r>
              <a:rPr lang="ru-RU" dirty="0" smtClean="0"/>
              <a:t>и жертв</a:t>
            </a:r>
            <a:endParaRPr lang="ru-RU" dirty="0"/>
          </a:p>
        </p:txBody>
      </p:sp>
      <p:sp>
        <p:nvSpPr>
          <p:cNvPr id="3" name="Подзаголовок 2"/>
          <p:cNvSpPr>
            <a:spLocks noGrp="1"/>
          </p:cNvSpPr>
          <p:nvPr>
            <p:ph type="subTitle" idx="1"/>
          </p:nvPr>
        </p:nvSpPr>
        <p:spPr/>
        <p:txBody>
          <a:bodyPr/>
          <a:lstStyle/>
          <a:p>
            <a:r>
              <a:rPr lang="ru-RU" i="1" dirty="0" smtClean="0"/>
              <a:t>Сложные решения простых уравнений</a:t>
            </a:r>
            <a:endParaRPr lang="ru-RU" i="1" dirty="0"/>
          </a:p>
        </p:txBody>
      </p:sp>
    </p:spTree>
    <p:extLst>
      <p:ext uri="{BB962C8B-B14F-4D97-AF65-F5344CB8AC3E}">
        <p14:creationId xmlns:p14="http://schemas.microsoft.com/office/powerpoint/2010/main" val="4487790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Автоколебания</a:t>
            </a:r>
            <a:endParaRPr lang="ru-RU" dirty="0"/>
          </a:p>
        </p:txBody>
      </p:sp>
      <p:pic>
        <p:nvPicPr>
          <p:cNvPr id="2050" name="Picture 2" descr="C:\build\rabbits\evolu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192" y="1052736"/>
            <a:ext cx="7315200" cy="5459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1769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Одномерная модель – кольцо</a:t>
            </a:r>
            <a:endParaRPr lang="ru-RU"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6463" y="2052638"/>
            <a:ext cx="4791075" cy="275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48486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Учет миграции</a:t>
            </a:r>
            <a:endParaRPr lang="ru-RU" dirty="0"/>
          </a:p>
        </p:txBody>
      </p:sp>
      <mc:AlternateContent xmlns:mc="http://schemas.openxmlformats.org/markup-compatibility/2006" xmlns:a14="http://schemas.microsoft.com/office/drawing/2010/main">
        <mc:Choice Requires="a14">
          <p:sp>
            <p:nvSpPr>
              <p:cNvPr id="4" name="TextBox 3"/>
              <p:cNvSpPr txBox="1"/>
              <p:nvPr/>
            </p:nvSpPr>
            <p:spPr>
              <a:xfrm>
                <a:off x="5508104" y="2132856"/>
                <a:ext cx="2448272" cy="4262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𝑅</m:t>
                          </m:r>
                        </m:e>
                        <m:sub>
                          <m:r>
                            <a:rPr lang="en-US" b="0" i="1" smtClean="0">
                              <a:latin typeface="Cambria Math"/>
                            </a:rPr>
                            <m:t>𝑖</m:t>
                          </m:r>
                        </m:sub>
                      </m:sSub>
                      <m:r>
                        <a:rPr lang="en-US" b="0" i="1" smtClean="0">
                          <a:latin typeface="Cambria Math"/>
                        </a:rPr>
                        <m:t>′</m:t>
                      </m:r>
                      <m:box>
                        <m:boxPr>
                          <m:ctrlPr>
                            <a:rPr lang="ru-RU" i="1" smtClean="0">
                              <a:latin typeface="Cambria Math"/>
                            </a:rPr>
                          </m:ctrlPr>
                        </m:boxPr>
                        <m:e>
                          <m:argPr>
                            <m:argSz m:val="-1"/>
                          </m:argPr>
                          <m:r>
                            <m:rPr>
                              <m:brk m:alnAt="63"/>
                            </m:rPr>
                            <a:rPr lang="en-US" b="0" i="1" smtClean="0">
                              <a:latin typeface="Cambria Math"/>
                            </a:rPr>
                            <m:t>=</m:t>
                          </m:r>
                          <m:sSub>
                            <m:sSubPr>
                              <m:ctrlPr>
                                <a:rPr lang="en-US" b="0" i="1" smtClean="0">
                                  <a:latin typeface="Cambria Math"/>
                                </a:rPr>
                              </m:ctrlPr>
                            </m:sSubPr>
                            <m:e>
                              <m:r>
                                <a:rPr lang="en-US" b="0" i="1" smtClean="0">
                                  <a:latin typeface="Cambria Math"/>
                                </a:rPr>
                                <m:t> </m:t>
                              </m:r>
                              <m:r>
                                <a:rPr lang="en-US" b="0" i="1" smtClean="0">
                                  <a:latin typeface="Cambria Math"/>
                                </a:rPr>
                                <m:t>𝑉</m:t>
                              </m:r>
                            </m:e>
                            <m:sub>
                              <m:r>
                                <a:rPr lang="en-US" b="0" i="1" smtClean="0">
                                  <a:latin typeface="Cambria Math"/>
                                </a:rPr>
                                <m:t>𝑅</m:t>
                              </m:r>
                            </m:sub>
                          </m:sSub>
                          <m:r>
                            <m:rPr>
                              <m:brk m:alnAt="63"/>
                            </m:rPr>
                            <a:rPr lang="en-US" b="0" i="1" smtClean="0">
                              <a:latin typeface="Cambria Math"/>
                            </a:rPr>
                            <m:t>∗</m:t>
                          </m:r>
                          <m:f>
                            <m:fPr>
                              <m:ctrlPr>
                                <a:rPr lang="ru-RU" i="1" smtClean="0">
                                  <a:latin typeface="Cambria Math"/>
                                </a:rPr>
                              </m:ctrlPr>
                            </m:fPr>
                            <m:num>
                              <m:sSub>
                                <m:sSubPr>
                                  <m:ctrlPr>
                                    <a:rPr lang="en-US" b="0" i="1" smtClean="0">
                                      <a:latin typeface="Cambria Math"/>
                                    </a:rPr>
                                  </m:ctrlPr>
                                </m:sSubPr>
                                <m:e>
                                  <m:r>
                                    <a:rPr lang="en-US" b="0" i="1" smtClean="0">
                                      <a:latin typeface="Cambria Math"/>
                                    </a:rPr>
                                    <m:t>𝑅</m:t>
                                  </m:r>
                                </m:e>
                                <m:sub>
                                  <m:r>
                                    <a:rPr lang="en-US" b="0" i="1" smtClean="0">
                                      <a:latin typeface="Cambria Math"/>
                                    </a:rPr>
                                    <m:t>𝑖</m:t>
                                  </m:r>
                                  <m:r>
                                    <a:rPr lang="en-US" b="0" i="1" smtClean="0">
                                      <a:latin typeface="Cambria Math"/>
                                    </a:rPr>
                                    <m:t>−1</m:t>
                                  </m:r>
                                </m:sub>
                              </m:sSub>
                              <m:r>
                                <a:rPr lang="en-US" b="0" i="1" smtClean="0">
                                  <a:latin typeface="Cambria Math"/>
                                </a:rPr>
                                <m:t>+</m:t>
                              </m:r>
                              <m:sSub>
                                <m:sSubPr>
                                  <m:ctrlPr>
                                    <a:rPr lang="en-US" i="1">
                                      <a:latin typeface="Cambria Math"/>
                                    </a:rPr>
                                  </m:ctrlPr>
                                </m:sSubPr>
                                <m:e>
                                  <m:r>
                                    <a:rPr lang="en-US" i="1">
                                      <a:latin typeface="Cambria Math"/>
                                    </a:rPr>
                                    <m:t>𝑅</m:t>
                                  </m:r>
                                </m:e>
                                <m:sub>
                                  <m:r>
                                    <a:rPr lang="en-US" i="1">
                                      <a:latin typeface="Cambria Math"/>
                                    </a:rPr>
                                    <m:t>𝑖</m:t>
                                  </m:r>
                                  <m:r>
                                    <a:rPr lang="en-US" b="0" i="1" smtClean="0">
                                      <a:latin typeface="Cambria Math"/>
                                    </a:rPr>
                                    <m:t>+</m:t>
                                  </m:r>
                                  <m:r>
                                    <a:rPr lang="en-US" i="1">
                                      <a:latin typeface="Cambria Math"/>
                                    </a:rPr>
                                    <m:t>1</m:t>
                                  </m:r>
                                </m:sub>
                              </m:sSub>
                              <m:r>
                                <a:rPr lang="en-US" b="0" i="1" smtClean="0">
                                  <a:latin typeface="Cambria Math"/>
                                </a:rPr>
                                <m:t>−2</m:t>
                              </m:r>
                              <m:sSub>
                                <m:sSubPr>
                                  <m:ctrlPr>
                                    <a:rPr lang="en-US" i="1">
                                      <a:latin typeface="Cambria Math"/>
                                    </a:rPr>
                                  </m:ctrlPr>
                                </m:sSubPr>
                                <m:e>
                                  <m:r>
                                    <a:rPr lang="en-US" i="1">
                                      <a:latin typeface="Cambria Math"/>
                                    </a:rPr>
                                    <m:t>𝑅</m:t>
                                  </m:r>
                                </m:e>
                                <m:sub>
                                  <m:r>
                                    <a:rPr lang="en-US" i="1">
                                      <a:latin typeface="Cambria Math"/>
                                    </a:rPr>
                                    <m:t>𝑖</m:t>
                                  </m:r>
                                </m:sub>
                              </m:sSub>
                            </m:num>
                            <m:den>
                              <m:r>
                                <a:rPr lang="en-US" b="0" i="1" smtClean="0">
                                  <a:latin typeface="Cambria Math"/>
                                </a:rPr>
                                <m:t>2</m:t>
                              </m:r>
                              <m:r>
                                <a:rPr lang="en-US" b="0" i="1" smtClean="0">
                                  <a:latin typeface="Cambria Math"/>
                                </a:rPr>
                                <m:t>𝐿</m:t>
                              </m:r>
                            </m:den>
                          </m:f>
                        </m:e>
                      </m:box>
                    </m:oMath>
                  </m:oMathPara>
                </a14:m>
                <a:endParaRPr lang="ru-RU" dirty="0"/>
              </a:p>
            </p:txBody>
          </p:sp>
        </mc:Choice>
        <mc:Fallback xmlns="">
          <p:sp>
            <p:nvSpPr>
              <p:cNvPr id="4" name="TextBox 3"/>
              <p:cNvSpPr txBox="1">
                <a:spLocks noRot="1" noChangeAspect="1" noMove="1" noResize="1" noEditPoints="1" noAdjustHandles="1" noChangeArrowheads="1" noChangeShapeType="1" noTextEdit="1"/>
              </p:cNvSpPr>
              <p:nvPr/>
            </p:nvSpPr>
            <p:spPr>
              <a:xfrm>
                <a:off x="5508104" y="2132856"/>
                <a:ext cx="2448272" cy="426207"/>
              </a:xfrm>
              <a:prstGeom prst="rect">
                <a:avLst/>
              </a:prstGeom>
              <a:blipFill rotWithShape="1">
                <a:blip r:embed="rId3"/>
                <a:stretch>
                  <a:fillRect b="-1429"/>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508104" y="2780928"/>
                <a:ext cx="2448272" cy="4204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𝐹</m:t>
                          </m:r>
                        </m:e>
                        <m:sub>
                          <m:r>
                            <a:rPr lang="en-US" b="0" i="1" smtClean="0">
                              <a:latin typeface="Cambria Math"/>
                            </a:rPr>
                            <m:t>𝑖</m:t>
                          </m:r>
                        </m:sub>
                      </m:sSub>
                      <m:r>
                        <a:rPr lang="en-US" b="0" i="1" smtClean="0">
                          <a:latin typeface="Cambria Math"/>
                        </a:rPr>
                        <m:t>′</m:t>
                      </m:r>
                      <m:box>
                        <m:boxPr>
                          <m:ctrlPr>
                            <a:rPr lang="ru-RU" i="1" smtClean="0">
                              <a:latin typeface="Cambria Math"/>
                            </a:rPr>
                          </m:ctrlPr>
                        </m:boxPr>
                        <m:e>
                          <m:argPr>
                            <m:argSz m:val="-1"/>
                          </m:argPr>
                          <m:r>
                            <m:rPr>
                              <m:brk m:alnAt="63"/>
                            </m:rPr>
                            <a:rPr lang="en-US" b="0" i="1" smtClean="0">
                              <a:latin typeface="Cambria Math"/>
                            </a:rPr>
                            <m:t>=</m:t>
                          </m:r>
                          <m:sSub>
                            <m:sSubPr>
                              <m:ctrlPr>
                                <a:rPr lang="en-US" b="0" i="1" smtClean="0">
                                  <a:latin typeface="Cambria Math"/>
                                </a:rPr>
                              </m:ctrlPr>
                            </m:sSubPr>
                            <m:e>
                              <m:r>
                                <a:rPr lang="en-US" b="0" i="1" smtClean="0">
                                  <a:latin typeface="Cambria Math"/>
                                </a:rPr>
                                <m:t> </m:t>
                              </m:r>
                              <m:r>
                                <a:rPr lang="en-US" b="0" i="1" smtClean="0">
                                  <a:latin typeface="Cambria Math"/>
                                </a:rPr>
                                <m:t>𝑉</m:t>
                              </m:r>
                            </m:e>
                            <m:sub>
                              <m:r>
                                <a:rPr lang="en-US" b="0" i="1" smtClean="0">
                                  <a:latin typeface="Cambria Math"/>
                                </a:rPr>
                                <m:t>𝐹</m:t>
                              </m:r>
                            </m:sub>
                          </m:sSub>
                          <m:r>
                            <m:rPr>
                              <m:brk m:alnAt="63"/>
                            </m:rPr>
                            <a:rPr lang="en-US" b="0" i="1" smtClean="0">
                              <a:latin typeface="Cambria Math"/>
                            </a:rPr>
                            <m:t>∗</m:t>
                          </m:r>
                          <m:f>
                            <m:fPr>
                              <m:ctrlPr>
                                <a:rPr lang="ru-RU" i="1" smtClean="0">
                                  <a:latin typeface="Cambria Math"/>
                                </a:rPr>
                              </m:ctrlPr>
                            </m:fPr>
                            <m:num>
                              <m:sSub>
                                <m:sSubPr>
                                  <m:ctrlPr>
                                    <a:rPr lang="en-US" b="0" i="1" smtClean="0">
                                      <a:latin typeface="Cambria Math"/>
                                    </a:rPr>
                                  </m:ctrlPr>
                                </m:sSubPr>
                                <m:e>
                                  <m:r>
                                    <a:rPr lang="en-US" b="0" i="1" smtClean="0">
                                      <a:latin typeface="Cambria Math"/>
                                    </a:rPr>
                                    <m:t>𝐹</m:t>
                                  </m:r>
                                </m:e>
                                <m:sub>
                                  <m:r>
                                    <a:rPr lang="en-US" b="0" i="1" smtClean="0">
                                      <a:latin typeface="Cambria Math"/>
                                    </a:rPr>
                                    <m:t>𝑖</m:t>
                                  </m:r>
                                  <m:r>
                                    <a:rPr lang="en-US" b="0" i="1" smtClean="0">
                                      <a:latin typeface="Cambria Math"/>
                                    </a:rPr>
                                    <m:t>−1</m:t>
                                  </m:r>
                                </m:sub>
                              </m:sSub>
                              <m:r>
                                <a:rPr lang="en-US" b="0" i="1" smtClean="0">
                                  <a:latin typeface="Cambria Math"/>
                                </a:rPr>
                                <m:t>+</m:t>
                              </m:r>
                              <m:sSub>
                                <m:sSubPr>
                                  <m:ctrlPr>
                                    <a:rPr lang="en-US" i="1">
                                      <a:latin typeface="Cambria Math"/>
                                    </a:rPr>
                                  </m:ctrlPr>
                                </m:sSubPr>
                                <m:e>
                                  <m:r>
                                    <a:rPr lang="en-US" b="0" i="1" smtClean="0">
                                      <a:latin typeface="Cambria Math"/>
                                    </a:rPr>
                                    <m:t>𝐹</m:t>
                                  </m:r>
                                </m:e>
                                <m:sub>
                                  <m:r>
                                    <a:rPr lang="en-US" i="1">
                                      <a:latin typeface="Cambria Math"/>
                                    </a:rPr>
                                    <m:t>𝑖</m:t>
                                  </m:r>
                                  <m:r>
                                    <a:rPr lang="en-US" b="0" i="1" smtClean="0">
                                      <a:latin typeface="Cambria Math"/>
                                    </a:rPr>
                                    <m:t>+</m:t>
                                  </m:r>
                                  <m:r>
                                    <a:rPr lang="en-US" i="1">
                                      <a:latin typeface="Cambria Math"/>
                                    </a:rPr>
                                    <m:t>1</m:t>
                                  </m:r>
                                </m:sub>
                              </m:sSub>
                              <m:r>
                                <a:rPr lang="en-US" b="0" i="1" smtClean="0">
                                  <a:latin typeface="Cambria Math"/>
                                </a:rPr>
                                <m:t>−2</m:t>
                              </m:r>
                              <m:sSub>
                                <m:sSubPr>
                                  <m:ctrlPr>
                                    <a:rPr lang="en-US" i="1">
                                      <a:latin typeface="Cambria Math"/>
                                    </a:rPr>
                                  </m:ctrlPr>
                                </m:sSubPr>
                                <m:e>
                                  <m:r>
                                    <a:rPr lang="en-US" b="0" i="1" smtClean="0">
                                      <a:latin typeface="Cambria Math"/>
                                    </a:rPr>
                                    <m:t>𝐹</m:t>
                                  </m:r>
                                </m:e>
                                <m:sub>
                                  <m:r>
                                    <a:rPr lang="en-US" i="1">
                                      <a:latin typeface="Cambria Math"/>
                                    </a:rPr>
                                    <m:t>𝑖</m:t>
                                  </m:r>
                                </m:sub>
                              </m:sSub>
                            </m:num>
                            <m:den>
                              <m:r>
                                <a:rPr lang="en-US" b="0" i="1" smtClean="0">
                                  <a:latin typeface="Cambria Math"/>
                                </a:rPr>
                                <m:t>2</m:t>
                              </m:r>
                              <m:r>
                                <a:rPr lang="en-US" b="0" i="1" smtClean="0">
                                  <a:latin typeface="Cambria Math"/>
                                </a:rPr>
                                <m:t>𝐿</m:t>
                              </m:r>
                            </m:den>
                          </m:f>
                        </m:e>
                      </m:box>
                    </m:oMath>
                  </m:oMathPara>
                </a14:m>
                <a:endParaRPr lang="ru-RU" dirty="0"/>
              </a:p>
            </p:txBody>
          </p:sp>
        </mc:Choice>
        <mc:Fallback xmlns="">
          <p:sp>
            <p:nvSpPr>
              <p:cNvPr id="7" name="TextBox 6"/>
              <p:cNvSpPr txBox="1">
                <a:spLocks noRot="1" noChangeAspect="1" noMove="1" noResize="1" noEditPoints="1" noAdjustHandles="1" noChangeArrowheads="1" noChangeShapeType="1" noTextEdit="1"/>
              </p:cNvSpPr>
              <p:nvPr/>
            </p:nvSpPr>
            <p:spPr>
              <a:xfrm>
                <a:off x="5508104" y="2780928"/>
                <a:ext cx="2448272" cy="420436"/>
              </a:xfrm>
              <a:prstGeom prst="rect">
                <a:avLst/>
              </a:prstGeom>
              <a:blipFill rotWithShape="1">
                <a:blip r:embed="rId4"/>
                <a:stretch>
                  <a:fillRect b="-2899"/>
                </a:stretch>
              </a:blipFill>
            </p:spPr>
            <p:txBody>
              <a:bodyPr/>
              <a:lstStyle/>
              <a:p>
                <a:r>
                  <a:rPr lang="ru-RU">
                    <a:noFill/>
                  </a:rPr>
                  <a:t> </a:t>
                </a:r>
              </a:p>
            </p:txBody>
          </p:sp>
        </mc:Fallback>
      </mc:AlternateContent>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1680" y="1784405"/>
            <a:ext cx="3514725" cy="330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15619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03648" y="274638"/>
            <a:ext cx="7283152" cy="1143000"/>
          </a:xfrm>
        </p:spPr>
        <p:txBody>
          <a:bodyPr/>
          <a:lstStyle/>
          <a:p>
            <a:r>
              <a:rPr lang="ru-RU" dirty="0" smtClean="0"/>
              <a:t>Диссипативная структура</a:t>
            </a:r>
            <a:endParaRPr lang="ru-RU" dirty="0"/>
          </a:p>
        </p:txBody>
      </p:sp>
      <p:pic>
        <p:nvPicPr>
          <p:cNvPr id="3075" name="Picture 3" descr="C:\build\rabbits\equilibriu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3247080"/>
            <a:ext cx="4752528" cy="3546862"/>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1267675"/>
            <a:ext cx="5209803" cy="2058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Овал 30"/>
          <p:cNvSpPr/>
          <p:nvPr/>
        </p:nvSpPr>
        <p:spPr>
          <a:xfrm>
            <a:off x="5580112" y="4149080"/>
            <a:ext cx="288032" cy="21602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ru-RU"/>
          </a:p>
        </p:txBody>
      </p:sp>
      <p:sp>
        <p:nvSpPr>
          <p:cNvPr id="34" name="Овал 33"/>
          <p:cNvSpPr/>
          <p:nvPr/>
        </p:nvSpPr>
        <p:spPr>
          <a:xfrm>
            <a:off x="4644008" y="1772816"/>
            <a:ext cx="288032" cy="21602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ru-RU"/>
          </a:p>
        </p:txBody>
      </p:sp>
      <p:sp>
        <p:nvSpPr>
          <p:cNvPr id="35" name="Овал 34"/>
          <p:cNvSpPr/>
          <p:nvPr/>
        </p:nvSpPr>
        <p:spPr>
          <a:xfrm>
            <a:off x="3259088" y="3031056"/>
            <a:ext cx="288032" cy="216024"/>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ru-RU"/>
          </a:p>
        </p:txBody>
      </p:sp>
      <p:sp>
        <p:nvSpPr>
          <p:cNvPr id="36" name="Овал 35"/>
          <p:cNvSpPr/>
          <p:nvPr/>
        </p:nvSpPr>
        <p:spPr>
          <a:xfrm>
            <a:off x="3707904" y="6309320"/>
            <a:ext cx="288032" cy="216024"/>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ru-RU"/>
          </a:p>
        </p:txBody>
      </p:sp>
      <p:sp>
        <p:nvSpPr>
          <p:cNvPr id="32" name="Овал 31"/>
          <p:cNvSpPr/>
          <p:nvPr/>
        </p:nvSpPr>
        <p:spPr>
          <a:xfrm>
            <a:off x="1115616" y="4653136"/>
            <a:ext cx="936104" cy="86409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ru-RU"/>
          </a:p>
        </p:txBody>
      </p:sp>
      <p:cxnSp>
        <p:nvCxnSpPr>
          <p:cNvPr id="39" name="Прямая соединительная линия 38"/>
          <p:cNvCxnSpPr>
            <a:stCxn id="32" idx="7"/>
          </p:cNvCxnSpPr>
          <p:nvPr/>
        </p:nvCxnSpPr>
        <p:spPr>
          <a:xfrm flipV="1">
            <a:off x="1914631" y="4257092"/>
            <a:ext cx="497129" cy="52258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40"/>
          <p:cNvCxnSpPr>
            <a:stCxn id="32" idx="0"/>
          </p:cNvCxnSpPr>
          <p:nvPr/>
        </p:nvCxnSpPr>
        <p:spPr>
          <a:xfrm flipV="1">
            <a:off x="1583668" y="4077072"/>
            <a:ext cx="0" cy="57606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7" name="Прямая соединительная линия 46"/>
          <p:cNvCxnSpPr>
            <a:stCxn id="32" idx="6"/>
          </p:cNvCxnSpPr>
          <p:nvPr/>
        </p:nvCxnSpPr>
        <p:spPr>
          <a:xfrm>
            <a:off x="2051720" y="5085184"/>
            <a:ext cx="504056"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1" name="Прямая соединительная линия 50"/>
          <p:cNvCxnSpPr>
            <a:stCxn id="32" idx="5"/>
          </p:cNvCxnSpPr>
          <p:nvPr/>
        </p:nvCxnSpPr>
        <p:spPr>
          <a:xfrm>
            <a:off x="1914631" y="5390688"/>
            <a:ext cx="497129" cy="414576"/>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3" name="Прямая соединительная линия 52"/>
          <p:cNvCxnSpPr>
            <a:stCxn id="32" idx="1"/>
          </p:cNvCxnSpPr>
          <p:nvPr/>
        </p:nvCxnSpPr>
        <p:spPr>
          <a:xfrm flipH="1" flipV="1">
            <a:off x="971600" y="4518386"/>
            <a:ext cx="281105" cy="26129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5" name="Прямая соединительная линия 54"/>
          <p:cNvCxnSpPr>
            <a:stCxn id="32" idx="4"/>
          </p:cNvCxnSpPr>
          <p:nvPr/>
        </p:nvCxnSpPr>
        <p:spPr>
          <a:xfrm>
            <a:off x="1583668" y="5517232"/>
            <a:ext cx="0" cy="43204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7" name="Прямая соединительная линия 56"/>
          <p:cNvCxnSpPr>
            <a:stCxn id="32" idx="3"/>
          </p:cNvCxnSpPr>
          <p:nvPr/>
        </p:nvCxnSpPr>
        <p:spPr>
          <a:xfrm flipH="1">
            <a:off x="971600" y="5390688"/>
            <a:ext cx="281105" cy="34256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9" name="Прямая соединительная линия 58"/>
          <p:cNvCxnSpPr>
            <a:stCxn id="32" idx="2"/>
          </p:cNvCxnSpPr>
          <p:nvPr/>
        </p:nvCxnSpPr>
        <p:spPr>
          <a:xfrm flipH="1">
            <a:off x="827584" y="5085184"/>
            <a:ext cx="288032"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96768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ail.m4v">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539552" y="188640"/>
            <a:ext cx="8136904" cy="6103215"/>
          </a:xfrm>
          <a:prstGeom prst="rect">
            <a:avLst/>
          </a:prstGeom>
          <a:noFill/>
          <a:ln>
            <a:noFill/>
          </a:ln>
        </p:spPr>
      </p:pic>
      <p:sp>
        <p:nvSpPr>
          <p:cNvPr id="2" name="Заголовок 1"/>
          <p:cNvSpPr>
            <a:spLocks noGrp="1"/>
          </p:cNvSpPr>
          <p:nvPr>
            <p:ph type="title"/>
          </p:nvPr>
        </p:nvSpPr>
        <p:spPr/>
        <p:txBody>
          <a:bodyPr>
            <a:normAutofit fontScale="90000"/>
          </a:bodyPr>
          <a:lstStyle/>
          <a:p>
            <a:r>
              <a:rPr lang="ru-RU" dirty="0" smtClean="0"/>
              <a:t>Двумерный случай и шкура леопарда</a:t>
            </a:r>
            <a:endParaRPr lang="ru-RU" dirty="0"/>
          </a:p>
        </p:txBody>
      </p:sp>
    </p:spTree>
    <p:extLst>
      <p:ext uri="{BB962C8B-B14F-4D97-AF65-F5344CB8AC3E}">
        <p14:creationId xmlns:p14="http://schemas.microsoft.com/office/powerpoint/2010/main" val="365909840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Заключение</a:t>
            </a:r>
            <a:endParaRPr lang="ru-RU" dirty="0"/>
          </a:p>
        </p:txBody>
      </p:sp>
      <p:sp>
        <p:nvSpPr>
          <p:cNvPr id="3" name="Объект 2"/>
          <p:cNvSpPr>
            <a:spLocks noGrp="1"/>
          </p:cNvSpPr>
          <p:nvPr>
            <p:ph idx="1"/>
          </p:nvPr>
        </p:nvSpPr>
        <p:spPr/>
        <p:txBody>
          <a:bodyPr>
            <a:normAutofit fontScale="85000" lnSpcReduction="20000"/>
          </a:bodyPr>
          <a:lstStyle/>
          <a:p>
            <a:r>
              <a:rPr lang="ru-RU" dirty="0" smtClean="0"/>
              <a:t>Мы получили простые уравнение, описывающие взаимодействие популяций хищников и жертв.</a:t>
            </a:r>
          </a:p>
          <a:p>
            <a:r>
              <a:rPr lang="ru-RU" dirty="0" smtClean="0"/>
              <a:t>Варьируя скорость миграции и начальные условия, мы получили поразительное многообразие решений.</a:t>
            </a:r>
          </a:p>
          <a:p>
            <a:r>
              <a:rPr lang="ru-RU" dirty="0" smtClean="0"/>
              <a:t>Аналогичные уравнения встречаются в природе повсеместно. Вместо хищников и жертв в них фигурируют концентрации химических веществ и даже электрическое и магнитное поле.</a:t>
            </a:r>
          </a:p>
          <a:p>
            <a:r>
              <a:rPr lang="ru-RU" dirty="0" smtClean="0"/>
              <a:t>Многообразие решений столь простых уравнений дает ключ к пониманию многообразия форм живой природы.</a:t>
            </a:r>
            <a:endParaRPr lang="ru-RU" dirty="0"/>
          </a:p>
        </p:txBody>
      </p:sp>
    </p:spTree>
    <p:extLst>
      <p:ext uri="{BB962C8B-B14F-4D97-AF65-F5344CB8AC3E}">
        <p14:creationId xmlns:p14="http://schemas.microsoft.com/office/powerpoint/2010/main" val="3404183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Цель работы</a:t>
            </a:r>
            <a:endParaRPr lang="ru-RU" dirty="0"/>
          </a:p>
        </p:txBody>
      </p:sp>
      <p:sp>
        <p:nvSpPr>
          <p:cNvPr id="3" name="Объект 2"/>
          <p:cNvSpPr>
            <a:spLocks noGrp="1"/>
          </p:cNvSpPr>
          <p:nvPr>
            <p:ph idx="1"/>
          </p:nvPr>
        </p:nvSpPr>
        <p:spPr/>
        <p:txBody>
          <a:bodyPr>
            <a:noAutofit/>
          </a:bodyPr>
          <a:lstStyle/>
          <a:p>
            <a:r>
              <a:rPr lang="ru-RU" sz="2800" dirty="0" smtClean="0"/>
              <a:t>Природа демонстрирует поразительное многообразие форм. Как они возникают</a:t>
            </a:r>
            <a:r>
              <a:rPr lang="en-US" sz="2800" dirty="0" smtClean="0"/>
              <a:t>?</a:t>
            </a:r>
          </a:p>
          <a:p>
            <a:r>
              <a:rPr lang="ru-RU" sz="2800" dirty="0" smtClean="0"/>
              <a:t>Одна из гипотез была высказана основоположником кибернетики Аланом Тьюрингом. Все эти сложные и разнообразные формы – решения простых уравнений.</a:t>
            </a:r>
          </a:p>
          <a:p>
            <a:r>
              <a:rPr lang="ru-RU" sz="2800" dirty="0" smtClean="0"/>
              <a:t>Рассмотрим классическую задачу о популяции хищников и жертв.</a:t>
            </a:r>
          </a:p>
          <a:p>
            <a:r>
              <a:rPr lang="ru-RU" sz="2800" dirty="0" smtClean="0"/>
              <a:t>Аналогичные уравнения встречаются в живой природе повсеместно.</a:t>
            </a:r>
            <a:endParaRPr lang="ru-RU" sz="2800" dirty="0"/>
          </a:p>
        </p:txBody>
      </p:sp>
    </p:spTree>
    <p:extLst>
      <p:ext uri="{BB962C8B-B14F-4D97-AF65-F5344CB8AC3E}">
        <p14:creationId xmlns:p14="http://schemas.microsoft.com/office/powerpoint/2010/main" val="904984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Модель Лотки-</a:t>
            </a:r>
            <a:r>
              <a:rPr lang="ru-RU" dirty="0" err="1" smtClean="0"/>
              <a:t>Вольтерра</a:t>
            </a:r>
            <a:endParaRPr lang="ru-RU" dirty="0"/>
          </a:p>
        </p:txBody>
      </p:sp>
      <p:sp>
        <p:nvSpPr>
          <p:cNvPr id="3" name="Объект 2"/>
          <p:cNvSpPr>
            <a:spLocks noGrp="1"/>
          </p:cNvSpPr>
          <p:nvPr>
            <p:ph idx="1"/>
          </p:nvPr>
        </p:nvSpPr>
        <p:spPr/>
        <p:txBody>
          <a:bodyPr/>
          <a:lstStyle/>
          <a:p>
            <a:r>
              <a:rPr lang="ru-RU" dirty="0" smtClean="0"/>
              <a:t>Кролики (</a:t>
            </a:r>
            <a:r>
              <a:rPr lang="en-US" dirty="0" smtClean="0"/>
              <a:t>R</a:t>
            </a:r>
            <a:r>
              <a:rPr lang="ru-RU" dirty="0" smtClean="0"/>
              <a:t>) питаются травой.</a:t>
            </a:r>
          </a:p>
          <a:p>
            <a:r>
              <a:rPr lang="ru-RU" dirty="0" smtClean="0"/>
              <a:t>Лисы (</a:t>
            </a:r>
            <a:r>
              <a:rPr lang="en-US" dirty="0" smtClean="0"/>
              <a:t>F) </a:t>
            </a:r>
            <a:r>
              <a:rPr lang="ru-RU" dirty="0" smtClean="0"/>
              <a:t>питаются кроликами.</a:t>
            </a:r>
          </a:p>
          <a:p>
            <a:r>
              <a:rPr lang="ru-RU" dirty="0" smtClean="0"/>
              <a:t>Кролики рождаются со скоростью </a:t>
            </a:r>
            <a:r>
              <a:rPr lang="en-US" dirty="0" smtClean="0"/>
              <a:t>~</a:t>
            </a:r>
            <a:r>
              <a:rPr lang="ru-RU" dirty="0" smtClean="0"/>
              <a:t> </a:t>
            </a:r>
            <a:r>
              <a:rPr lang="en-US" dirty="0" smtClean="0"/>
              <a:t>R.</a:t>
            </a:r>
          </a:p>
          <a:p>
            <a:r>
              <a:rPr lang="ru-RU" dirty="0" smtClean="0"/>
              <a:t>Лисы в единицу времени ловят количество кроликов </a:t>
            </a:r>
            <a:r>
              <a:rPr lang="en-US" dirty="0" smtClean="0"/>
              <a:t>~ R*F.</a:t>
            </a:r>
          </a:p>
          <a:p>
            <a:r>
              <a:rPr lang="ru-RU" dirty="0" smtClean="0"/>
              <a:t>Лисы умирают от старости со скоростью </a:t>
            </a:r>
            <a:r>
              <a:rPr lang="en-US" dirty="0" smtClean="0"/>
              <a:t>~ F.</a:t>
            </a:r>
          </a:p>
          <a:p>
            <a:r>
              <a:rPr lang="ru-RU" dirty="0" smtClean="0"/>
              <a:t>Решение – колебания около положения равновесия с постоянной амплитудой.</a:t>
            </a:r>
            <a:endParaRPr lang="ru-RU" dirty="0"/>
          </a:p>
        </p:txBody>
      </p:sp>
    </p:spTree>
    <p:extLst>
      <p:ext uri="{BB962C8B-B14F-4D97-AF65-F5344CB8AC3E}">
        <p14:creationId xmlns:p14="http://schemas.microsoft.com/office/powerpoint/2010/main" val="33859743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Более реалистичная модель</a:t>
            </a:r>
            <a:endParaRPr lang="ru-RU" dirty="0"/>
          </a:p>
        </p:txBody>
      </p:sp>
      <p:sp>
        <p:nvSpPr>
          <p:cNvPr id="3" name="Объект 2"/>
          <p:cNvSpPr>
            <a:spLocks noGrp="1"/>
          </p:cNvSpPr>
          <p:nvPr>
            <p:ph idx="1"/>
          </p:nvPr>
        </p:nvSpPr>
        <p:spPr>
          <a:xfrm>
            <a:off x="457200" y="1412776"/>
            <a:ext cx="8229600" cy="4896544"/>
          </a:xfrm>
        </p:spPr>
        <p:txBody>
          <a:bodyPr>
            <a:noAutofit/>
          </a:bodyPr>
          <a:lstStyle/>
          <a:p>
            <a:r>
              <a:rPr lang="ru-RU" sz="2400" dirty="0" smtClean="0"/>
              <a:t>Учитывает исчерпание ресурсов среды. Когда численность популяции кроликов достигает предела </a:t>
            </a:r>
            <a:r>
              <a:rPr lang="en-US" sz="2400" dirty="0" smtClean="0"/>
              <a:t>R</a:t>
            </a:r>
            <a:r>
              <a:rPr lang="en-US" sz="2400" baseline="-25000" dirty="0"/>
              <a:t>S</a:t>
            </a:r>
            <a:r>
              <a:rPr lang="ru-RU" sz="2400" dirty="0" smtClean="0"/>
              <a:t>, они съедают всю траву, и популяция перестает расти.</a:t>
            </a:r>
            <a:endParaRPr lang="en-US" sz="2400" dirty="0" smtClean="0"/>
          </a:p>
          <a:p>
            <a:r>
              <a:rPr lang="ru-RU" sz="2400" dirty="0" smtClean="0"/>
              <a:t>Учитывает насыщение хищников – они не ловят больше кроликов, чем способны съесть.</a:t>
            </a:r>
          </a:p>
          <a:p>
            <a:r>
              <a:rPr lang="ru-RU" sz="2400" dirty="0" smtClean="0"/>
              <a:t>Учитывает, что при малой численности кроликов им сложно образовать пару, и закон роста становится квадратичным (</a:t>
            </a:r>
            <a:r>
              <a:rPr lang="en-US" sz="2400" dirty="0" smtClean="0"/>
              <a:t>~ R</a:t>
            </a:r>
            <a:r>
              <a:rPr lang="en-US" sz="2400" baseline="30000" dirty="0" smtClean="0"/>
              <a:t>2</a:t>
            </a:r>
            <a:r>
              <a:rPr lang="en-US" sz="2400" dirty="0" smtClean="0"/>
              <a:t>).</a:t>
            </a:r>
          </a:p>
          <a:p>
            <a:r>
              <a:rPr lang="ru-RU" sz="2400" dirty="0" smtClean="0"/>
              <a:t>В результате возможны автоколебания численности популяции.</a:t>
            </a:r>
          </a:p>
          <a:p>
            <a:r>
              <a:rPr lang="ru-RU" sz="2400" dirty="0" smtClean="0"/>
              <a:t>Учет миграции приводит к целому ряду интересных решений во времени и пространстве.</a:t>
            </a:r>
            <a:endParaRPr lang="ru-RU" sz="2400" dirty="0"/>
          </a:p>
        </p:txBody>
      </p:sp>
    </p:spTree>
    <p:extLst>
      <p:ext uri="{BB962C8B-B14F-4D97-AF65-F5344CB8AC3E}">
        <p14:creationId xmlns:p14="http://schemas.microsoft.com/office/powerpoint/2010/main" val="13573606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1854255" y="2896488"/>
                <a:ext cx="5022001" cy="10104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𝐵</m:t>
                      </m:r>
                      <m:d>
                        <m:dPr>
                          <m:ctrlPr>
                            <a:rPr lang="en-US" b="0" i="1" smtClean="0">
                              <a:latin typeface="Cambria Math"/>
                            </a:rPr>
                          </m:ctrlPr>
                        </m:dPr>
                        <m:e>
                          <m:r>
                            <a:rPr lang="en-US" b="0" i="1" smtClean="0">
                              <a:latin typeface="Cambria Math"/>
                            </a:rPr>
                            <m:t>𝑅</m:t>
                          </m:r>
                        </m:e>
                      </m:d>
                      <m:r>
                        <a:rPr lang="en-US" b="0" i="1" smtClean="0">
                          <a:latin typeface="Cambria Math"/>
                        </a:rPr>
                        <m:t>=</m:t>
                      </m:r>
                      <m:r>
                        <a:rPr lang="en-US" b="0" i="1" smtClean="0">
                          <a:latin typeface="Cambria Math"/>
                        </a:rPr>
                        <m:t>𝑎</m:t>
                      </m:r>
                      <m:r>
                        <a:rPr lang="en-US" b="0" i="1" smtClean="0">
                          <a:latin typeface="Cambria Math"/>
                        </a:rPr>
                        <m:t>∗</m:t>
                      </m:r>
                      <m:f>
                        <m:fPr>
                          <m:ctrlPr>
                            <a:rPr lang="en-US" b="0" i="1" smtClean="0">
                              <a:latin typeface="Cambria Math"/>
                            </a:rPr>
                          </m:ctrlPr>
                        </m:fPr>
                        <m:num>
                          <m:f>
                            <m:fPr>
                              <m:ctrlPr>
                                <a:rPr lang="en-US" b="0" i="1" smtClean="0">
                                  <a:latin typeface="Cambria Math"/>
                                </a:rPr>
                              </m:ctrlPr>
                            </m:fPr>
                            <m:num>
                              <m:r>
                                <a:rPr lang="en-US" b="0" i="1" smtClean="0">
                                  <a:latin typeface="Cambria Math"/>
                                </a:rPr>
                                <m:t>𝑅</m:t>
                              </m:r>
                            </m:num>
                            <m:den>
                              <m:r>
                                <a:rPr lang="en-US" b="0" i="1" smtClean="0">
                                  <a:latin typeface="Cambria Math"/>
                                </a:rPr>
                                <m:t>2</m:t>
                              </m:r>
                            </m:den>
                          </m:f>
                        </m:num>
                        <m:den>
                          <m:r>
                            <a:rPr lang="en-US" b="0" i="1" smtClean="0">
                              <a:latin typeface="Cambria Math"/>
                            </a:rPr>
                            <m:t>1+</m:t>
                          </m:r>
                          <m:f>
                            <m:fPr>
                              <m:ctrlPr>
                                <a:rPr lang="en-US" b="0" i="1" smtClean="0">
                                  <a:latin typeface="Cambria Math"/>
                                </a:rPr>
                              </m:ctrlPr>
                            </m:fPr>
                            <m:num>
                              <m:sSub>
                                <m:sSubPr>
                                  <m:ctrlPr>
                                    <a:rPr lang="en-US" b="0" i="1" smtClean="0">
                                      <a:latin typeface="Cambria Math"/>
                                    </a:rPr>
                                  </m:ctrlPr>
                                </m:sSubPr>
                                <m:e>
                                  <m:r>
                                    <a:rPr lang="en-US" b="0" i="1" smtClean="0">
                                      <a:latin typeface="Cambria Math"/>
                                    </a:rPr>
                                    <m:t>𝑅</m:t>
                                  </m:r>
                                </m:e>
                                <m:sub>
                                  <m:r>
                                    <a:rPr lang="en-US" b="0" i="1" smtClean="0">
                                      <a:latin typeface="Cambria Math"/>
                                    </a:rPr>
                                    <m:t>1</m:t>
                                  </m:r>
                                </m:sub>
                              </m:sSub>
                            </m:num>
                            <m:den>
                              <m:r>
                                <a:rPr lang="en-US" b="0" i="1" smtClean="0">
                                  <a:latin typeface="Cambria Math"/>
                                </a:rPr>
                                <m:t>𝑅</m:t>
                              </m:r>
                            </m:den>
                          </m:f>
                        </m:den>
                      </m:f>
                      <m:r>
                        <a:rPr lang="en-US" b="0" i="1" smtClean="0">
                          <a:latin typeface="Cambria Math"/>
                        </a:rPr>
                        <m:t>∗(1−</m:t>
                      </m:r>
                      <m:f>
                        <m:fPr>
                          <m:ctrlPr>
                            <a:rPr lang="en-US" b="0" i="1" smtClean="0">
                              <a:latin typeface="Cambria Math"/>
                            </a:rPr>
                          </m:ctrlPr>
                        </m:fPr>
                        <m:num>
                          <m:r>
                            <a:rPr lang="en-US" b="0" i="1" smtClean="0">
                              <a:latin typeface="Cambria Math"/>
                            </a:rPr>
                            <m:t>𝑅</m:t>
                          </m:r>
                        </m:num>
                        <m:den>
                          <m:sSub>
                            <m:sSubPr>
                              <m:ctrlPr>
                                <a:rPr lang="en-US" b="0" i="1" smtClean="0">
                                  <a:latin typeface="Cambria Math"/>
                                </a:rPr>
                              </m:ctrlPr>
                            </m:sSubPr>
                            <m:e>
                              <m:r>
                                <a:rPr lang="en-US" b="0" i="1" smtClean="0">
                                  <a:latin typeface="Cambria Math"/>
                                </a:rPr>
                                <m:t>𝑅</m:t>
                              </m:r>
                            </m:e>
                            <m:sub>
                              <m:r>
                                <a:rPr lang="en-US" b="0" i="1" smtClean="0">
                                  <a:latin typeface="Cambria Math"/>
                                </a:rPr>
                                <m:t>𝑠</m:t>
                              </m:r>
                            </m:sub>
                          </m:sSub>
                        </m:den>
                      </m:f>
                      <m:r>
                        <a:rPr lang="en-US" b="0" i="1" smtClean="0">
                          <a:latin typeface="Cambria Math"/>
                        </a:rPr>
                        <m:t>)</m:t>
                      </m:r>
                    </m:oMath>
                  </m:oMathPara>
                </a14:m>
                <a:endParaRPr lang="ru-RU" dirty="0"/>
              </a:p>
            </p:txBody>
          </p:sp>
        </mc:Choice>
        <mc:Fallback xmlns="">
          <p:sp>
            <p:nvSpPr>
              <p:cNvPr id="4" name="TextBox 3"/>
              <p:cNvSpPr txBox="1">
                <a:spLocks noRot="1" noChangeAspect="1" noMove="1" noResize="1" noEditPoints="1" noAdjustHandles="1" noChangeArrowheads="1" noChangeShapeType="1" noTextEdit="1"/>
              </p:cNvSpPr>
              <p:nvPr/>
            </p:nvSpPr>
            <p:spPr>
              <a:xfrm>
                <a:off x="1854255" y="2896488"/>
                <a:ext cx="5022001" cy="1010405"/>
              </a:xfrm>
              <a:prstGeom prst="rect">
                <a:avLst/>
              </a:prstGeom>
              <a:blipFill rotWithShape="1">
                <a:blip r:embed="rId3"/>
                <a:stretch>
                  <a:fillRect/>
                </a:stretch>
              </a:blipFill>
            </p:spPr>
            <p:txBody>
              <a:bodyPr/>
              <a:lstStyle/>
              <a:p>
                <a:r>
                  <a:rPr lang="ru-RU">
                    <a:noFill/>
                  </a:rPr>
                  <a:t> </a:t>
                </a:r>
              </a:p>
            </p:txBody>
          </p:sp>
        </mc:Fallback>
      </mc:AlternateContent>
      <p:sp>
        <p:nvSpPr>
          <p:cNvPr id="6" name="TextBox 5"/>
          <p:cNvSpPr txBox="1"/>
          <p:nvPr/>
        </p:nvSpPr>
        <p:spPr>
          <a:xfrm>
            <a:off x="4932040" y="1929701"/>
            <a:ext cx="2035301" cy="338554"/>
          </a:xfrm>
          <a:prstGeom prst="rect">
            <a:avLst/>
          </a:prstGeom>
          <a:noFill/>
        </p:spPr>
        <p:txBody>
          <a:bodyPr wrap="none" rtlCol="0">
            <a:spAutoFit/>
          </a:bodyPr>
          <a:lstStyle/>
          <a:p>
            <a:r>
              <a:rPr lang="ru-RU" sz="1600" dirty="0" smtClean="0">
                <a:solidFill>
                  <a:schemeClr val="tx2">
                    <a:lumMod val="75000"/>
                  </a:schemeClr>
                </a:solidFill>
              </a:rPr>
              <a:t>Количество крольчих</a:t>
            </a:r>
            <a:endParaRPr lang="ru-RU" sz="1600" dirty="0">
              <a:solidFill>
                <a:schemeClr val="tx2">
                  <a:lumMod val="75000"/>
                </a:schemeClr>
              </a:solidFill>
            </a:endParaRPr>
          </a:p>
        </p:txBody>
      </p:sp>
      <p:cxnSp>
        <p:nvCxnSpPr>
          <p:cNvPr id="8" name="Прямая со стрелкой 7"/>
          <p:cNvCxnSpPr/>
          <p:nvPr/>
        </p:nvCxnSpPr>
        <p:spPr>
          <a:xfrm flipH="1">
            <a:off x="4572001" y="2276872"/>
            <a:ext cx="432047" cy="6916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95535" y="1960384"/>
            <a:ext cx="3233225" cy="1077218"/>
          </a:xfrm>
          <a:prstGeom prst="rect">
            <a:avLst/>
          </a:prstGeom>
          <a:noFill/>
        </p:spPr>
        <p:txBody>
          <a:bodyPr wrap="square" rtlCol="0">
            <a:spAutoFit/>
          </a:bodyPr>
          <a:lstStyle/>
          <a:p>
            <a:pPr algn="ctr"/>
            <a:r>
              <a:rPr lang="ru-RU" sz="1600" dirty="0" smtClean="0">
                <a:solidFill>
                  <a:schemeClr val="tx2">
                    <a:lumMod val="75000"/>
                  </a:schemeClr>
                </a:solidFill>
              </a:rPr>
              <a:t>Количество кроликов, которые рождаются у одной крольчихи в единицу времени при благоприятных условиях</a:t>
            </a:r>
            <a:endParaRPr lang="ru-RU" sz="1600" dirty="0">
              <a:solidFill>
                <a:schemeClr val="tx2">
                  <a:lumMod val="75000"/>
                </a:schemeClr>
              </a:solidFill>
            </a:endParaRPr>
          </a:p>
        </p:txBody>
      </p:sp>
      <p:cxnSp>
        <p:nvCxnSpPr>
          <p:cNvPr id="13" name="Прямая со стрелкой 12"/>
          <p:cNvCxnSpPr/>
          <p:nvPr/>
        </p:nvCxnSpPr>
        <p:spPr>
          <a:xfrm>
            <a:off x="3419872" y="2680464"/>
            <a:ext cx="36004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434412" y="3976608"/>
            <a:ext cx="2954011" cy="584775"/>
          </a:xfrm>
          <a:prstGeom prst="rect">
            <a:avLst/>
          </a:prstGeom>
          <a:noFill/>
        </p:spPr>
        <p:txBody>
          <a:bodyPr wrap="square" rtlCol="0">
            <a:spAutoFit/>
          </a:bodyPr>
          <a:lstStyle/>
          <a:p>
            <a:pPr algn="ctr"/>
            <a:r>
              <a:rPr lang="ru-RU" sz="1600" dirty="0" smtClean="0">
                <a:solidFill>
                  <a:schemeClr val="tx2">
                    <a:lumMod val="75000"/>
                  </a:schemeClr>
                </a:solidFill>
              </a:rPr>
              <a:t>Порог насыщения популяции (емкость среды)</a:t>
            </a:r>
            <a:endParaRPr lang="ru-RU" sz="1600" dirty="0">
              <a:solidFill>
                <a:schemeClr val="tx2">
                  <a:lumMod val="75000"/>
                </a:schemeClr>
              </a:solidFill>
            </a:endParaRPr>
          </a:p>
        </p:txBody>
      </p:sp>
      <p:cxnSp>
        <p:nvCxnSpPr>
          <p:cNvPr id="20" name="Прямая со стрелкой 19"/>
          <p:cNvCxnSpPr/>
          <p:nvPr/>
        </p:nvCxnSpPr>
        <p:spPr>
          <a:xfrm flipH="1" flipV="1">
            <a:off x="5652120" y="3760584"/>
            <a:ext cx="216024"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67544" y="3906893"/>
            <a:ext cx="2304256" cy="1077218"/>
          </a:xfrm>
          <a:prstGeom prst="rect">
            <a:avLst/>
          </a:prstGeom>
          <a:noFill/>
        </p:spPr>
        <p:txBody>
          <a:bodyPr wrap="square" rtlCol="0">
            <a:spAutoFit/>
          </a:bodyPr>
          <a:lstStyle/>
          <a:p>
            <a:pPr algn="ctr"/>
            <a:r>
              <a:rPr lang="ru-RU" sz="1600" dirty="0" smtClean="0">
                <a:solidFill>
                  <a:schemeClr val="tx2">
                    <a:lumMod val="75000"/>
                  </a:schemeClr>
                </a:solidFill>
              </a:rPr>
              <a:t>Крольчихе нужно постоянное время для того, чтобы родить крольчат</a:t>
            </a:r>
            <a:endParaRPr lang="ru-RU" sz="1600" dirty="0">
              <a:solidFill>
                <a:schemeClr val="tx2">
                  <a:lumMod val="75000"/>
                </a:schemeClr>
              </a:solidFill>
            </a:endParaRPr>
          </a:p>
        </p:txBody>
      </p:sp>
      <p:cxnSp>
        <p:nvCxnSpPr>
          <p:cNvPr id="23" name="Прямая со стрелкой 22"/>
          <p:cNvCxnSpPr/>
          <p:nvPr/>
        </p:nvCxnSpPr>
        <p:spPr>
          <a:xfrm flipV="1">
            <a:off x="2627784" y="3688576"/>
            <a:ext cx="1440160" cy="5496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Заголовок 24"/>
          <p:cNvSpPr>
            <a:spLocks noGrp="1"/>
          </p:cNvSpPr>
          <p:nvPr>
            <p:ph type="ctrTitle"/>
          </p:nvPr>
        </p:nvSpPr>
        <p:spPr>
          <a:xfrm>
            <a:off x="698476" y="192785"/>
            <a:ext cx="7772400" cy="1470025"/>
          </a:xfrm>
        </p:spPr>
        <p:txBody>
          <a:bodyPr/>
          <a:lstStyle/>
          <a:p>
            <a:r>
              <a:rPr lang="ru-RU" dirty="0"/>
              <a:t>Скорость прироста </a:t>
            </a:r>
            <a:r>
              <a:rPr lang="ru-RU" dirty="0" smtClean="0"/>
              <a:t>кроликов</a:t>
            </a:r>
            <a:endParaRPr lang="ru-RU" dirty="0"/>
          </a:p>
        </p:txBody>
      </p:sp>
      <p:sp>
        <p:nvSpPr>
          <p:cNvPr id="27" name="TextBox 26"/>
          <p:cNvSpPr txBox="1"/>
          <p:nvPr/>
        </p:nvSpPr>
        <p:spPr>
          <a:xfrm>
            <a:off x="2483768" y="4984111"/>
            <a:ext cx="5469240" cy="830997"/>
          </a:xfrm>
          <a:prstGeom prst="rect">
            <a:avLst/>
          </a:prstGeom>
          <a:noFill/>
        </p:spPr>
        <p:txBody>
          <a:bodyPr wrap="square" rtlCol="0">
            <a:spAutoFit/>
          </a:bodyPr>
          <a:lstStyle/>
          <a:p>
            <a:pPr algn="ctr"/>
            <a:r>
              <a:rPr lang="ru-RU" sz="1600" dirty="0" smtClean="0">
                <a:solidFill>
                  <a:schemeClr val="tx2">
                    <a:lumMod val="75000"/>
                  </a:schemeClr>
                </a:solidFill>
              </a:rPr>
              <a:t>Чтобы найти пару</a:t>
            </a:r>
            <a:r>
              <a:rPr lang="ru-RU" sz="1600" dirty="0">
                <a:solidFill>
                  <a:schemeClr val="tx2">
                    <a:lumMod val="75000"/>
                  </a:schemeClr>
                </a:solidFill>
              </a:rPr>
              <a:t>,</a:t>
            </a:r>
            <a:r>
              <a:rPr lang="ru-RU" sz="1600" dirty="0" smtClean="0">
                <a:solidFill>
                  <a:schemeClr val="tx2">
                    <a:lumMod val="75000"/>
                  </a:schemeClr>
                </a:solidFill>
              </a:rPr>
              <a:t> требуется время пропорциональное 1</a:t>
            </a:r>
            <a:r>
              <a:rPr lang="en-US" sz="1600" dirty="0" smtClean="0">
                <a:solidFill>
                  <a:schemeClr val="tx2">
                    <a:lumMod val="75000"/>
                  </a:schemeClr>
                </a:solidFill>
              </a:rPr>
              <a:t>/R</a:t>
            </a:r>
            <a:r>
              <a:rPr lang="ru-RU" sz="1600" dirty="0" smtClean="0">
                <a:solidFill>
                  <a:schemeClr val="tx2">
                    <a:lumMod val="75000"/>
                  </a:schemeClr>
                </a:solidFill>
              </a:rPr>
              <a:t>, так как количество встреченных партнеров в единицу времени пропорционально </a:t>
            </a:r>
            <a:r>
              <a:rPr lang="en-US" sz="1600" dirty="0" smtClean="0">
                <a:solidFill>
                  <a:schemeClr val="tx2">
                    <a:lumMod val="75000"/>
                  </a:schemeClr>
                </a:solidFill>
              </a:rPr>
              <a:t>R</a:t>
            </a:r>
            <a:endParaRPr lang="ru-RU" sz="1600" dirty="0">
              <a:solidFill>
                <a:schemeClr val="tx2">
                  <a:lumMod val="75000"/>
                </a:schemeClr>
              </a:solidFill>
            </a:endParaRPr>
          </a:p>
        </p:txBody>
      </p:sp>
      <p:cxnSp>
        <p:nvCxnSpPr>
          <p:cNvPr id="32" name="Прямая со стрелкой 31"/>
          <p:cNvCxnSpPr/>
          <p:nvPr/>
        </p:nvCxnSpPr>
        <p:spPr>
          <a:xfrm flipH="1" flipV="1">
            <a:off x="4716016" y="3976608"/>
            <a:ext cx="360040" cy="10075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68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Скорость отлова кроликов лисами</a:t>
            </a:r>
            <a:endParaRPr lang="ru-RU" dirty="0"/>
          </a:p>
        </p:txBody>
      </p:sp>
      <mc:AlternateContent xmlns:mc="http://schemas.openxmlformats.org/markup-compatibility/2006" xmlns:a14="http://schemas.microsoft.com/office/drawing/2010/main">
        <mc:Choice Requires="a14">
          <p:sp>
            <p:nvSpPr>
              <p:cNvPr id="4" name="TextBox 3"/>
              <p:cNvSpPr txBox="1"/>
              <p:nvPr/>
            </p:nvSpPr>
            <p:spPr>
              <a:xfrm>
                <a:off x="1177810" y="3030693"/>
                <a:ext cx="4772155" cy="8813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𝐻</m:t>
                      </m:r>
                      <m:d>
                        <m:dPr>
                          <m:ctrlPr>
                            <a:rPr lang="en-US" b="0" i="1" smtClean="0">
                              <a:latin typeface="Cambria Math"/>
                            </a:rPr>
                          </m:ctrlPr>
                        </m:dPr>
                        <m:e>
                          <m:r>
                            <a:rPr lang="en-US" b="0" i="1" smtClean="0">
                              <a:latin typeface="Cambria Math"/>
                            </a:rPr>
                            <m:t>𝑅</m:t>
                          </m:r>
                          <m:r>
                            <a:rPr lang="en-US" b="0" i="1" smtClean="0">
                              <a:latin typeface="Cambria Math"/>
                            </a:rPr>
                            <m:t>,</m:t>
                          </m:r>
                          <m:r>
                            <a:rPr lang="en-US" b="0" i="1" smtClean="0">
                              <a:latin typeface="Cambria Math"/>
                            </a:rPr>
                            <m:t>𝐹</m:t>
                          </m:r>
                        </m:e>
                      </m:d>
                      <m:r>
                        <a:rPr lang="en-US" b="0" i="1" smtClean="0">
                          <a:latin typeface="Cambria Math"/>
                        </a:rPr>
                        <m:t>=</m:t>
                      </m:r>
                      <m:r>
                        <a:rPr lang="en-US" b="0" i="1" smtClean="0">
                          <a:latin typeface="Cambria Math"/>
                        </a:rPr>
                        <m:t>𝑐</m:t>
                      </m:r>
                      <m:r>
                        <a:rPr lang="en-US" b="0" i="1" smtClean="0">
                          <a:latin typeface="Cambria Math"/>
                        </a:rPr>
                        <m:t>∗</m:t>
                      </m:r>
                      <m:f>
                        <m:fPr>
                          <m:ctrlPr>
                            <a:rPr lang="en-US" b="0" i="1" smtClean="0">
                              <a:latin typeface="Cambria Math"/>
                            </a:rPr>
                          </m:ctrlPr>
                        </m:fPr>
                        <m:num>
                          <m:r>
                            <a:rPr lang="en-US" b="0" i="1" smtClean="0">
                              <a:latin typeface="Cambria Math"/>
                            </a:rPr>
                            <m:t>𝐹</m:t>
                          </m:r>
                        </m:num>
                        <m:den>
                          <m:r>
                            <a:rPr lang="en-US" b="0" i="1" smtClean="0">
                              <a:latin typeface="Cambria Math"/>
                            </a:rPr>
                            <m:t>1+</m:t>
                          </m:r>
                          <m:f>
                            <m:fPr>
                              <m:ctrlPr>
                                <a:rPr lang="en-US" b="0" i="1" smtClean="0">
                                  <a:latin typeface="Cambria Math"/>
                                </a:rPr>
                              </m:ctrlPr>
                            </m:fPr>
                            <m:num>
                              <m:sSub>
                                <m:sSubPr>
                                  <m:ctrlPr>
                                    <a:rPr lang="en-US" b="0" i="1" smtClean="0">
                                      <a:latin typeface="Cambria Math"/>
                                    </a:rPr>
                                  </m:ctrlPr>
                                </m:sSubPr>
                                <m:e>
                                  <m:r>
                                    <a:rPr lang="en-US" b="0" i="1" smtClean="0">
                                      <a:latin typeface="Cambria Math"/>
                                    </a:rPr>
                                    <m:t>𝑅</m:t>
                                  </m:r>
                                </m:e>
                                <m:sub>
                                  <m:r>
                                    <a:rPr lang="en-US" b="0" i="1" smtClean="0">
                                      <a:latin typeface="Cambria Math"/>
                                    </a:rPr>
                                    <m:t>h</m:t>
                                  </m:r>
                                </m:sub>
                              </m:sSub>
                            </m:num>
                            <m:den>
                              <m:r>
                                <a:rPr lang="en-US" b="0" i="1" smtClean="0">
                                  <a:latin typeface="Cambria Math"/>
                                </a:rPr>
                                <m:t>𝑅</m:t>
                              </m:r>
                              <m:r>
                                <a:rPr lang="en-US" b="0" i="1" smtClean="0">
                                  <a:latin typeface="Cambria Math"/>
                                </a:rPr>
                                <m:t>−</m:t>
                              </m:r>
                              <m:sSub>
                                <m:sSubPr>
                                  <m:ctrlPr>
                                    <a:rPr lang="en-US" b="0" i="1" smtClean="0">
                                      <a:latin typeface="Cambria Math"/>
                                    </a:rPr>
                                  </m:ctrlPr>
                                </m:sSubPr>
                                <m:e>
                                  <m:r>
                                    <a:rPr lang="en-US" b="0" i="1" smtClean="0">
                                      <a:latin typeface="Cambria Math"/>
                                    </a:rPr>
                                    <m:t>𝑅</m:t>
                                  </m:r>
                                </m:e>
                                <m:sub>
                                  <m:r>
                                    <a:rPr lang="en-US" b="0" i="1" smtClean="0">
                                      <a:latin typeface="Cambria Math"/>
                                    </a:rPr>
                                    <m:t>0</m:t>
                                  </m:r>
                                </m:sub>
                              </m:sSub>
                            </m:den>
                          </m:f>
                        </m:den>
                      </m:f>
                    </m:oMath>
                  </m:oMathPara>
                </a14:m>
                <a:endParaRPr lang="ru-RU" dirty="0"/>
              </a:p>
            </p:txBody>
          </p:sp>
        </mc:Choice>
        <mc:Fallback xmlns="">
          <p:sp>
            <p:nvSpPr>
              <p:cNvPr id="4" name="TextBox 3"/>
              <p:cNvSpPr txBox="1">
                <a:spLocks noRot="1" noChangeAspect="1" noMove="1" noResize="1" noEditPoints="1" noAdjustHandles="1" noChangeArrowheads="1" noChangeShapeType="1" noTextEdit="1"/>
              </p:cNvSpPr>
              <p:nvPr/>
            </p:nvSpPr>
            <p:spPr>
              <a:xfrm>
                <a:off x="1177810" y="3030693"/>
                <a:ext cx="4772155" cy="881395"/>
              </a:xfrm>
              <a:prstGeom prst="rect">
                <a:avLst/>
              </a:prstGeom>
              <a:blipFill rotWithShape="1">
                <a:blip r:embed="rId3"/>
                <a:stretch>
                  <a:fillRect/>
                </a:stretch>
              </a:blipFill>
            </p:spPr>
            <p:txBody>
              <a:bodyPr/>
              <a:lstStyle/>
              <a:p>
                <a:r>
                  <a:rPr lang="ru-RU">
                    <a:noFill/>
                  </a:rPr>
                  <a:t> </a:t>
                </a:r>
              </a:p>
            </p:txBody>
          </p:sp>
        </mc:Fallback>
      </mc:AlternateContent>
      <p:cxnSp>
        <p:nvCxnSpPr>
          <p:cNvPr id="6" name="Прямая со стрелкой 5"/>
          <p:cNvCxnSpPr/>
          <p:nvPr/>
        </p:nvCxnSpPr>
        <p:spPr>
          <a:xfrm flipH="1">
            <a:off x="4355975" y="2615426"/>
            <a:ext cx="432050" cy="4308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788024" y="2276872"/>
            <a:ext cx="1534138" cy="338554"/>
          </a:xfrm>
          <a:prstGeom prst="rect">
            <a:avLst/>
          </a:prstGeom>
          <a:noFill/>
        </p:spPr>
        <p:txBody>
          <a:bodyPr wrap="none" rtlCol="0">
            <a:spAutoFit/>
          </a:bodyPr>
          <a:lstStyle/>
          <a:p>
            <a:r>
              <a:rPr lang="ru-RU" sz="1600" dirty="0" smtClean="0">
                <a:solidFill>
                  <a:schemeClr val="tx2">
                    <a:lumMod val="75000"/>
                  </a:schemeClr>
                </a:solidFill>
              </a:rPr>
              <a:t>Количество лис</a:t>
            </a:r>
            <a:endParaRPr lang="ru-RU" sz="1600" dirty="0">
              <a:solidFill>
                <a:schemeClr val="tx2">
                  <a:lumMod val="75000"/>
                </a:schemeClr>
              </a:solidFill>
            </a:endParaRPr>
          </a:p>
        </p:txBody>
      </p:sp>
      <p:cxnSp>
        <p:nvCxnSpPr>
          <p:cNvPr id="13" name="Прямая со стрелкой 12"/>
          <p:cNvCxnSpPr/>
          <p:nvPr/>
        </p:nvCxnSpPr>
        <p:spPr>
          <a:xfrm>
            <a:off x="3131840" y="2276872"/>
            <a:ext cx="288032"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Прямоугольник 13"/>
          <p:cNvSpPr/>
          <p:nvPr/>
        </p:nvSpPr>
        <p:spPr>
          <a:xfrm>
            <a:off x="287222" y="1753651"/>
            <a:ext cx="2988634" cy="1077218"/>
          </a:xfrm>
          <a:prstGeom prst="rect">
            <a:avLst/>
          </a:prstGeom>
        </p:spPr>
        <p:txBody>
          <a:bodyPr wrap="square">
            <a:spAutoFit/>
          </a:bodyPr>
          <a:lstStyle/>
          <a:p>
            <a:pPr algn="ctr"/>
            <a:r>
              <a:rPr lang="ru-RU" sz="1600" dirty="0">
                <a:solidFill>
                  <a:schemeClr val="tx2">
                    <a:lumMod val="75000"/>
                  </a:schemeClr>
                </a:solidFill>
              </a:rPr>
              <a:t>Количество кроликов, </a:t>
            </a:r>
            <a:r>
              <a:rPr lang="ru-RU" sz="1600" dirty="0" smtClean="0">
                <a:solidFill>
                  <a:schemeClr val="tx2">
                    <a:lumMod val="75000"/>
                  </a:schemeClr>
                </a:solidFill>
              </a:rPr>
              <a:t>которых ловит одна лиса в единицу времени при благоприятных условиях</a:t>
            </a:r>
            <a:endParaRPr lang="ru-RU" sz="1600" dirty="0">
              <a:solidFill>
                <a:schemeClr val="tx2">
                  <a:lumMod val="75000"/>
                </a:schemeClr>
              </a:solidFill>
            </a:endParaRPr>
          </a:p>
        </p:txBody>
      </p:sp>
      <p:sp>
        <p:nvSpPr>
          <p:cNvPr id="18" name="TextBox 17"/>
          <p:cNvSpPr txBox="1"/>
          <p:nvPr/>
        </p:nvSpPr>
        <p:spPr>
          <a:xfrm>
            <a:off x="5220072" y="3471391"/>
            <a:ext cx="3586366" cy="830997"/>
          </a:xfrm>
          <a:prstGeom prst="rect">
            <a:avLst/>
          </a:prstGeom>
          <a:noFill/>
        </p:spPr>
        <p:txBody>
          <a:bodyPr wrap="square" rtlCol="0">
            <a:spAutoFit/>
          </a:bodyPr>
          <a:lstStyle/>
          <a:p>
            <a:pPr algn="ctr"/>
            <a:r>
              <a:rPr lang="ru-RU" sz="1600" dirty="0" smtClean="0">
                <a:solidFill>
                  <a:schemeClr val="tx2">
                    <a:lumMod val="75000"/>
                  </a:schemeClr>
                </a:solidFill>
              </a:rPr>
              <a:t>Часть кроликов очень трудно поймать, и они спасают популяцию от полного истребления</a:t>
            </a:r>
            <a:endParaRPr lang="ru-RU" sz="1600" dirty="0">
              <a:solidFill>
                <a:schemeClr val="tx2">
                  <a:lumMod val="75000"/>
                </a:schemeClr>
              </a:solidFill>
            </a:endParaRPr>
          </a:p>
        </p:txBody>
      </p:sp>
      <p:cxnSp>
        <p:nvCxnSpPr>
          <p:cNvPr id="23" name="Прямая со стрелкой 22"/>
          <p:cNvCxnSpPr/>
          <p:nvPr/>
        </p:nvCxnSpPr>
        <p:spPr>
          <a:xfrm flipH="1">
            <a:off x="4860032" y="3717032"/>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Прямая со стрелкой 26"/>
          <p:cNvCxnSpPr/>
          <p:nvPr/>
        </p:nvCxnSpPr>
        <p:spPr>
          <a:xfrm flipV="1">
            <a:off x="2483768" y="3717032"/>
            <a:ext cx="1152128" cy="5853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17732" y="4302388"/>
            <a:ext cx="3672407" cy="584775"/>
          </a:xfrm>
          <a:prstGeom prst="rect">
            <a:avLst/>
          </a:prstGeom>
          <a:noFill/>
        </p:spPr>
        <p:txBody>
          <a:bodyPr wrap="square" rtlCol="0">
            <a:spAutoFit/>
          </a:bodyPr>
          <a:lstStyle/>
          <a:p>
            <a:pPr algn="ctr"/>
            <a:r>
              <a:rPr lang="ru-RU" sz="1600" dirty="0" smtClean="0">
                <a:solidFill>
                  <a:schemeClr val="tx2">
                    <a:lumMod val="75000"/>
                  </a:schemeClr>
                </a:solidFill>
              </a:rPr>
              <a:t>Пойманного кролика лисе хватает на определенное фиксированное время</a:t>
            </a:r>
            <a:endParaRPr lang="ru-RU" sz="1600" dirty="0">
              <a:solidFill>
                <a:schemeClr val="tx2">
                  <a:lumMod val="75000"/>
                </a:schemeClr>
              </a:solidFill>
            </a:endParaRPr>
          </a:p>
        </p:txBody>
      </p:sp>
      <p:sp>
        <p:nvSpPr>
          <p:cNvPr id="33" name="TextBox 32"/>
          <p:cNvSpPr txBox="1"/>
          <p:nvPr/>
        </p:nvSpPr>
        <p:spPr>
          <a:xfrm>
            <a:off x="3990139" y="4594775"/>
            <a:ext cx="4660903" cy="1323439"/>
          </a:xfrm>
          <a:prstGeom prst="rect">
            <a:avLst/>
          </a:prstGeom>
          <a:noFill/>
        </p:spPr>
        <p:txBody>
          <a:bodyPr wrap="square" rtlCol="0">
            <a:spAutoFit/>
          </a:bodyPr>
          <a:lstStyle/>
          <a:p>
            <a:pPr algn="ctr"/>
            <a:r>
              <a:rPr lang="ru-RU" sz="1600" dirty="0" smtClean="0">
                <a:solidFill>
                  <a:schemeClr val="tx2">
                    <a:lumMod val="75000"/>
                  </a:schemeClr>
                </a:solidFill>
              </a:rPr>
              <a:t>Время, которое уходит на то, чтобы поймать кролика, обратно пропорционально количеству кроликов, которых лиса в состоянии поймать, т.к. количество встреченных кроликов в единицу времени пропорционально их общему количеству.</a:t>
            </a:r>
            <a:endParaRPr lang="ru-RU" sz="1600" dirty="0">
              <a:solidFill>
                <a:schemeClr val="tx2">
                  <a:lumMod val="75000"/>
                </a:schemeClr>
              </a:solidFill>
            </a:endParaRPr>
          </a:p>
        </p:txBody>
      </p:sp>
      <p:cxnSp>
        <p:nvCxnSpPr>
          <p:cNvPr id="35" name="Прямая со стрелкой 34"/>
          <p:cNvCxnSpPr/>
          <p:nvPr/>
        </p:nvCxnSpPr>
        <p:spPr>
          <a:xfrm flipH="1" flipV="1">
            <a:off x="4499992" y="3912088"/>
            <a:ext cx="216024" cy="6826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7630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Динамические уравнения</a:t>
            </a:r>
            <a:endParaRPr lang="ru-RU" dirty="0"/>
          </a:p>
        </p:txBody>
      </p:sp>
      <mc:AlternateContent xmlns:mc="http://schemas.openxmlformats.org/markup-compatibility/2006" xmlns:a14="http://schemas.microsoft.com/office/drawing/2010/main">
        <mc:Choice Requires="a14">
          <p:sp>
            <p:nvSpPr>
              <p:cNvPr id="4" name="TextBox 3"/>
              <p:cNvSpPr txBox="1"/>
              <p:nvPr/>
            </p:nvSpPr>
            <p:spPr>
              <a:xfrm>
                <a:off x="3737303" y="2708920"/>
                <a:ext cx="137127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a:rPr>
                          </m:ctrlPr>
                        </m:sSupPr>
                        <m:e>
                          <m:r>
                            <a:rPr lang="en-US" b="0" i="1" smtClean="0">
                              <a:latin typeface="Cambria Math"/>
                            </a:rPr>
                            <m:t>𝑅</m:t>
                          </m:r>
                        </m:e>
                        <m:sup>
                          <m:r>
                            <a:rPr lang="en-US" b="0" i="1" smtClean="0">
                              <a:latin typeface="Cambria Math"/>
                            </a:rPr>
                            <m:t>′</m:t>
                          </m:r>
                        </m:sup>
                      </m:sSup>
                      <m:r>
                        <a:rPr lang="en-US" b="0" i="1" smtClean="0">
                          <a:latin typeface="Cambria Math"/>
                        </a:rPr>
                        <m:t>=</m:t>
                      </m:r>
                      <m:r>
                        <a:rPr lang="en-US" b="0" i="1" smtClean="0">
                          <a:latin typeface="Cambria Math"/>
                        </a:rPr>
                        <m:t>𝐵</m:t>
                      </m:r>
                      <m:r>
                        <a:rPr lang="en-US" b="0" i="1" smtClean="0">
                          <a:latin typeface="Cambria Math"/>
                        </a:rPr>
                        <m:t>−</m:t>
                      </m:r>
                      <m:r>
                        <a:rPr lang="en-US" b="0" i="1" smtClean="0">
                          <a:latin typeface="Cambria Math"/>
                        </a:rPr>
                        <m:t>𝐻</m:t>
                      </m:r>
                    </m:oMath>
                  </m:oMathPara>
                </a14:m>
                <a:endParaRPr lang="ru-RU" dirty="0"/>
              </a:p>
            </p:txBody>
          </p:sp>
        </mc:Choice>
        <mc:Fallback xmlns="">
          <p:sp>
            <p:nvSpPr>
              <p:cNvPr id="4" name="TextBox 3"/>
              <p:cNvSpPr txBox="1">
                <a:spLocks noRot="1" noChangeAspect="1" noMove="1" noResize="1" noEditPoints="1" noAdjustHandles="1" noChangeArrowheads="1" noChangeShapeType="1" noTextEdit="1"/>
              </p:cNvSpPr>
              <p:nvPr/>
            </p:nvSpPr>
            <p:spPr>
              <a:xfrm>
                <a:off x="3737303" y="2708920"/>
                <a:ext cx="1371273" cy="369332"/>
              </a:xfrm>
              <a:prstGeom prst="rect">
                <a:avLst/>
              </a:prstGeom>
              <a:blipFill rotWithShape="1">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740479" y="3445440"/>
                <a:ext cx="205883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a:rPr>
                          </m:ctrlPr>
                        </m:sSupPr>
                        <m:e>
                          <m:r>
                            <a:rPr lang="en-US" b="0" i="1" smtClean="0">
                              <a:latin typeface="Cambria Math"/>
                            </a:rPr>
                            <m:t>𝐹</m:t>
                          </m:r>
                        </m:e>
                        <m:sup>
                          <m:r>
                            <a:rPr lang="en-US" b="0" i="1" smtClean="0">
                              <a:latin typeface="Cambria Math"/>
                            </a:rPr>
                            <m:t>′</m:t>
                          </m:r>
                        </m:sup>
                      </m:sSup>
                      <m:r>
                        <a:rPr lang="en-US" b="0" i="1" smtClean="0">
                          <a:latin typeface="Cambria Math"/>
                        </a:rPr>
                        <m:t>=</m:t>
                      </m:r>
                      <m:r>
                        <a:rPr lang="en-US" b="0" i="1" smtClean="0">
                          <a:latin typeface="Cambria Math"/>
                        </a:rPr>
                        <m:t>𝑑</m:t>
                      </m:r>
                      <m:r>
                        <a:rPr lang="en-US" b="0" i="1" smtClean="0">
                          <a:latin typeface="Cambria Math"/>
                        </a:rPr>
                        <m:t>∗</m:t>
                      </m:r>
                      <m:r>
                        <a:rPr lang="en-US" b="0" i="1" smtClean="0">
                          <a:latin typeface="Cambria Math"/>
                        </a:rPr>
                        <m:t>𝐻</m:t>
                      </m:r>
                      <m:r>
                        <a:rPr lang="en-US" b="0" i="1" smtClean="0">
                          <a:latin typeface="Cambria Math"/>
                        </a:rPr>
                        <m:t>−</m:t>
                      </m:r>
                      <m:r>
                        <a:rPr lang="en-US" b="0" i="1" smtClean="0">
                          <a:latin typeface="Cambria Math"/>
                        </a:rPr>
                        <m:t>𝑏</m:t>
                      </m:r>
                      <m:r>
                        <a:rPr lang="en-US" b="0" i="1" smtClean="0">
                          <a:latin typeface="Cambria Math"/>
                        </a:rPr>
                        <m:t>∗</m:t>
                      </m:r>
                      <m:r>
                        <a:rPr lang="en-US" b="0" i="1" smtClean="0">
                          <a:latin typeface="Cambria Math"/>
                        </a:rPr>
                        <m:t>𝐹</m:t>
                      </m:r>
                    </m:oMath>
                  </m:oMathPara>
                </a14:m>
                <a:endParaRPr lang="ru-RU" dirty="0"/>
              </a:p>
            </p:txBody>
          </p:sp>
        </mc:Choice>
        <mc:Fallback xmlns="">
          <p:sp>
            <p:nvSpPr>
              <p:cNvPr id="5" name="TextBox 4"/>
              <p:cNvSpPr txBox="1">
                <a:spLocks noRot="1" noChangeAspect="1" noMove="1" noResize="1" noEditPoints="1" noAdjustHandles="1" noChangeArrowheads="1" noChangeShapeType="1" noTextEdit="1"/>
              </p:cNvSpPr>
              <p:nvPr/>
            </p:nvSpPr>
            <p:spPr>
              <a:xfrm>
                <a:off x="3740479" y="3445440"/>
                <a:ext cx="2058833" cy="369332"/>
              </a:xfrm>
              <a:prstGeom prst="rect">
                <a:avLst/>
              </a:prstGeom>
              <a:blipFill rotWithShape="1">
                <a:blip r:embed="rId4"/>
                <a:stretch>
                  <a:fillRect/>
                </a:stretch>
              </a:blipFill>
            </p:spPr>
            <p:txBody>
              <a:bodyPr/>
              <a:lstStyle/>
              <a:p>
                <a:r>
                  <a:rPr lang="ru-RU">
                    <a:noFill/>
                  </a:rPr>
                  <a:t> </a:t>
                </a:r>
              </a:p>
            </p:txBody>
          </p:sp>
        </mc:Fallback>
      </mc:AlternateContent>
      <p:sp>
        <p:nvSpPr>
          <p:cNvPr id="6" name="TextBox 5"/>
          <p:cNvSpPr txBox="1"/>
          <p:nvPr/>
        </p:nvSpPr>
        <p:spPr>
          <a:xfrm>
            <a:off x="309236" y="2434535"/>
            <a:ext cx="3240360" cy="584775"/>
          </a:xfrm>
          <a:prstGeom prst="rect">
            <a:avLst/>
          </a:prstGeom>
          <a:noFill/>
        </p:spPr>
        <p:txBody>
          <a:bodyPr wrap="square" rtlCol="0">
            <a:spAutoFit/>
          </a:bodyPr>
          <a:lstStyle/>
          <a:p>
            <a:r>
              <a:rPr lang="ru-RU" sz="1600" dirty="0" smtClean="0">
                <a:solidFill>
                  <a:schemeClr val="tx2">
                    <a:lumMod val="75000"/>
                  </a:schemeClr>
                </a:solidFill>
              </a:rPr>
              <a:t>Изменение популяции кроликов в единицу времени</a:t>
            </a:r>
            <a:endParaRPr lang="ru-RU" sz="1600" dirty="0">
              <a:solidFill>
                <a:schemeClr val="tx2">
                  <a:lumMod val="75000"/>
                </a:schemeClr>
              </a:solidFill>
            </a:endParaRPr>
          </a:p>
        </p:txBody>
      </p:sp>
      <p:sp>
        <p:nvSpPr>
          <p:cNvPr id="7" name="TextBox 6"/>
          <p:cNvSpPr txBox="1"/>
          <p:nvPr/>
        </p:nvSpPr>
        <p:spPr>
          <a:xfrm>
            <a:off x="309236" y="3253016"/>
            <a:ext cx="2929974" cy="584775"/>
          </a:xfrm>
          <a:prstGeom prst="rect">
            <a:avLst/>
          </a:prstGeom>
          <a:noFill/>
        </p:spPr>
        <p:txBody>
          <a:bodyPr wrap="square" rtlCol="0">
            <a:spAutoFit/>
          </a:bodyPr>
          <a:lstStyle/>
          <a:p>
            <a:r>
              <a:rPr lang="ru-RU" sz="1600" dirty="0" smtClean="0">
                <a:solidFill>
                  <a:schemeClr val="tx2">
                    <a:lumMod val="75000"/>
                  </a:schemeClr>
                </a:solidFill>
              </a:rPr>
              <a:t>Изменение популяции лис в единицу времени</a:t>
            </a:r>
            <a:endParaRPr lang="ru-RU" sz="1600" dirty="0">
              <a:solidFill>
                <a:schemeClr val="tx2">
                  <a:lumMod val="75000"/>
                </a:schemeClr>
              </a:solidFill>
            </a:endParaRPr>
          </a:p>
        </p:txBody>
      </p:sp>
      <p:sp>
        <p:nvSpPr>
          <p:cNvPr id="8" name="TextBox 7"/>
          <p:cNvSpPr txBox="1"/>
          <p:nvPr/>
        </p:nvSpPr>
        <p:spPr>
          <a:xfrm>
            <a:off x="3549596" y="1757908"/>
            <a:ext cx="1907573" cy="338554"/>
          </a:xfrm>
          <a:prstGeom prst="rect">
            <a:avLst/>
          </a:prstGeom>
          <a:noFill/>
        </p:spPr>
        <p:txBody>
          <a:bodyPr wrap="none" rtlCol="0">
            <a:spAutoFit/>
          </a:bodyPr>
          <a:lstStyle/>
          <a:p>
            <a:r>
              <a:rPr lang="ru-RU" sz="1600" dirty="0" smtClean="0">
                <a:solidFill>
                  <a:schemeClr val="tx2">
                    <a:lumMod val="75000"/>
                  </a:schemeClr>
                </a:solidFill>
              </a:rPr>
              <a:t>Скорость рождения</a:t>
            </a:r>
            <a:endParaRPr lang="ru-RU" sz="1600" dirty="0">
              <a:solidFill>
                <a:schemeClr val="tx2">
                  <a:lumMod val="75000"/>
                </a:schemeClr>
              </a:solidFill>
            </a:endParaRPr>
          </a:p>
        </p:txBody>
      </p:sp>
      <p:sp>
        <p:nvSpPr>
          <p:cNvPr id="9" name="TextBox 8"/>
          <p:cNvSpPr txBox="1"/>
          <p:nvPr/>
        </p:nvSpPr>
        <p:spPr>
          <a:xfrm>
            <a:off x="5457169" y="2265258"/>
            <a:ext cx="2304862" cy="338554"/>
          </a:xfrm>
          <a:prstGeom prst="rect">
            <a:avLst/>
          </a:prstGeom>
          <a:noFill/>
        </p:spPr>
        <p:txBody>
          <a:bodyPr wrap="none" rtlCol="0">
            <a:spAutoFit/>
          </a:bodyPr>
          <a:lstStyle/>
          <a:p>
            <a:r>
              <a:rPr lang="ru-RU" sz="1600" dirty="0" smtClean="0">
                <a:solidFill>
                  <a:schemeClr val="tx2">
                    <a:lumMod val="75000"/>
                  </a:schemeClr>
                </a:solidFill>
              </a:rPr>
              <a:t>Скорость отлова лисами</a:t>
            </a:r>
            <a:endParaRPr lang="ru-RU" sz="1600" dirty="0">
              <a:solidFill>
                <a:schemeClr val="tx2">
                  <a:lumMod val="75000"/>
                </a:schemeClr>
              </a:solidFill>
            </a:endParaRPr>
          </a:p>
        </p:txBody>
      </p:sp>
      <p:cxnSp>
        <p:nvCxnSpPr>
          <p:cNvPr id="11" name="Прямая со стрелкой 10"/>
          <p:cNvCxnSpPr/>
          <p:nvPr/>
        </p:nvCxnSpPr>
        <p:spPr>
          <a:xfrm>
            <a:off x="4457699" y="2096462"/>
            <a:ext cx="1" cy="6124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p:nvPr/>
        </p:nvCxnSpPr>
        <p:spPr>
          <a:xfrm flipH="1">
            <a:off x="5108576" y="2565712"/>
            <a:ext cx="348593" cy="2897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p:nvPr/>
        </p:nvCxnSpPr>
        <p:spPr>
          <a:xfrm>
            <a:off x="2415952" y="2886844"/>
            <a:ext cx="12961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p:cNvCxnSpPr/>
          <p:nvPr/>
        </p:nvCxnSpPr>
        <p:spPr>
          <a:xfrm>
            <a:off x="2403401" y="3659450"/>
            <a:ext cx="12961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751687" y="4172475"/>
            <a:ext cx="2877144" cy="830997"/>
          </a:xfrm>
          <a:prstGeom prst="rect">
            <a:avLst/>
          </a:prstGeom>
          <a:noFill/>
        </p:spPr>
        <p:txBody>
          <a:bodyPr wrap="square" rtlCol="0">
            <a:spAutoFit/>
          </a:bodyPr>
          <a:lstStyle/>
          <a:p>
            <a:pPr algn="ctr"/>
            <a:r>
              <a:rPr lang="ru-RU" sz="1600" dirty="0" smtClean="0">
                <a:solidFill>
                  <a:schemeClr val="tx2">
                    <a:lumMod val="75000"/>
                  </a:schemeClr>
                </a:solidFill>
              </a:rPr>
              <a:t>Смертность лис. Чем больше лис, тем больше их умирает в единицу времени.</a:t>
            </a:r>
            <a:endParaRPr lang="ru-RU" sz="1600" dirty="0">
              <a:solidFill>
                <a:schemeClr val="tx2">
                  <a:lumMod val="75000"/>
                </a:schemeClr>
              </a:solidFill>
            </a:endParaRPr>
          </a:p>
        </p:txBody>
      </p:sp>
      <p:cxnSp>
        <p:nvCxnSpPr>
          <p:cNvPr id="21" name="Прямая со стрелкой 20"/>
          <p:cNvCxnSpPr/>
          <p:nvPr/>
        </p:nvCxnSpPr>
        <p:spPr>
          <a:xfrm flipH="1" flipV="1">
            <a:off x="5296272" y="3837792"/>
            <a:ext cx="503040" cy="4553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Прямая со стрелкой 22"/>
          <p:cNvCxnSpPr/>
          <p:nvPr/>
        </p:nvCxnSpPr>
        <p:spPr>
          <a:xfrm flipH="1">
            <a:off x="4932040" y="2603812"/>
            <a:ext cx="576064" cy="841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92139" y="4581128"/>
            <a:ext cx="4627933" cy="830997"/>
          </a:xfrm>
          <a:prstGeom prst="rect">
            <a:avLst/>
          </a:prstGeom>
          <a:noFill/>
        </p:spPr>
        <p:txBody>
          <a:bodyPr wrap="square" rtlCol="0">
            <a:spAutoFit/>
          </a:bodyPr>
          <a:lstStyle/>
          <a:p>
            <a:pPr algn="ctr"/>
            <a:r>
              <a:rPr lang="ru-RU" sz="1600" dirty="0" smtClean="0">
                <a:solidFill>
                  <a:schemeClr val="tx2">
                    <a:lumMod val="75000"/>
                  </a:schemeClr>
                </a:solidFill>
              </a:rPr>
              <a:t>Мы считаем, что прирост популяции лис просто пропорционален количеству пойманных кроликов, что вполне оправданно, ведь они ими питаются.</a:t>
            </a:r>
            <a:endParaRPr lang="ru-RU" sz="1600" dirty="0">
              <a:solidFill>
                <a:schemeClr val="tx2">
                  <a:lumMod val="75000"/>
                </a:schemeClr>
              </a:solidFill>
            </a:endParaRPr>
          </a:p>
        </p:txBody>
      </p:sp>
      <p:cxnSp>
        <p:nvCxnSpPr>
          <p:cNvPr id="28" name="Прямая со стрелкой 27"/>
          <p:cNvCxnSpPr/>
          <p:nvPr/>
        </p:nvCxnSpPr>
        <p:spPr>
          <a:xfrm flipH="1" flipV="1">
            <a:off x="4456030" y="3837792"/>
            <a:ext cx="1" cy="7063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38258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Параметры модели</a:t>
            </a:r>
            <a:endParaRPr lang="ru-RU" dirty="0"/>
          </a:p>
        </p:txBody>
      </p:sp>
      <p:sp>
        <p:nvSpPr>
          <p:cNvPr id="5" name="Прямоугольник 4"/>
          <p:cNvSpPr/>
          <p:nvPr/>
        </p:nvSpPr>
        <p:spPr>
          <a:xfrm>
            <a:off x="611560" y="1844824"/>
            <a:ext cx="7992888" cy="2846933"/>
          </a:xfrm>
          <a:prstGeom prst="rect">
            <a:avLst/>
          </a:prstGeom>
        </p:spPr>
        <p:txBody>
          <a:bodyPr wrap="square">
            <a:spAutoFit/>
          </a:bodyPr>
          <a:lstStyle/>
          <a:p>
            <a:pPr marL="1147763" indent="-1147763" defTabSz="1147763">
              <a:spcAft>
                <a:spcPts val="600"/>
              </a:spcAft>
            </a:pPr>
            <a:r>
              <a:rPr lang="ru-RU" dirty="0"/>
              <a:t>a = 1/10</a:t>
            </a:r>
            <a:r>
              <a:rPr lang="en-US" dirty="0"/>
              <a:t>	</a:t>
            </a:r>
            <a:r>
              <a:rPr lang="ru-RU" dirty="0"/>
              <a:t>один кролик рождается в среднем раз в 10 дней</a:t>
            </a:r>
          </a:p>
          <a:p>
            <a:pPr marL="1147763" indent="-1147763" defTabSz="1147763">
              <a:spcAft>
                <a:spcPts val="600"/>
              </a:spcAft>
            </a:pPr>
            <a:r>
              <a:rPr lang="ru-RU" dirty="0"/>
              <a:t>b = 1/3000</a:t>
            </a:r>
            <a:r>
              <a:rPr lang="en-US" dirty="0"/>
              <a:t>	</a:t>
            </a:r>
            <a:r>
              <a:rPr lang="ru-RU" dirty="0"/>
              <a:t>лиса живет в среднем 3000 дней</a:t>
            </a:r>
          </a:p>
          <a:p>
            <a:pPr marL="1147763" indent="-1147763" defTabSz="1147763">
              <a:spcAft>
                <a:spcPts val="600"/>
              </a:spcAft>
            </a:pPr>
            <a:r>
              <a:rPr lang="ru-RU" dirty="0"/>
              <a:t>c = </a:t>
            </a:r>
            <a:r>
              <a:rPr lang="en-US" dirty="0"/>
              <a:t>1/2	</a:t>
            </a:r>
            <a:r>
              <a:rPr lang="ru-RU" dirty="0"/>
              <a:t>лисе хватает одного кролика на 2 дня</a:t>
            </a:r>
          </a:p>
          <a:p>
            <a:pPr marL="1147763" indent="-1147763" defTabSz="1147763">
              <a:spcAft>
                <a:spcPts val="600"/>
              </a:spcAft>
            </a:pPr>
            <a:r>
              <a:rPr lang="ru-RU" dirty="0"/>
              <a:t>d = 1/200</a:t>
            </a:r>
            <a:r>
              <a:rPr lang="en-US" dirty="0"/>
              <a:t>	</a:t>
            </a:r>
            <a:r>
              <a:rPr lang="ru-RU" dirty="0"/>
              <a:t>чтобы выросла новая лиса, нужно съесть 200 кроликов</a:t>
            </a:r>
          </a:p>
          <a:p>
            <a:pPr marL="1147763" indent="-1147763" defTabSz="1147763">
              <a:spcAft>
                <a:spcPts val="600"/>
              </a:spcAft>
            </a:pPr>
            <a:r>
              <a:rPr lang="ru-RU" dirty="0"/>
              <a:t>R</a:t>
            </a:r>
            <a:r>
              <a:rPr lang="ru-RU" baseline="-25000" dirty="0"/>
              <a:t>0</a:t>
            </a:r>
            <a:r>
              <a:rPr lang="ru-RU" dirty="0"/>
              <a:t> = 0.1</a:t>
            </a:r>
            <a:r>
              <a:rPr lang="en-US" dirty="0"/>
              <a:t>	</a:t>
            </a:r>
            <a:r>
              <a:rPr lang="ru-RU" dirty="0"/>
              <a:t>этих кроликов невозможно поймать</a:t>
            </a:r>
          </a:p>
          <a:p>
            <a:pPr marL="1147763" indent="-1147763" defTabSz="1147763">
              <a:spcAft>
                <a:spcPts val="600"/>
              </a:spcAft>
            </a:pPr>
            <a:r>
              <a:rPr lang="ru-RU" dirty="0"/>
              <a:t>R</a:t>
            </a:r>
            <a:r>
              <a:rPr lang="ru-RU" baseline="-25000" dirty="0"/>
              <a:t>1</a:t>
            </a:r>
            <a:r>
              <a:rPr lang="ru-RU" dirty="0"/>
              <a:t> = 1</a:t>
            </a:r>
            <a:r>
              <a:rPr lang="en-US" dirty="0"/>
              <a:t>	</a:t>
            </a:r>
            <a:r>
              <a:rPr lang="ru-RU" dirty="0"/>
              <a:t>при </a:t>
            </a:r>
            <a:r>
              <a:rPr lang="ru-RU" dirty="0" smtClean="0"/>
              <a:t>меньшей популяции кроликам трудно образовать пару</a:t>
            </a:r>
            <a:endParaRPr lang="ru-RU" dirty="0"/>
          </a:p>
          <a:p>
            <a:pPr marL="1147763" indent="-1147763" defTabSz="1147763">
              <a:spcAft>
                <a:spcPts val="600"/>
              </a:spcAft>
            </a:pPr>
            <a:r>
              <a:rPr lang="ru-RU" dirty="0" err="1"/>
              <a:t>R</a:t>
            </a:r>
            <a:r>
              <a:rPr lang="ru-RU" baseline="-25000" dirty="0" err="1"/>
              <a:t>h</a:t>
            </a:r>
            <a:r>
              <a:rPr lang="ru-RU" dirty="0"/>
              <a:t> = 50</a:t>
            </a:r>
            <a:r>
              <a:rPr lang="en-US" dirty="0"/>
              <a:t>	</a:t>
            </a:r>
            <a:r>
              <a:rPr lang="ru-RU" dirty="0"/>
              <a:t>при таком количестве кроликов происходит насыщение хищников</a:t>
            </a:r>
          </a:p>
          <a:p>
            <a:pPr marL="1147763" indent="-1147763" defTabSz="1147763">
              <a:spcAft>
                <a:spcPts val="600"/>
              </a:spcAft>
            </a:pPr>
            <a:r>
              <a:rPr lang="ru-RU" dirty="0" err="1"/>
              <a:t>R</a:t>
            </a:r>
            <a:r>
              <a:rPr lang="ru-RU" baseline="-25000" dirty="0" err="1"/>
              <a:t>s</a:t>
            </a:r>
            <a:r>
              <a:rPr lang="ru-RU" dirty="0"/>
              <a:t> = 100</a:t>
            </a:r>
            <a:r>
              <a:rPr lang="en-US" dirty="0"/>
              <a:t>	</a:t>
            </a:r>
            <a:r>
              <a:rPr lang="ru-RU" dirty="0"/>
              <a:t>столько кроликов </a:t>
            </a:r>
            <a:r>
              <a:rPr lang="ru-RU" dirty="0" smtClean="0"/>
              <a:t>съедают всю </a:t>
            </a:r>
            <a:r>
              <a:rPr lang="ru-RU" dirty="0"/>
              <a:t>траву, и популяция перестает расти</a:t>
            </a:r>
          </a:p>
        </p:txBody>
      </p:sp>
    </p:spTree>
    <p:extLst>
      <p:ext uri="{BB962C8B-B14F-4D97-AF65-F5344CB8AC3E}">
        <p14:creationId xmlns:p14="http://schemas.microsoft.com/office/powerpoint/2010/main" val="41164993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Неустойчивое равновесие</a:t>
            </a:r>
            <a:endParaRPr lang="ru-RU" dirty="0"/>
          </a:p>
        </p:txBody>
      </p:sp>
      <p:pic>
        <p:nvPicPr>
          <p:cNvPr id="1026" name="Picture 2" descr="C:\build\rabbits\equilibriu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124744"/>
            <a:ext cx="7315200" cy="5459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790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TotalTime>
  <Words>1709</Words>
  <Application>Microsoft Office PowerPoint</Application>
  <PresentationFormat>Экран (4:3)</PresentationFormat>
  <Paragraphs>98</Paragraphs>
  <Slides>15</Slides>
  <Notes>15</Notes>
  <HiddenSlides>0</HiddenSlides>
  <MMClips>1</MMClips>
  <ScaleCrop>false</ScaleCrop>
  <HeadingPairs>
    <vt:vector size="4" baseType="variant">
      <vt:variant>
        <vt:lpstr>Тема</vt:lpstr>
      </vt:variant>
      <vt:variant>
        <vt:i4>1</vt:i4>
      </vt:variant>
      <vt:variant>
        <vt:lpstr>Заголовки слайдов</vt:lpstr>
      </vt:variant>
      <vt:variant>
        <vt:i4>15</vt:i4>
      </vt:variant>
    </vt:vector>
  </HeadingPairs>
  <TitlesOfParts>
    <vt:vector size="16" baseType="lpstr">
      <vt:lpstr>Тема Office</vt:lpstr>
      <vt:lpstr>Пространственно-временная динамика популяции хищников и жертв</vt:lpstr>
      <vt:lpstr>Цель работы</vt:lpstr>
      <vt:lpstr>Модель Лотки-Вольтерра</vt:lpstr>
      <vt:lpstr>Более реалистичная модель</vt:lpstr>
      <vt:lpstr>Скорость прироста кроликов</vt:lpstr>
      <vt:lpstr>Скорость отлова кроликов лисами</vt:lpstr>
      <vt:lpstr>Динамические уравнения</vt:lpstr>
      <vt:lpstr>Параметры модели</vt:lpstr>
      <vt:lpstr>Неустойчивое равновесие</vt:lpstr>
      <vt:lpstr>Автоколебания</vt:lpstr>
      <vt:lpstr>Одномерная модель – кольцо</vt:lpstr>
      <vt:lpstr>Учет миграции</vt:lpstr>
      <vt:lpstr>Диссипативная структура</vt:lpstr>
      <vt:lpstr>Двумерный случай и шкура леопарда</vt:lpstr>
      <vt:lpstr>Заключение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Oleg</dc:creator>
  <cp:lastModifiedBy>Oleg</cp:lastModifiedBy>
  <cp:revision>45</cp:revision>
  <cp:lastPrinted>2016-01-26T12:02:27Z</cp:lastPrinted>
  <dcterms:modified xsi:type="dcterms:W3CDTF">2016-01-26T12:06:36Z</dcterms:modified>
</cp:coreProperties>
</file>