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2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043659"/>
          </a:xfrm>
        </p:spPr>
        <p:txBody>
          <a:bodyPr>
            <a:noAutofit/>
          </a:bodyPr>
          <a:lstStyle/>
          <a:p>
            <a:r>
              <a:rPr lang="ru-RU" dirty="0" smtClean="0"/>
              <a:t>Пространственно-временная динамика популяции хищников</a:t>
            </a:r>
            <a:br>
              <a:rPr lang="ru-RU" dirty="0" smtClean="0"/>
            </a:br>
            <a:r>
              <a:rPr lang="ru-RU" dirty="0" smtClean="0"/>
              <a:t>и жертв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i="1" dirty="0" smtClean="0"/>
              <a:t>Сложные решения простых уравнений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4877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Природа демонстрирует поразительное многообразие форм. Как они возникают</a:t>
            </a:r>
            <a:r>
              <a:rPr lang="en-US" sz="2800" dirty="0" smtClean="0"/>
              <a:t>?</a:t>
            </a:r>
          </a:p>
          <a:p>
            <a:r>
              <a:rPr lang="ru-RU" sz="2800" dirty="0" smtClean="0"/>
              <a:t>Одна из гипотез была высказана основоположником кибернетики Аланом Тьюрингом. Все эти сложные и разнообразные формы – решения простых уравнений.</a:t>
            </a:r>
          </a:p>
          <a:p>
            <a:r>
              <a:rPr lang="ru-RU" sz="2800" dirty="0" smtClean="0"/>
              <a:t>Рассмотрим классическую задачу о популяции хищников и жертв.</a:t>
            </a:r>
          </a:p>
          <a:p>
            <a:r>
              <a:rPr lang="ru-RU" sz="2800" dirty="0" smtClean="0"/>
              <a:t>Аналогичные уравнения встречаются в живой природе повсеместно.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0498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Лотки-</a:t>
            </a:r>
            <a:r>
              <a:rPr lang="ru-RU" dirty="0" err="1" smtClean="0"/>
              <a:t>Вольтерра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Кролики (</a:t>
            </a:r>
            <a:r>
              <a:rPr lang="en-US" dirty="0" smtClean="0"/>
              <a:t>R</a:t>
            </a:r>
            <a:r>
              <a:rPr lang="ru-RU" dirty="0" smtClean="0"/>
              <a:t>) питаются травой.</a:t>
            </a:r>
          </a:p>
          <a:p>
            <a:r>
              <a:rPr lang="ru-RU" dirty="0" smtClean="0"/>
              <a:t>Лисы (</a:t>
            </a:r>
            <a:r>
              <a:rPr lang="en-US" dirty="0" smtClean="0"/>
              <a:t>F) </a:t>
            </a:r>
            <a:r>
              <a:rPr lang="ru-RU" dirty="0" smtClean="0"/>
              <a:t>питаются кроликами.</a:t>
            </a:r>
          </a:p>
          <a:p>
            <a:r>
              <a:rPr lang="ru-RU" dirty="0" smtClean="0"/>
              <a:t>Кролики рождаются со скоростью </a:t>
            </a:r>
            <a:r>
              <a:rPr lang="en-US" dirty="0" smtClean="0"/>
              <a:t>~</a:t>
            </a:r>
            <a:r>
              <a:rPr lang="ru-RU" dirty="0" smtClean="0"/>
              <a:t> </a:t>
            </a:r>
            <a:r>
              <a:rPr lang="en-US" dirty="0" smtClean="0"/>
              <a:t>R.</a:t>
            </a:r>
          </a:p>
          <a:p>
            <a:r>
              <a:rPr lang="ru-RU" dirty="0" smtClean="0"/>
              <a:t>Лисы в единицу времени ловят количество кроликов </a:t>
            </a:r>
            <a:r>
              <a:rPr lang="en-US" dirty="0" smtClean="0"/>
              <a:t>~ R*F.</a:t>
            </a:r>
          </a:p>
          <a:p>
            <a:r>
              <a:rPr lang="ru-RU" dirty="0" smtClean="0"/>
              <a:t>Лисы умирают от старости со скоростью </a:t>
            </a:r>
            <a:r>
              <a:rPr lang="en-US" dirty="0" smtClean="0"/>
              <a:t>~ F.</a:t>
            </a:r>
          </a:p>
          <a:p>
            <a:r>
              <a:rPr lang="ru-RU" dirty="0" smtClean="0"/>
              <a:t>Решение – колебания около положения равновесия с постоянной амплитудой.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97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Более реалистичная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Autofit/>
          </a:bodyPr>
          <a:lstStyle/>
          <a:p>
            <a:r>
              <a:rPr lang="ru-RU" sz="2400" dirty="0" smtClean="0"/>
              <a:t>Учитывает исчерпание ресурсов среды. Когда численность популяции кроликов достигает предела </a:t>
            </a:r>
            <a:r>
              <a:rPr lang="en-US" sz="2400" dirty="0" smtClean="0"/>
              <a:t>R</a:t>
            </a:r>
            <a:r>
              <a:rPr lang="en-US" sz="2400" baseline="-25000" dirty="0"/>
              <a:t>S</a:t>
            </a:r>
            <a:r>
              <a:rPr lang="ru-RU" sz="2400" dirty="0" smtClean="0"/>
              <a:t>, они съедают всю траву, и популяция перестает расти.</a:t>
            </a:r>
            <a:endParaRPr lang="en-US" sz="2400" dirty="0" smtClean="0"/>
          </a:p>
          <a:p>
            <a:r>
              <a:rPr lang="ru-RU" sz="2400" dirty="0" smtClean="0"/>
              <a:t>Учитывает насыщение хищников – они не ловят больше кроликов, чем способны съесть.</a:t>
            </a:r>
          </a:p>
          <a:p>
            <a:r>
              <a:rPr lang="ru-RU" sz="2400" dirty="0" smtClean="0"/>
              <a:t>Учитывает, что при малой численности кроликов им сложно образовать пару, и закон роста становится квадратичным (</a:t>
            </a:r>
            <a:r>
              <a:rPr lang="en-US" sz="2400" dirty="0" smtClean="0"/>
              <a:t>~ 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).</a:t>
            </a:r>
          </a:p>
          <a:p>
            <a:r>
              <a:rPr lang="ru-RU" sz="2400" dirty="0" smtClean="0"/>
              <a:t>В результате возможны автоколебания численности популяции.</a:t>
            </a:r>
          </a:p>
          <a:p>
            <a:r>
              <a:rPr lang="ru-RU" sz="2400" dirty="0" smtClean="0"/>
              <a:t>Учет миграции приводит к целому ряду интересных решений во времени и пространстве.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736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4255" y="2896488"/>
                <a:ext cx="5022001" cy="101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∗(1−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55" y="2896488"/>
                <a:ext cx="5022001" cy="10104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932040" y="1929701"/>
            <a:ext cx="2035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Количество крольчих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572001" y="2276872"/>
            <a:ext cx="432047" cy="691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5" y="1960384"/>
            <a:ext cx="3233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Количество кроликов, которые рождаются у одной крольчихи в единицу времени при благоприятных условиях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3419872" y="2680464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4412" y="3976608"/>
            <a:ext cx="2954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Порог насыщения популяции (емкость среды)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 flipH="1" flipV="1">
            <a:off x="5652120" y="3760584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544" y="3906893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Крольчихе нужно постоянное время для того, чтобы родить крольчат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2627784" y="3688576"/>
            <a:ext cx="1440160" cy="549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4"/>
          <p:cNvSpPr>
            <a:spLocks noGrp="1"/>
          </p:cNvSpPr>
          <p:nvPr>
            <p:ph type="ctrTitle"/>
          </p:nvPr>
        </p:nvSpPr>
        <p:spPr>
          <a:xfrm>
            <a:off x="698476" y="192785"/>
            <a:ext cx="7772400" cy="1470025"/>
          </a:xfrm>
        </p:spPr>
        <p:txBody>
          <a:bodyPr/>
          <a:lstStyle/>
          <a:p>
            <a:r>
              <a:rPr lang="ru-RU" dirty="0"/>
              <a:t>Скорость прироста </a:t>
            </a:r>
            <a:r>
              <a:rPr lang="ru-RU" dirty="0" smtClean="0"/>
              <a:t>кроликов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483768" y="4984111"/>
            <a:ext cx="5469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Чтобы найти пару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требуется время пропорциональное 1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/R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, так как количество встреченных партнеров в единицу времени пропорционально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R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4716016" y="3976608"/>
            <a:ext cx="360040" cy="1007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6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Скорость отлова кроликов лисами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77810" y="3030693"/>
                <a:ext cx="4772155" cy="88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10" y="3030693"/>
                <a:ext cx="4772155" cy="881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/>
          <p:nvPr/>
        </p:nvCxnSpPr>
        <p:spPr>
          <a:xfrm flipH="1">
            <a:off x="4355975" y="2615426"/>
            <a:ext cx="432050" cy="43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8024" y="2276872"/>
            <a:ext cx="1534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Количество лис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3131840" y="2276872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87222" y="1753651"/>
            <a:ext cx="29886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Количество кроликов,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которых ловит одна лиса в единицу времени при благоприятных условиях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20072" y="3471391"/>
            <a:ext cx="358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Часть кроликов очень трудно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поймать,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и они спасают популяцию от полного истребления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4860032" y="37170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2483768" y="3717032"/>
            <a:ext cx="1152128" cy="585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732" y="4302388"/>
            <a:ext cx="3672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Пойманного кролика лисе хватает на определенное фиксированное время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90139" y="4594775"/>
            <a:ext cx="4660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Время, которое уходит на то, чтобы поймать кролика, обратно пропорционально количеству кроликов, которых лиса в состоянии поймать, т.к. количество встреченных кроликов в единицу времени пропорционально их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общему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количеству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H="1" flipV="1">
            <a:off x="4499992" y="3912088"/>
            <a:ext cx="216024" cy="682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Динамические уравнения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37303" y="2708920"/>
                <a:ext cx="1371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303" y="2708920"/>
                <a:ext cx="137127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40479" y="3445440"/>
                <a:ext cx="2058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479" y="3445440"/>
                <a:ext cx="205883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09236" y="243453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Изменение популяции кроликов в единицу времени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236" y="3253016"/>
            <a:ext cx="2929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Изменение популяции лис в единицу времени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596" y="1757908"/>
            <a:ext cx="1907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Скорость рождения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7169" y="2265258"/>
            <a:ext cx="2304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Скорость отлова лисами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457699" y="2096462"/>
            <a:ext cx="1" cy="612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5108576" y="2565712"/>
            <a:ext cx="348593" cy="289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415952" y="288684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403401" y="365945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51687" y="4172475"/>
            <a:ext cx="287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Смертность лис. Чем больше лис, тем больше их умирает в единицу времени.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 flipH="1" flipV="1">
            <a:off x="5296272" y="3837792"/>
            <a:ext cx="503040" cy="455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4932040" y="2603812"/>
            <a:ext cx="576064" cy="841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2139" y="4581128"/>
            <a:ext cx="4627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Мы считаем, что прирост популяции лис просто пропорционален количеству пойманных кроликов, что вполне оправданно, ведь они ими питаются.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 flipV="1">
            <a:off x="4456030" y="3837792"/>
            <a:ext cx="1" cy="706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8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модели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844824"/>
            <a:ext cx="7992888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7763" indent="-1147763" defTabSz="1147763">
              <a:spcAft>
                <a:spcPts val="600"/>
              </a:spcAft>
            </a:pPr>
            <a:r>
              <a:rPr lang="ru-RU" dirty="0"/>
              <a:t>a = 1/10</a:t>
            </a:r>
            <a:r>
              <a:rPr lang="en-US" dirty="0"/>
              <a:t>	</a:t>
            </a:r>
            <a:r>
              <a:rPr lang="ru-RU" dirty="0"/>
              <a:t>один кролик рождается в среднем раз в 10 дней</a:t>
            </a:r>
          </a:p>
          <a:p>
            <a:pPr marL="1147763" indent="-1147763" defTabSz="1147763">
              <a:spcAft>
                <a:spcPts val="600"/>
              </a:spcAft>
            </a:pPr>
            <a:r>
              <a:rPr lang="ru-RU" dirty="0"/>
              <a:t>b = 1/3000</a:t>
            </a:r>
            <a:r>
              <a:rPr lang="en-US" dirty="0"/>
              <a:t>	</a:t>
            </a:r>
            <a:r>
              <a:rPr lang="ru-RU" dirty="0"/>
              <a:t>лиса живет в среднем 3000 дней</a:t>
            </a:r>
          </a:p>
          <a:p>
            <a:pPr marL="1147763" indent="-1147763" defTabSz="1147763">
              <a:spcAft>
                <a:spcPts val="600"/>
              </a:spcAft>
            </a:pPr>
            <a:r>
              <a:rPr lang="ru-RU" dirty="0"/>
              <a:t>c = </a:t>
            </a:r>
            <a:r>
              <a:rPr lang="en-US" dirty="0"/>
              <a:t>1/2	</a:t>
            </a:r>
            <a:r>
              <a:rPr lang="ru-RU" dirty="0"/>
              <a:t>лисе хватает одного кролика на 2 дня</a:t>
            </a:r>
          </a:p>
          <a:p>
            <a:pPr marL="1147763" indent="-1147763" defTabSz="1147763">
              <a:spcAft>
                <a:spcPts val="600"/>
              </a:spcAft>
            </a:pPr>
            <a:r>
              <a:rPr lang="ru-RU" dirty="0"/>
              <a:t>d = 1/200</a:t>
            </a:r>
            <a:r>
              <a:rPr lang="en-US" dirty="0"/>
              <a:t>	</a:t>
            </a:r>
            <a:r>
              <a:rPr lang="ru-RU" dirty="0"/>
              <a:t>чтобы выросла новая лиса, нужно съесть 200 кроликов</a:t>
            </a:r>
          </a:p>
          <a:p>
            <a:pPr marL="1147763" indent="-1147763" defTabSz="1147763">
              <a:spcAft>
                <a:spcPts val="600"/>
              </a:spcAft>
            </a:pPr>
            <a:r>
              <a:rPr lang="ru-RU" dirty="0"/>
              <a:t>R</a:t>
            </a:r>
            <a:r>
              <a:rPr lang="ru-RU" baseline="-25000" dirty="0"/>
              <a:t>0</a:t>
            </a:r>
            <a:r>
              <a:rPr lang="ru-RU" dirty="0"/>
              <a:t> = 0.1</a:t>
            </a:r>
            <a:r>
              <a:rPr lang="en-US" dirty="0"/>
              <a:t>	</a:t>
            </a:r>
            <a:r>
              <a:rPr lang="ru-RU" dirty="0"/>
              <a:t>этих кроликов невозможно поймать</a:t>
            </a:r>
          </a:p>
          <a:p>
            <a:pPr marL="1147763" indent="-1147763" defTabSz="1147763">
              <a:spcAft>
                <a:spcPts val="600"/>
              </a:spcAft>
            </a:pPr>
            <a:r>
              <a:rPr lang="ru-RU" dirty="0"/>
              <a:t>R</a:t>
            </a:r>
            <a:r>
              <a:rPr lang="ru-RU" baseline="-25000" dirty="0"/>
              <a:t>1</a:t>
            </a:r>
            <a:r>
              <a:rPr lang="ru-RU" dirty="0"/>
              <a:t> = 1</a:t>
            </a:r>
            <a:r>
              <a:rPr lang="en-US" dirty="0"/>
              <a:t>	</a:t>
            </a:r>
            <a:r>
              <a:rPr lang="ru-RU" dirty="0"/>
              <a:t>при </a:t>
            </a:r>
            <a:r>
              <a:rPr lang="ru-RU" dirty="0" smtClean="0"/>
              <a:t>меньшей популяции кроликам трудно образовать пару</a:t>
            </a:r>
            <a:endParaRPr lang="ru-RU" dirty="0"/>
          </a:p>
          <a:p>
            <a:pPr marL="1147763" indent="-1147763" defTabSz="1147763">
              <a:spcAft>
                <a:spcPts val="600"/>
              </a:spcAft>
            </a:pPr>
            <a:r>
              <a:rPr lang="ru-RU" dirty="0" err="1"/>
              <a:t>R</a:t>
            </a:r>
            <a:r>
              <a:rPr lang="ru-RU" baseline="-25000" dirty="0" err="1"/>
              <a:t>h</a:t>
            </a:r>
            <a:r>
              <a:rPr lang="ru-RU" dirty="0"/>
              <a:t> = 50</a:t>
            </a:r>
            <a:r>
              <a:rPr lang="en-US" dirty="0"/>
              <a:t>	</a:t>
            </a:r>
            <a:r>
              <a:rPr lang="ru-RU" dirty="0"/>
              <a:t>при таком количестве кроликов происходит насыщение хищников</a:t>
            </a:r>
          </a:p>
          <a:p>
            <a:pPr marL="1147763" indent="-1147763" defTabSz="1147763">
              <a:spcAft>
                <a:spcPts val="600"/>
              </a:spcAft>
            </a:pPr>
            <a:r>
              <a:rPr lang="ru-RU" dirty="0" err="1"/>
              <a:t>R</a:t>
            </a:r>
            <a:r>
              <a:rPr lang="ru-RU" baseline="-25000" dirty="0" err="1"/>
              <a:t>s</a:t>
            </a:r>
            <a:r>
              <a:rPr lang="ru-RU" dirty="0"/>
              <a:t> = 100</a:t>
            </a:r>
            <a:r>
              <a:rPr lang="en-US" dirty="0"/>
              <a:t>	</a:t>
            </a:r>
            <a:r>
              <a:rPr lang="ru-RU" dirty="0"/>
              <a:t>столько кроликов </a:t>
            </a:r>
            <a:r>
              <a:rPr lang="ru-RU" dirty="0" smtClean="0"/>
              <a:t>съедают всю </a:t>
            </a:r>
            <a:r>
              <a:rPr lang="ru-RU" dirty="0"/>
              <a:t>траву, и популяция перестает расти</a:t>
            </a:r>
          </a:p>
        </p:txBody>
      </p:sp>
    </p:spTree>
    <p:extLst>
      <p:ext uri="{BB962C8B-B14F-4D97-AF65-F5344CB8AC3E}">
        <p14:creationId xmlns:p14="http://schemas.microsoft.com/office/powerpoint/2010/main" val="41164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решений для одномерного кольца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43608" y="2060848"/>
            <a:ext cx="1800200" cy="118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43608" y="3501008"/>
            <a:ext cx="1800200" cy="118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Волны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43608" y="4941168"/>
            <a:ext cx="1800200" cy="118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Вспышки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076056" y="2060848"/>
            <a:ext cx="1800200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Статическая</a:t>
            </a:r>
          </a:p>
          <a:p>
            <a:pPr algn="ctr"/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228184" y="4151801"/>
            <a:ext cx="1800200" cy="1865495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Вспышки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211960" y="3420745"/>
            <a:ext cx="1512168" cy="1462114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Кольцевая</a:t>
            </a:r>
          </a:p>
          <a:p>
            <a:pPr algn="ctr"/>
            <a:r>
              <a:rPr lang="ru-RU" dirty="0" smtClean="0"/>
              <a:t>волна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940152" y="3420745"/>
            <a:ext cx="1800199" cy="1462114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Динамическая</a:t>
            </a:r>
          </a:p>
          <a:p>
            <a:pPr algn="ctr"/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95591" y="1534065"/>
            <a:ext cx="21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Переходный режим</a:t>
            </a:r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2134" y="1537326"/>
            <a:ext cx="245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Стационарный режим</a:t>
            </a:r>
            <a:endParaRPr lang="ru-RU" i="1" dirty="0">
              <a:solidFill>
                <a:srgbClr val="0070C0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3419872" y="2276872"/>
            <a:ext cx="0" cy="3672408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27884" y="1738223"/>
            <a:ext cx="154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Медленные кролики</a:t>
            </a:r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7884" y="5535528"/>
            <a:ext cx="154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Быстрые кролики</a:t>
            </a:r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21" name="Стрелка вправо 20"/>
          <p:cNvSpPr/>
          <p:nvPr/>
        </p:nvSpPr>
        <p:spPr>
          <a:xfrm>
            <a:off x="3203848" y="3897052"/>
            <a:ext cx="720080" cy="4320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898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476</Words>
  <Application>Microsoft Office PowerPoint</Application>
  <PresentationFormat>Экран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Пространственно-временная динамика популяции хищников и жертв</vt:lpstr>
      <vt:lpstr>Цель работы</vt:lpstr>
      <vt:lpstr>Модель Лотки-Вольтерра</vt:lpstr>
      <vt:lpstr>Более реалистичная модель</vt:lpstr>
      <vt:lpstr>Скорость прироста кроликов</vt:lpstr>
      <vt:lpstr>Скорость отлова кроликов лисами</vt:lpstr>
      <vt:lpstr>Динамические уравнения</vt:lpstr>
      <vt:lpstr>Параметры модели</vt:lpstr>
      <vt:lpstr>Типы решений для одномерного кольца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Oleg</cp:lastModifiedBy>
  <cp:revision>17</cp:revision>
  <dcterms:modified xsi:type="dcterms:W3CDTF">2015-11-17T08:57:03Z</dcterms:modified>
</cp:coreProperties>
</file>