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1" r:id="rId6"/>
    <p:sldId id="263" r:id="rId7"/>
    <p:sldId id="264" r:id="rId8"/>
    <p:sldId id="266" r:id="rId9"/>
    <p:sldId id="267" r:id="rId10"/>
    <p:sldId id="260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A6674-F3F9-927A-FC53-8B728B9D1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9945D-B427-50EB-CFEF-A05D7D1C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739D1-C7E2-A094-7712-053E750F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D4895E-49DD-6E22-211B-E3C74937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FBDCD-5439-A3CC-D053-9C781DA4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471DC-A170-4D1C-7D81-00028FFE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3E4884-A421-6591-802E-8CCA3920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440E6-DBC5-1D7D-C8CB-618CC3AE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68BCC-80AE-7BFC-88D1-998910DD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3F879-6AB9-6992-093B-96EF13CC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7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19DEBB-04CF-4545-6869-8D3E30481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EC8D5D-9D57-2FF9-0AB9-D1AAB509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5EDDE-4E02-B815-AEB5-A83AC231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508CA-D539-B464-282B-AD0CAB08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1FB2B-6A1A-1816-13F7-574F5BA4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41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2BC7E-AD55-9F41-2CBC-FAB3C2D7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D930E-076D-E81F-6603-B51C737F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B2965-88FF-7B52-95B1-B19DD4B5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450F3-E19B-EB6B-C53C-9F2B30D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582A5-F842-71D3-7751-49527835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2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C6BAC-9F90-D9D6-6AD8-65E889BD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5ABA7-87E9-A320-3F56-3D1F9D36A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76FEE-F0AF-8186-E47D-C39BF7F6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106576-A64D-1FEC-D78F-B216A6D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B89B5-6229-5868-5DDD-1F8F6C03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7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40EDF-73EC-54EF-6A2C-BCFE75E9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E72C8-2A75-41F3-ED64-6FF5216C7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0DB0CA-8117-96E1-9429-5C70CDB6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58E56-FCBD-7B14-DBD1-2D9ADB60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DEEAB4-26CB-2E76-8FA0-0CD7CBC2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10F29-D092-8378-3F0C-D8667565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34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298B2-5DEA-025F-1DC2-F44F58FC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74AC5-E61F-8CD7-0EBB-E56B916D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79603C-BD94-8E08-10D5-9EC265E7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227F0C-EA7D-803A-81DB-9ED488FCF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B2D9B9-C3F3-C87A-85B2-C4D7037D4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EE2748-E6A0-22AA-5C8E-5DD7D23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B7B318-7D7F-4361-FDE7-F629CDBD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F487CA-D67F-B7E4-A5A2-B3CF71FB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1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8EB19-4792-A7ED-56E8-A0819CC3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8CF3F3-8F13-FDA9-E737-3BC8DAEF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F362E2-5A8E-031D-5241-8589DFF7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62588F-8F11-B978-1CC6-3842FDD5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E5C51A-6535-691B-97E9-0B52BB14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A487C4-A90D-54D2-E888-E53ECCD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3962F8-598F-D702-3DF5-12115B78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5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05A80-9B35-CD60-62A0-2194787E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3CFEA-D58A-1AED-6807-665CD034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5DE9A5-9D9B-D86B-AA2A-37A0C3CD7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F72279-9029-27F9-2532-6987BB0C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36470-CDA6-9463-C848-7A573AE7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F5EB6-2920-3028-E6C2-3BD4C10A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4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3C5F0-B397-EFAF-762F-DA98E7C7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C52C3B-6667-0885-04B3-B342A5002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ADCB68-9F8E-D85F-3563-684ACBCD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1AB24C-5A74-1112-4018-942D341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424DF6-D0BF-EA73-B9E7-80BF4CDA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286ED3-8EE1-2084-E679-6A73AD80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1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FDC5-2647-BED5-A397-DF0F3AB4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5EC0B-8BB5-D89A-2ED8-39BD65E0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78341-8159-D4D3-6A39-5124E7EC8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482D-6CCF-4B1A-8BCB-2E1A3862D8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41F467-73CE-F135-E785-39178419B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FE1C1-C006-539A-1506-B4E60830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5C77-73A3-44F6-AD05-9CD53856F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8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43E94-A0CF-C480-CFC9-B39E398E1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737"/>
            <a:ext cx="9144000" cy="3116263"/>
          </a:xfrm>
        </p:spPr>
        <p:txBody>
          <a:bodyPr>
            <a:normAutofit/>
          </a:bodyPr>
          <a:lstStyle/>
          <a:p>
            <a:r>
              <a:rPr lang="ru-RU" sz="2400" dirty="0"/>
              <a:t>Итоговый проект на тему:</a:t>
            </a:r>
            <a:br>
              <a:rPr lang="ru-RU" sz="2400" dirty="0"/>
            </a:br>
            <a:r>
              <a:rPr lang="ru-RU" sz="2400" b="1" dirty="0"/>
              <a:t>«Разработка веб-приложения «Интернет-магазин мягкой мебели»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B49E0-5DAB-6D0F-C5F7-1F5B84297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962400"/>
            <a:ext cx="9753600" cy="1295400"/>
          </a:xfrm>
        </p:spPr>
        <p:txBody>
          <a:bodyPr/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Программа профессиональной переподготовки: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Fullstack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-разработка на языке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AE89B-5643-E7BE-E10A-FAF7255B4C4D}"/>
              </a:ext>
            </a:extLst>
          </p:cNvPr>
          <p:cNvSpPr txBox="1"/>
          <p:nvPr/>
        </p:nvSpPr>
        <p:spPr>
          <a:xfrm>
            <a:off x="2667000" y="742949"/>
            <a:ext cx="755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ФГБОУ ВО «Российский экономический университет им. Г.В. Плеханова»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F2CFA-3DEF-92A7-F35E-4FA587291F80}"/>
              </a:ext>
            </a:extLst>
          </p:cNvPr>
          <p:cNvSpPr txBox="1"/>
          <p:nvPr/>
        </p:nvSpPr>
        <p:spPr>
          <a:xfrm>
            <a:off x="6819899" y="5448300"/>
            <a:ext cx="372427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Засорин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Олег Александрович</a:t>
            </a:r>
          </a:p>
          <a:p>
            <a:pPr algn="r">
              <a:lnSpc>
                <a:spcPct val="150000"/>
              </a:lnSpc>
            </a:pPr>
            <a:r>
              <a:rPr lang="ru-RU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Группа: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FSJ-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-22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8144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B475D-B328-EDD9-E0F0-28BB0C945A9B}"/>
              </a:ext>
            </a:extLst>
          </p:cNvPr>
          <p:cNvSpPr txBox="1"/>
          <p:nvPr/>
        </p:nvSpPr>
        <p:spPr>
          <a:xfrm>
            <a:off x="3352800" y="2619375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полном варианте презентации на этой странице – видео. На гит оно не влезло. Презентация с видеофайлом загружена в личный кабинет</a:t>
            </a:r>
            <a:r>
              <a:rPr lang="en-US" dirty="0"/>
              <a:t> </a:t>
            </a:r>
            <a:r>
              <a:rPr lang="ru-RU" dirty="0"/>
              <a:t>на сайте РЭУ. Там же – отдельный видеофайл.</a:t>
            </a:r>
          </a:p>
        </p:txBody>
      </p:sp>
    </p:spTree>
    <p:extLst>
      <p:ext uri="{BB962C8B-B14F-4D97-AF65-F5344CB8AC3E}">
        <p14:creationId xmlns:p14="http://schemas.microsoft.com/office/powerpoint/2010/main" val="181705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33875-AA1C-ED5C-8706-2E66FAA5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BA512-FB09-CEB1-BF0F-CC7056B6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975"/>
              </a:spcAft>
              <a:buNone/>
            </a:pPr>
            <a:r>
              <a:rPr lang="ru-RU" sz="24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Обучение по программе профессиональной переподготовки </a:t>
            </a:r>
            <a:r>
              <a:rPr lang="ru-RU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«</a:t>
            </a:r>
            <a:r>
              <a:rPr lang="ru-RU" sz="24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Fullstack</a:t>
            </a:r>
            <a:r>
              <a:rPr lang="ru-RU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-разработка на языке Java»</a:t>
            </a:r>
            <a:r>
              <a:rPr lang="ru-RU" sz="2400" b="1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Российского экономического университета им. Г.В. Плеханова позволило получить  максимально возможные знания для слушателя, обучавшегося программированию с нуля.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Реализованный проект дал возможность применить полученные знания на практике и стать стартом для дальнейшего образования и самообразования в сфере IT.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6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383F4-574C-FEAE-AA97-5454EEEB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46804-E55C-E0C3-F2CA-2FBFF428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975"/>
              </a:spcAft>
              <a:buNone/>
            </a:pP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ru-RU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Итоговый проект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веб-приложение, реализующее функции интернет-магазина по продаже мебели («МММ» - «Магазин Мягкой Мебели»). Реализован минимальный функционал, который, тем не менее, может позволить использовать проект в реальных условиях.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975"/>
              </a:spcAft>
              <a:buNone/>
            </a:pP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ru-RU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Реализованы: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авторизация и регистрация администраторов и пользователей с различными ролями, хеширование данных, возможность просмотра карточек товаров и подробной информации о товарах, их поиска, сортировки и фильтрации.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975"/>
              </a:spcAft>
              <a:buNone/>
            </a:pP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ru-RU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Пользователь может 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добавить товар в корзину и удалить его, оформить заказ.</a:t>
            </a:r>
          </a:p>
          <a:p>
            <a:pPr marL="0" indent="0">
              <a:lnSpc>
                <a:spcPct val="107000"/>
              </a:lnSpc>
              <a:spcAft>
                <a:spcPts val="975"/>
              </a:spcAft>
              <a:buNone/>
            </a:pPr>
            <a:r>
              <a:rPr lang="ru-RU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Администратор может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добавлять новые товары, удалять и редактировать ранее добавленные товары.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975"/>
              </a:spcAft>
              <a:buNone/>
            </a:pP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ru-RU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Товары отнесены 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 трем категориям - «Кресла», «Диваны», «Кровати». К каждому товару добавлены подробное описание, информация о цене, складе хранения и продавце.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975"/>
              </a:spcAft>
              <a:buNone/>
            </a:pP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ru-RU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Ключевыми сущностями 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модели предметной области проекта являются товар (сущность </a:t>
            </a:r>
            <a:r>
              <a:rPr lang="ru-RU" sz="1800" dirty="0" err="1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и пользователь (сущность </a:t>
            </a:r>
            <a:r>
              <a:rPr lang="ru-RU" sz="1800" dirty="0" err="1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выступающий как в роли </a:t>
            </a:r>
            <a:r>
              <a:rPr lang="ru-RU" sz="1800" dirty="0" err="1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так и в роли </a:t>
            </a:r>
            <a:r>
              <a:rPr lang="ru-RU" sz="1800" dirty="0" err="1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Имеются обязательные связи, в частности «заказ - пользователь» (</a:t>
            </a:r>
            <a:r>
              <a:rPr lang="ru-RU" sz="1800" dirty="0" err="1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</a:t>
            </a:r>
            <a:r>
              <a:rPr lang="ru-RU" sz="1800" dirty="0" err="1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</a:t>
            </a:r>
            <a:r>
              <a:rPr lang="ru-RU" sz="1800" dirty="0">
                <a:solidFill>
                  <a:srgbClr val="2C2D2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9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BA22653-62E8-3B4A-A5E8-3F29FC9BDAC7}"/>
              </a:ext>
            </a:extLst>
          </p:cNvPr>
          <p:cNvSpPr/>
          <p:nvPr/>
        </p:nvSpPr>
        <p:spPr>
          <a:xfrm>
            <a:off x="838201" y="904875"/>
            <a:ext cx="9858374" cy="547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0A9BB-9346-F0A0-0EB2-07E61BB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3200" cy="3492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ER</a:t>
            </a:r>
            <a:r>
              <a:rPr lang="ru-RU" dirty="0"/>
              <a:t>-модель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8433AD-50A9-25B3-C4D8-2B2A658A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998103"/>
            <a:ext cx="9591675" cy="52853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AFF4F-163B-C488-F36B-C1F8E0D37286}"/>
              </a:ext>
            </a:extLst>
          </p:cNvPr>
          <p:cNvSpPr txBox="1"/>
          <p:nvPr/>
        </p:nvSpPr>
        <p:spPr>
          <a:xfrm>
            <a:off x="1210733" y="1862667"/>
            <a:ext cx="1642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БД –</a:t>
            </a:r>
          </a:p>
          <a:p>
            <a:r>
              <a:rPr lang="ru-RU" dirty="0"/>
              <a:t>6 таблиц, ключевыми из которых являются таблицы </a:t>
            </a:r>
            <a:r>
              <a:rPr lang="en-US" dirty="0"/>
              <a:t>product </a:t>
            </a:r>
            <a:r>
              <a:rPr lang="ru-RU" dirty="0"/>
              <a:t>и </a:t>
            </a:r>
            <a:r>
              <a:rPr lang="en-US" dirty="0"/>
              <a:t>person.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23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6D87B-1B76-B8E3-6BED-449DCDEE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60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Инструментальные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28B8A-6844-27FC-4C24-A5111FCE7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80733"/>
            <a:ext cx="5181600" cy="3696230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выполнена на языке программирования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использованием фреймворка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веб-приложении задействованы компоненты данного фреймворка, в частности</a:t>
            </a:r>
            <a:r>
              <a:rPr lang="ru-RU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Security</a:t>
            </a:r>
            <a:r>
              <a:rPr lang="ru-RU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Web</a:t>
            </a:r>
            <a:r>
              <a:rPr lang="ru-RU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data JPA</a:t>
            </a:r>
            <a:r>
              <a:rPr lang="ru-RU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Validation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связи </a:t>
            </a: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Hibernate</a:t>
            </a:r>
            <a:endParaRPr lang="ru-RU" sz="2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акже применены запросы на языке </a:t>
            </a: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разметка </a:t>
            </a: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736425-1583-624E-2172-FD4C139C6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480733"/>
            <a:ext cx="5181600" cy="369623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программного обеспечения применялись: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бэкенд-разработки - </a:t>
            </a:r>
            <a:r>
              <a:rPr lang="en-US" sz="2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ntellij</a:t>
            </a:r>
            <a:r>
              <a:rPr lang="ru-RU" sz="2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</a:t>
            </a:r>
            <a:endParaRPr lang="ru-RU" sz="2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элементов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ru-RU" sz="2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обеспечения функционирования базы данных – </a:t>
            </a:r>
            <a:r>
              <a:rPr lang="en-US" sz="2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pgAdmin</a:t>
            </a:r>
            <a:r>
              <a:rPr lang="ru-RU" sz="2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7614F-3EE9-E532-5E5D-9BA82A3EC8A8}"/>
              </a:ext>
            </a:extLst>
          </p:cNvPr>
          <p:cNvSpPr txBox="1"/>
          <p:nvPr/>
        </p:nvSpPr>
        <p:spPr>
          <a:xfrm>
            <a:off x="1066800" y="1312333"/>
            <a:ext cx="10126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проекта использовались инструментальные средства, освоенные в процессе программы переподготовки.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498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7D853-5044-8780-06EF-04EEB5A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Результат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9852-B9BB-61B0-C85B-6E0E021E4656}"/>
              </a:ext>
            </a:extLst>
          </p:cNvPr>
          <p:cNvSpPr txBox="1"/>
          <p:nvPr/>
        </p:nvSpPr>
        <p:spPr>
          <a:xfrm>
            <a:off x="1038226" y="1143000"/>
            <a:ext cx="991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Разработано веб-приложение, выполняющее функции интернет-магазина. Обеспечена стабильность его работы и безопасность данных пользователей. На скриншотах представлена работа с товарами под ролью админа и юзера, а на видео – продемонстрирован весь функционал приложения.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29308638-D085-832B-C427-491F9FFCFC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3642"/>
            <a:ext cx="5181600" cy="3034154"/>
          </a:xfrm>
        </p:spPr>
      </p:pic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2B519371-96D8-B411-7CDD-F65E94A0CE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61974"/>
            <a:ext cx="5181600" cy="3037489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CAA456-E70A-F1B3-8179-B632B087E030}"/>
              </a:ext>
            </a:extLst>
          </p:cNvPr>
          <p:cNvSpPr txBox="1"/>
          <p:nvPr/>
        </p:nvSpPr>
        <p:spPr>
          <a:xfrm>
            <a:off x="123825" y="379095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5811F-C2E7-6EFC-5DE9-4341586F699C}"/>
              </a:ext>
            </a:extLst>
          </p:cNvPr>
          <p:cNvSpPr txBox="1"/>
          <p:nvPr/>
        </p:nvSpPr>
        <p:spPr>
          <a:xfrm>
            <a:off x="11553825" y="37242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668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6C113F8-4347-A4AC-4CC5-E76679E7E6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6" y="54416"/>
            <a:ext cx="5181600" cy="3277456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C92018-F389-B019-A00D-AF631297A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6" y="149068"/>
            <a:ext cx="5181600" cy="321236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47BA7C-6B97-6E97-7063-4F73C184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17" y="3429000"/>
            <a:ext cx="5183059" cy="32799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4B622-6928-F7EB-7E45-66DEFB01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429000"/>
            <a:ext cx="5446117" cy="3279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AE023-F501-33AD-F019-B9954924C430}"/>
              </a:ext>
            </a:extLst>
          </p:cNvPr>
          <p:cNvSpPr txBox="1"/>
          <p:nvPr/>
        </p:nvSpPr>
        <p:spPr>
          <a:xfrm>
            <a:off x="219075" y="619125"/>
            <a:ext cx="3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D621A-6A48-B44F-C4C1-C720312E22D1}"/>
              </a:ext>
            </a:extLst>
          </p:cNvPr>
          <p:cNvSpPr txBox="1"/>
          <p:nvPr/>
        </p:nvSpPr>
        <p:spPr>
          <a:xfrm>
            <a:off x="11360776" y="699016"/>
            <a:ext cx="45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ABDB1-B149-37C1-D346-F5AF130F1BD8}"/>
              </a:ext>
            </a:extLst>
          </p:cNvPr>
          <p:cNvSpPr txBox="1"/>
          <p:nvPr/>
        </p:nvSpPr>
        <p:spPr>
          <a:xfrm>
            <a:off x="114300" y="423862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D7A46-11E3-8C40-3562-6A8508EE914E}"/>
              </a:ext>
            </a:extLst>
          </p:cNvPr>
          <p:cNvSpPr txBox="1"/>
          <p:nvPr/>
        </p:nvSpPr>
        <p:spPr>
          <a:xfrm>
            <a:off x="11668125" y="430530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0707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6C113F8-4347-A4AC-4CC5-E76679E7E6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576" y="87710"/>
            <a:ext cx="5181600" cy="321086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C92018-F389-B019-A00D-AF631297A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9175" y="149068"/>
            <a:ext cx="4647602" cy="321236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47BA7C-6B97-6E97-7063-4F73C184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345" y="3429000"/>
            <a:ext cx="4850603" cy="32799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4B622-6928-F7EB-7E45-66DEFB01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525" y="3429000"/>
            <a:ext cx="5005067" cy="3279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AE023-F501-33AD-F019-B9954924C430}"/>
              </a:ext>
            </a:extLst>
          </p:cNvPr>
          <p:cNvSpPr txBox="1"/>
          <p:nvPr/>
        </p:nvSpPr>
        <p:spPr>
          <a:xfrm>
            <a:off x="219075" y="619125"/>
            <a:ext cx="3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D621A-6A48-B44F-C4C1-C720312E22D1}"/>
              </a:ext>
            </a:extLst>
          </p:cNvPr>
          <p:cNvSpPr txBox="1"/>
          <p:nvPr/>
        </p:nvSpPr>
        <p:spPr>
          <a:xfrm>
            <a:off x="11443013" y="619125"/>
            <a:ext cx="45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ABDB1-B149-37C1-D346-F5AF130F1BD8}"/>
              </a:ext>
            </a:extLst>
          </p:cNvPr>
          <p:cNvSpPr txBox="1"/>
          <p:nvPr/>
        </p:nvSpPr>
        <p:spPr>
          <a:xfrm>
            <a:off x="114300" y="423862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D7A46-11E3-8C40-3562-6A8508EE914E}"/>
              </a:ext>
            </a:extLst>
          </p:cNvPr>
          <p:cNvSpPr txBox="1"/>
          <p:nvPr/>
        </p:nvSpPr>
        <p:spPr>
          <a:xfrm>
            <a:off x="11443013" y="4238626"/>
            <a:ext cx="59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35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6C113F8-4347-A4AC-4CC5-E76679E7E6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576" y="239036"/>
            <a:ext cx="5181600" cy="290821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C92018-F389-B019-A00D-AF631297A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9175" y="255419"/>
            <a:ext cx="4647602" cy="299966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47BA7C-6B97-6E97-7063-4F73C184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810" y="3429000"/>
            <a:ext cx="4829673" cy="32799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4B622-6928-F7EB-7E45-66DEFB01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525" y="3473762"/>
            <a:ext cx="5005067" cy="3190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AE023-F501-33AD-F019-B9954924C430}"/>
              </a:ext>
            </a:extLst>
          </p:cNvPr>
          <p:cNvSpPr txBox="1"/>
          <p:nvPr/>
        </p:nvSpPr>
        <p:spPr>
          <a:xfrm>
            <a:off x="109576" y="619125"/>
            <a:ext cx="47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D621A-6A48-B44F-C4C1-C720312E22D1}"/>
              </a:ext>
            </a:extLst>
          </p:cNvPr>
          <p:cNvSpPr txBox="1"/>
          <p:nvPr/>
        </p:nvSpPr>
        <p:spPr>
          <a:xfrm>
            <a:off x="11443013" y="619125"/>
            <a:ext cx="45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ABDB1-B149-37C1-D346-F5AF130F1BD8}"/>
              </a:ext>
            </a:extLst>
          </p:cNvPr>
          <p:cNvSpPr txBox="1"/>
          <p:nvPr/>
        </p:nvSpPr>
        <p:spPr>
          <a:xfrm>
            <a:off x="114299" y="4238625"/>
            <a:ext cx="46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D7A46-11E3-8C40-3562-6A8508EE914E}"/>
              </a:ext>
            </a:extLst>
          </p:cNvPr>
          <p:cNvSpPr txBox="1"/>
          <p:nvPr/>
        </p:nvSpPr>
        <p:spPr>
          <a:xfrm>
            <a:off x="11443013" y="4238626"/>
            <a:ext cx="59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1682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6C113F8-4347-A4AC-4CC5-E76679E7E6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810" y="149068"/>
            <a:ext cx="4425263" cy="290821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C92018-F389-B019-A00D-AF631297A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9175" y="559638"/>
            <a:ext cx="4647602" cy="2391222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47BA7C-6B97-6E97-7063-4F73C184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810" y="3823456"/>
            <a:ext cx="4829673" cy="24910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4B622-6928-F7EB-7E45-66DEFB01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2693" y="3473762"/>
            <a:ext cx="4532731" cy="3190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AE023-F501-33AD-F019-B9954924C430}"/>
              </a:ext>
            </a:extLst>
          </p:cNvPr>
          <p:cNvSpPr txBox="1"/>
          <p:nvPr/>
        </p:nvSpPr>
        <p:spPr>
          <a:xfrm>
            <a:off x="114299" y="714375"/>
            <a:ext cx="46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D621A-6A48-B44F-C4C1-C720312E22D1}"/>
              </a:ext>
            </a:extLst>
          </p:cNvPr>
          <p:cNvSpPr txBox="1"/>
          <p:nvPr/>
        </p:nvSpPr>
        <p:spPr>
          <a:xfrm>
            <a:off x="11443013" y="619125"/>
            <a:ext cx="45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ABDB1-B149-37C1-D346-F5AF130F1BD8}"/>
              </a:ext>
            </a:extLst>
          </p:cNvPr>
          <p:cNvSpPr txBox="1"/>
          <p:nvPr/>
        </p:nvSpPr>
        <p:spPr>
          <a:xfrm>
            <a:off x="114299" y="4238625"/>
            <a:ext cx="46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D7A46-11E3-8C40-3562-6A8508EE914E}"/>
              </a:ext>
            </a:extLst>
          </p:cNvPr>
          <p:cNvSpPr txBox="1"/>
          <p:nvPr/>
        </p:nvSpPr>
        <p:spPr>
          <a:xfrm>
            <a:off x="11443013" y="4238626"/>
            <a:ext cx="59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1362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Итоговый проект на тему: «Разработка веб-приложения «Интернет-магазин мягкой мебели»</vt:lpstr>
      <vt:lpstr>Предметная область</vt:lpstr>
      <vt:lpstr>ER-модель</vt:lpstr>
      <vt:lpstr>Инструментальные средства</vt:lpstr>
      <vt:lpstr>Результат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«Разработка веб-приложения «Интернет-магазин мягкой мебели»</dc:title>
  <dc:creator>111</dc:creator>
  <cp:lastModifiedBy>111</cp:lastModifiedBy>
  <cp:revision>15</cp:revision>
  <dcterms:created xsi:type="dcterms:W3CDTF">2022-12-13T20:12:00Z</dcterms:created>
  <dcterms:modified xsi:type="dcterms:W3CDTF">2022-12-14T20:09:36Z</dcterms:modified>
</cp:coreProperties>
</file>