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310" r:id="rId4"/>
    <p:sldId id="344" r:id="rId5"/>
    <p:sldId id="381" r:id="rId6"/>
    <p:sldId id="382" r:id="rId7"/>
    <p:sldId id="383" r:id="rId8"/>
    <p:sldId id="384" r:id="rId9"/>
    <p:sldId id="379" r:id="rId10"/>
    <p:sldId id="385" r:id="rId11"/>
    <p:sldId id="386" r:id="rId12"/>
    <p:sldId id="387" r:id="rId13"/>
    <p:sldId id="380" r:id="rId14"/>
    <p:sldId id="390" r:id="rId15"/>
    <p:sldId id="388" r:id="rId16"/>
    <p:sldId id="389" r:id="rId17"/>
    <p:sldId id="399" r:id="rId18"/>
    <p:sldId id="391" r:id="rId19"/>
    <p:sldId id="392" r:id="rId20"/>
    <p:sldId id="393" r:id="rId21"/>
    <p:sldId id="405" r:id="rId22"/>
    <p:sldId id="394" r:id="rId23"/>
    <p:sldId id="395" r:id="rId24"/>
    <p:sldId id="396" r:id="rId25"/>
    <p:sldId id="397" r:id="rId26"/>
    <p:sldId id="398" r:id="rId27"/>
    <p:sldId id="400" r:id="rId28"/>
    <p:sldId id="401" r:id="rId29"/>
    <p:sldId id="424" r:id="rId30"/>
    <p:sldId id="402" r:id="rId31"/>
    <p:sldId id="403" r:id="rId32"/>
    <p:sldId id="404" r:id="rId33"/>
    <p:sldId id="408" r:id="rId34"/>
    <p:sldId id="407" r:id="rId35"/>
    <p:sldId id="406" r:id="rId36"/>
    <p:sldId id="409" r:id="rId37"/>
    <p:sldId id="439" r:id="rId38"/>
    <p:sldId id="410" r:id="rId39"/>
    <p:sldId id="416" r:id="rId40"/>
    <p:sldId id="417" r:id="rId41"/>
    <p:sldId id="418" r:id="rId42"/>
    <p:sldId id="411" r:id="rId43"/>
    <p:sldId id="413" r:id="rId44"/>
    <p:sldId id="414" r:id="rId45"/>
    <p:sldId id="415" r:id="rId46"/>
    <p:sldId id="412" r:id="rId47"/>
    <p:sldId id="425" r:id="rId48"/>
    <p:sldId id="419" r:id="rId49"/>
    <p:sldId id="420" r:id="rId50"/>
    <p:sldId id="421" r:id="rId51"/>
    <p:sldId id="433" r:id="rId52"/>
    <p:sldId id="434" r:id="rId53"/>
    <p:sldId id="426" r:id="rId54"/>
    <p:sldId id="435" r:id="rId55"/>
    <p:sldId id="436" r:id="rId56"/>
    <p:sldId id="427" r:id="rId57"/>
    <p:sldId id="428" r:id="rId58"/>
    <p:sldId id="429" r:id="rId59"/>
    <p:sldId id="437" r:id="rId60"/>
    <p:sldId id="378" r:id="rId61"/>
    <p:sldId id="438" r:id="rId62"/>
    <p:sldId id="422" r:id="rId63"/>
    <p:sldId id="423" r:id="rId64"/>
    <p:sldId id="311" r:id="rId65"/>
    <p:sldId id="274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5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0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r>
              <a:rPr lang="ru-RU" dirty="0" smtClean="0"/>
              <a:t>/65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r>
              <a:rPr lang="ru-RU" dirty="0" smtClean="0"/>
              <a:t>/65</a:t>
            </a:r>
            <a:endParaRPr lang="ru-RU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001" y="1001196"/>
            <a:ext cx="280442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quote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</a:t>
            </a:r>
            <a:r>
              <a:rPr lang="en-US" sz="2000" dirty="0" smtClean="0"/>
              <a:t> </a:t>
            </a:r>
            <a:r>
              <a:rPr lang="uk-UA" sz="2000" dirty="0" smtClean="0"/>
              <a:t>замінює лапку </a:t>
            </a:r>
            <a:r>
              <a:rPr lang="en-US" sz="2000" dirty="0" smtClean="0"/>
              <a:t>‘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5001" y="1930895"/>
            <a:ext cx="791038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 smtClean="0">
                <a:solidFill>
                  <a:srgbClr val="0000CC"/>
                </a:solidFill>
              </a:rPr>
              <a:t>?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 перевірка </a:t>
            </a:r>
            <a:r>
              <a:rPr lang="uk-UA" sz="2000" dirty="0" err="1" smtClean="0"/>
              <a:t>співпадіння</a:t>
            </a:r>
            <a:r>
              <a:rPr lang="uk-UA" sz="2000" dirty="0" smtClean="0"/>
              <a:t> двох символів (</a:t>
            </a:r>
            <a:r>
              <a:rPr lang="ru-RU" sz="2000" dirty="0" smtClean="0"/>
              <a:t>в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- </a:t>
            </a:r>
            <a:r>
              <a:rPr lang="ru-RU" sz="2000" dirty="0"/>
              <a:t>два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на </a:t>
            </a:r>
            <a:r>
              <a:rPr lang="ru-RU" sz="2000" dirty="0" err="1" smtClean="0"/>
              <a:t>виході</a:t>
            </a:r>
            <a:r>
              <a:rPr lang="ru-RU" sz="2000" dirty="0" smtClean="0"/>
              <a:t>  - </a:t>
            </a:r>
            <a:r>
              <a:rPr lang="ru-RU" sz="2000" dirty="0" err="1" smtClean="0"/>
              <a:t>істина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хибність</a:t>
            </a:r>
            <a:r>
              <a:rPr lang="ru-RU" sz="2000" dirty="0" smtClean="0"/>
              <a:t> 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8403" y="4304764"/>
            <a:ext cx="852719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Два </a:t>
            </a:r>
            <a:r>
              <a:rPr lang="uk-UA" sz="2000" dirty="0"/>
              <a:t>символи «збігаються», якщо вони складаються з одних і тих </a:t>
            </a:r>
            <a:r>
              <a:rPr lang="uk-UA" sz="2000" dirty="0" smtClean="0"/>
              <a:t>самих друкованих </a:t>
            </a:r>
            <a:r>
              <a:rPr lang="uk-UA" sz="2000" dirty="0"/>
              <a:t>знаків в однаковому порядку.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9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3669" y="806470"/>
            <a:ext cx="844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реалізуємо процедуру </a:t>
            </a:r>
            <a:r>
              <a:rPr lang="uk-UA" sz="2000" dirty="0" err="1" smtClean="0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Вона </a:t>
            </a:r>
            <a:r>
              <a:rPr lang="uk-UA" sz="2000" dirty="0"/>
              <a:t>приймає два </a:t>
            </a:r>
            <a:r>
              <a:rPr lang="uk-UA" sz="2000" dirty="0" smtClean="0"/>
              <a:t>аргументи: </a:t>
            </a:r>
            <a:r>
              <a:rPr lang="uk-UA" sz="2000" dirty="0"/>
              <a:t>символ і список.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Якщо </a:t>
            </a:r>
            <a:r>
              <a:rPr lang="uk-UA" sz="2000" dirty="0"/>
              <a:t>символ не міститься в списку </a:t>
            </a:r>
            <a:r>
              <a:rPr lang="uk-UA" sz="2000" dirty="0" smtClean="0"/>
              <a:t>(тобто</a:t>
            </a:r>
            <a:r>
              <a:rPr lang="uk-UA" sz="2000" dirty="0"/>
              <a:t>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 smtClean="0"/>
              <a:t>хибність.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повертає </a:t>
            </a:r>
            <a:r>
              <a:rPr lang="uk-UA" sz="2000" dirty="0" smtClean="0">
                <a:solidFill>
                  <a:srgbClr val="C00000"/>
                </a:solidFill>
              </a:rPr>
              <a:t>підсписок </a:t>
            </a:r>
            <a:r>
              <a:rPr lang="uk-UA" sz="2000" dirty="0">
                <a:solidFill>
                  <a:srgbClr val="C00000"/>
                </a:solidFill>
              </a:rPr>
              <a:t>списку, починаючи з першого входження </a:t>
            </a:r>
            <a:r>
              <a:rPr lang="uk-UA" sz="2000" dirty="0" smtClean="0">
                <a:solidFill>
                  <a:srgbClr val="C00000"/>
                </a:solidFill>
              </a:rPr>
              <a:t>символу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8713" y="2828836"/>
            <a:ext cx="5729287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x)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item (car x))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x)))))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8712" y="4619283"/>
            <a:ext cx="572928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’(pear banana prune))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False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’(x (apple sauce) y apple pear))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apple pear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579" y="4249951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 err="1">
                <a:solidFill>
                  <a:srgbClr val="0000CC"/>
                </a:solidFill>
              </a:rPr>
              <a:t>memq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Вправи для запитання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2924" y="2034663"/>
            <a:ext cx="4471989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list ’a ’b ’c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(list ’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george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s-ES" dirty="0">
                <a:solidFill>
                  <a:srgbClr val="0000CC"/>
                </a:solidFill>
                <a:latin typeface="ERKurierPSCyr-Regular"/>
              </a:rPr>
              <a:t>(cdr ’((x1 x2) (y1 y2</a:t>
            </a:r>
            <a:r>
              <a:rPr lang="es-E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s-ES" dirty="0">
              <a:solidFill>
                <a:srgbClr val="0000CC"/>
              </a:solidFill>
              <a:latin typeface="ERKurierPSCyr-Regular"/>
            </a:endParaRPr>
          </a:p>
          <a:p>
            <a:r>
              <a:rPr lang="es-ES" dirty="0">
                <a:solidFill>
                  <a:srgbClr val="0000CC"/>
                </a:solidFill>
                <a:latin typeface="ERKurierPSCyr-Regular"/>
              </a:rPr>
              <a:t>(cadr ’((x1 x2) (y1 y2</a:t>
            </a:r>
            <a:r>
              <a:rPr lang="es-E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s-E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(pair? (car ’(a short list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memq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’red ’((red shoes) (blue socks)))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memq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’red ’(red shoes blue socks))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2924" y="804209"/>
            <a:ext cx="830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Що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надрукує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інтерпретатор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у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на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кожний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з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наступних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виразів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?</a:t>
            </a:r>
          </a:p>
          <a:p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в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презентації</a:t>
            </a:r>
            <a:endParaRPr lang="ru-RU" dirty="0">
              <a:solidFill>
                <a:srgbClr val="C00000"/>
              </a:solidFill>
              <a:latin typeface="AntiquaPSCy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2" y="152769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Запитання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057900" y="152769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Відповідь 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857875" y="2034663"/>
            <a:ext cx="2428875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1.</a:t>
            </a:r>
          </a:p>
          <a:p>
            <a:endParaRPr lang="uk-UA" dirty="0"/>
          </a:p>
          <a:p>
            <a:r>
              <a:rPr lang="uk-UA" dirty="0" smtClean="0"/>
              <a:t>2.</a:t>
            </a:r>
          </a:p>
          <a:p>
            <a:endParaRPr lang="uk-UA" dirty="0"/>
          </a:p>
          <a:p>
            <a:r>
              <a:rPr lang="uk-UA" dirty="0" smtClean="0"/>
              <a:t>3.</a:t>
            </a:r>
          </a:p>
          <a:p>
            <a:endParaRPr lang="uk-UA" dirty="0"/>
          </a:p>
          <a:p>
            <a:r>
              <a:rPr lang="uk-UA" dirty="0" smtClean="0"/>
              <a:t>4.</a:t>
            </a:r>
          </a:p>
          <a:p>
            <a:endParaRPr lang="uk-UA" dirty="0"/>
          </a:p>
          <a:p>
            <a:r>
              <a:rPr lang="uk-UA" dirty="0" smtClean="0"/>
              <a:t>5.</a:t>
            </a:r>
          </a:p>
          <a:p>
            <a:endParaRPr lang="uk-UA" dirty="0"/>
          </a:p>
          <a:p>
            <a:r>
              <a:rPr lang="uk-UA" dirty="0" smtClean="0"/>
              <a:t>6.</a:t>
            </a:r>
          </a:p>
          <a:p>
            <a:endParaRPr lang="uk-UA" dirty="0"/>
          </a:p>
          <a:p>
            <a:r>
              <a:rPr lang="uk-UA" dirty="0" smtClean="0"/>
              <a:t>7.</a:t>
            </a:r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4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778759"/>
            <a:ext cx="9143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/>
              <a:t>Як приклад абстракції даних розглянемо побудову процедури, яка </a:t>
            </a:r>
            <a:r>
              <a:rPr lang="uk-UA" sz="2000" dirty="0" smtClean="0"/>
              <a:t>здійснює символьне </a:t>
            </a:r>
            <a:r>
              <a:rPr lang="uk-UA" sz="2000" dirty="0"/>
              <a:t>диференціювання </a:t>
            </a:r>
            <a:r>
              <a:rPr lang="uk-UA" sz="2000" dirty="0" smtClean="0"/>
              <a:t>алгебричних виразів.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 smtClean="0"/>
              <a:t>Ця </a:t>
            </a:r>
            <a:r>
              <a:rPr lang="uk-UA" sz="2000" dirty="0"/>
              <a:t>процедура приймає в якості аргументів </a:t>
            </a:r>
            <a:r>
              <a:rPr lang="uk-UA" sz="2000" dirty="0" smtClean="0"/>
              <a:t>алгебричний вираз </a:t>
            </a:r>
            <a:r>
              <a:rPr lang="uk-UA" sz="2000" dirty="0"/>
              <a:t>і </a:t>
            </a:r>
            <a:r>
              <a:rPr lang="uk-UA" sz="2000" dirty="0" smtClean="0"/>
              <a:t>змінну та </a:t>
            </a:r>
            <a:r>
              <a:rPr lang="uk-UA" sz="2000" dirty="0"/>
              <a:t>повертає похідну виразу по відношенню до цієї змінної.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rgbClr val="C00000"/>
                </a:solidFill>
              </a:rPr>
              <a:t>Наприклад</a:t>
            </a:r>
            <a:r>
              <a:rPr lang="uk-UA" sz="2000" dirty="0">
                <a:solidFill>
                  <a:srgbClr val="C00000"/>
                </a:solidFill>
              </a:rPr>
              <a:t>, якщо аргументами до процедури служать </a:t>
            </a:r>
            <a:r>
              <a:rPr lang="uk-UA" sz="2000" dirty="0">
                <a:solidFill>
                  <a:srgbClr val="0000CC"/>
                </a:solidFill>
              </a:rPr>
              <a:t>ax</a:t>
            </a:r>
            <a:r>
              <a:rPr lang="uk-UA" sz="2000" baseline="30000" dirty="0">
                <a:solidFill>
                  <a:srgbClr val="0000CC"/>
                </a:solidFill>
              </a:rPr>
              <a:t>2</a:t>
            </a:r>
            <a:r>
              <a:rPr lang="uk-UA" sz="2000" dirty="0">
                <a:solidFill>
                  <a:srgbClr val="0000CC"/>
                </a:solidFill>
              </a:rPr>
              <a:t> + </a:t>
            </a:r>
            <a:r>
              <a:rPr lang="uk-UA" sz="2000" dirty="0" err="1">
                <a:solidFill>
                  <a:srgbClr val="0000CC"/>
                </a:solidFill>
              </a:rPr>
              <a:t>bx</a:t>
            </a:r>
            <a:r>
              <a:rPr lang="uk-UA" sz="2000" dirty="0">
                <a:solidFill>
                  <a:srgbClr val="0000CC"/>
                </a:solidFill>
              </a:rPr>
              <a:t> + c </a:t>
            </a:r>
            <a:r>
              <a:rPr lang="uk-UA" sz="2000" dirty="0" smtClean="0"/>
              <a:t>та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процедура повинна повертати </a:t>
            </a:r>
            <a:r>
              <a:rPr lang="uk-UA" sz="2000" dirty="0">
                <a:solidFill>
                  <a:srgbClr val="0000CC"/>
                </a:solidFill>
              </a:rPr>
              <a:t>2ax + b</a:t>
            </a:r>
            <a:r>
              <a:rPr lang="uk-UA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/>
              <a:t>Символьне диференціювання має для </a:t>
            </a:r>
            <a:r>
              <a:rPr lang="uk-UA" sz="2000" dirty="0" err="1" smtClean="0"/>
              <a:t>Ліспа</a:t>
            </a:r>
            <a:r>
              <a:rPr lang="uk-UA" sz="2000" dirty="0" smtClean="0"/>
              <a:t> </a:t>
            </a:r>
            <a:r>
              <a:rPr lang="uk-UA" sz="2000" dirty="0"/>
              <a:t>особливе історичне значення. Воно було одним із спонукальних прикладів при розробці комп'ютерної мови для обробки символів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87" y="4120815"/>
            <a:ext cx="8786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/>
              <a:t>Спочатку розробимо алгоритм диференціювання, який працює з абстрактними об'єктами, такими </a:t>
            </a:r>
            <a:r>
              <a:rPr lang="uk-UA" sz="2000" dirty="0" smtClean="0"/>
              <a:t>як «Суми</a:t>
            </a:r>
            <a:r>
              <a:rPr lang="uk-UA" sz="2000" dirty="0"/>
              <a:t>», </a:t>
            </a:r>
            <a:r>
              <a:rPr lang="uk-UA" sz="2000" dirty="0" smtClean="0"/>
              <a:t>«Добуток» </a:t>
            </a:r>
            <a:r>
              <a:rPr lang="uk-UA" sz="2000" dirty="0"/>
              <a:t>і </a:t>
            </a:r>
            <a:r>
              <a:rPr lang="uk-UA" sz="2000" dirty="0" smtClean="0"/>
              <a:t>«Змінні</a:t>
            </a:r>
            <a:r>
              <a:rPr lang="uk-UA" sz="2000" dirty="0"/>
              <a:t>», не звертаючи уваги на те, як вони повинні бути представлені.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Тільки після цього ми звернемося до задачі </a:t>
            </a:r>
            <a:r>
              <a:rPr lang="uk-UA" sz="2000" dirty="0" smtClean="0"/>
              <a:t>представлення.</a:t>
            </a:r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36029" y="3641081"/>
            <a:ext cx="44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Етапи розробки програми</a:t>
            </a:r>
            <a:endParaRPr lang="uk-UA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09812"/>
            <a:ext cx="5457825" cy="29813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" y="0"/>
            <a:ext cx="914399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311" y="781752"/>
            <a:ext cx="8801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</a:t>
            </a:r>
            <a:r>
              <a:rPr lang="uk-UA" sz="2000" dirty="0"/>
              <a:t>програму символьного диференціювання, яка працює з виразами, побудованими тільки за допомогою операцій </a:t>
            </a:r>
            <a:r>
              <a:rPr lang="uk-UA" sz="2000" b="1" dirty="0"/>
              <a:t>додавання</a:t>
            </a:r>
            <a:r>
              <a:rPr lang="uk-UA" sz="2000" dirty="0"/>
              <a:t> і </a:t>
            </a:r>
            <a:r>
              <a:rPr lang="uk-UA" sz="2000" b="1" dirty="0"/>
              <a:t>множення</a:t>
            </a:r>
            <a:r>
              <a:rPr lang="uk-UA" sz="2000" dirty="0"/>
              <a:t> з двома аргументами. </a:t>
            </a:r>
            <a:endParaRPr lang="uk-UA" sz="2000" dirty="0" smtClean="0"/>
          </a:p>
          <a:p>
            <a:r>
              <a:rPr lang="uk-UA" sz="2000" dirty="0" smtClean="0"/>
              <a:t>Диференціювати </a:t>
            </a:r>
            <a:r>
              <a:rPr lang="uk-UA" sz="2000" dirty="0"/>
              <a:t>будь такий вислів можна, застосовуючи такі правила редукції: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2886943"/>
            <a:ext cx="4714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Правила (3) та (4) </a:t>
            </a:r>
            <a:r>
              <a:rPr lang="uk-UA" sz="2000" dirty="0"/>
              <a:t>по суті своїй </a:t>
            </a:r>
            <a:r>
              <a:rPr lang="uk-UA" sz="2000" dirty="0" smtClean="0"/>
              <a:t>рекурсивні. </a:t>
            </a:r>
            <a:r>
              <a:rPr lang="uk-UA" sz="2000" dirty="0"/>
              <a:t>Тобто, щоб отримати похідну суми, </a:t>
            </a:r>
            <a:r>
              <a:rPr lang="uk-UA" sz="2000" dirty="0" smtClean="0"/>
              <a:t>спочатку </a:t>
            </a:r>
            <a:r>
              <a:rPr lang="uk-UA" sz="2000" dirty="0"/>
              <a:t>потрібно отримати похідні доданків і їх скласти. </a:t>
            </a:r>
            <a:r>
              <a:rPr lang="uk-UA" sz="2000" dirty="0" smtClean="0"/>
              <a:t>Кожний доданок в </a:t>
            </a:r>
            <a:r>
              <a:rPr lang="uk-UA" sz="2000" dirty="0"/>
              <a:t>свою чергу може бути виразом, яке потрібно розкласти на складові. Розбиваючи їх на все більш дрібні частини, </a:t>
            </a:r>
            <a:r>
              <a:rPr lang="uk-UA" sz="2000" dirty="0" smtClean="0"/>
              <a:t>можна дійти </a:t>
            </a:r>
            <a:r>
              <a:rPr lang="uk-UA" sz="2000" dirty="0"/>
              <a:t>до стадії, коли всі частини є або </a:t>
            </a:r>
            <a:r>
              <a:rPr lang="uk-UA" sz="2000" b="1" dirty="0"/>
              <a:t>константами</a:t>
            </a:r>
            <a:r>
              <a:rPr lang="uk-UA" sz="2000" dirty="0"/>
              <a:t>, або </a:t>
            </a:r>
            <a:r>
              <a:rPr lang="uk-UA" sz="2000" b="1" dirty="0"/>
              <a:t>змінними</a:t>
            </a:r>
            <a:r>
              <a:rPr lang="uk-UA" sz="2000" dirty="0"/>
              <a:t>, і їх похідні дорівнюватимуть або </a:t>
            </a:r>
            <a:r>
              <a:rPr lang="uk-UA" sz="2000" b="1" dirty="0"/>
              <a:t>0</a:t>
            </a:r>
            <a:r>
              <a:rPr lang="uk-UA" sz="2000" dirty="0"/>
              <a:t>, або </a:t>
            </a:r>
            <a:r>
              <a:rPr lang="uk-UA" sz="2000" b="1" dirty="0"/>
              <a:t>1</a:t>
            </a:r>
            <a:r>
              <a:rPr lang="uk-UA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7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-43315"/>
            <a:ext cx="914399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51" y="824615"/>
            <a:ext cx="880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Припустимо</a:t>
            </a:r>
            <a:r>
              <a:rPr lang="uk-UA" sz="2000" dirty="0"/>
              <a:t>, що </a:t>
            </a:r>
            <a:r>
              <a:rPr lang="uk-UA" sz="2000" dirty="0" smtClean="0"/>
              <a:t>вже </a:t>
            </a:r>
            <a:r>
              <a:rPr lang="uk-UA" sz="2000" dirty="0"/>
              <a:t>є процедури, які реалізують такі </a:t>
            </a:r>
            <a:r>
              <a:rPr lang="uk-UA" sz="2000" b="1" dirty="0"/>
              <a:t>селектори</a:t>
            </a:r>
            <a:r>
              <a:rPr lang="uk-UA" sz="2000" dirty="0"/>
              <a:t>, </a:t>
            </a:r>
            <a:r>
              <a:rPr lang="uk-UA" sz="2000" b="1" dirty="0"/>
              <a:t>конструктори</a:t>
            </a:r>
            <a:r>
              <a:rPr lang="uk-UA" sz="2000" dirty="0"/>
              <a:t> і </a:t>
            </a:r>
            <a:r>
              <a:rPr lang="uk-UA" sz="2000" b="1" dirty="0"/>
              <a:t>предикати</a:t>
            </a:r>
            <a:r>
              <a:rPr lang="uk-UA" sz="20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39385"/>
              </p:ext>
            </p:extLst>
          </p:nvPr>
        </p:nvGraphicFramePr>
        <p:xfrm>
          <a:off x="342899" y="1532501"/>
          <a:ext cx="84582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13"/>
                <a:gridCol w="4929188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Процедура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Семантика процедури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</a:rPr>
                        <a:t> змінна?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same-variable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v1 v2)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Чи є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v1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v2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однієї і тієї ж самою змінною?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</a:rPr>
                        <a:t> сума?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addend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Перший доданок суми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augend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Другий доданок суми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(make-sum a1 a2)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Будує суму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a1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та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 добуток?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multiplier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Перший множник добутку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multiplicand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Другий множник добутку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make-product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m1 m2)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Будує добуток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m1 m2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ERKurierPSCyr-Regular"/>
                        </a:rPr>
                        <a:t>number?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Елементарний предикат, що розпізнає числа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2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887" y="1777155"/>
            <a:ext cx="8458200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 smtClean="0">
                <a:solidFill>
                  <a:srgbClr val="0000CC"/>
                </a:solidFill>
              </a:rPr>
              <a:t>number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variable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en-US" sz="2000" b="1" dirty="0">
                <a:solidFill>
                  <a:srgbClr val="0000CC"/>
                </a:solidFill>
              </a:rPr>
              <a:t>same-variable?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 1 0))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make-sum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addend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augend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product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make-sum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make-product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multiplicand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make-product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multiplicand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(</a:t>
            </a:r>
            <a:r>
              <a:rPr lang="ru-RU" sz="2000" dirty="0" err="1">
                <a:solidFill>
                  <a:srgbClr val="0000CC"/>
                </a:solidFill>
              </a:rPr>
              <a:t>error</a:t>
            </a:r>
            <a:r>
              <a:rPr lang="ru-RU" sz="2000" dirty="0">
                <a:solidFill>
                  <a:srgbClr val="0000CC"/>
                </a:solidFill>
              </a:rPr>
              <a:t> "</a:t>
            </a:r>
            <a:r>
              <a:rPr lang="ru-RU" sz="2000" dirty="0" err="1" smtClean="0">
                <a:solidFill>
                  <a:srgbClr val="0000CC"/>
                </a:solidFill>
              </a:rPr>
              <a:t>невідомий</a:t>
            </a:r>
            <a:r>
              <a:rPr lang="ru-RU" sz="2000" dirty="0" smtClean="0">
                <a:solidFill>
                  <a:srgbClr val="0000CC"/>
                </a:solidFill>
              </a:rPr>
              <a:t> тип </a:t>
            </a:r>
            <a:r>
              <a:rPr lang="ru-RU" sz="2000" dirty="0" err="1" smtClean="0">
                <a:solidFill>
                  <a:srgbClr val="0000CC"/>
                </a:solidFill>
              </a:rPr>
              <a:t>виразу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-- DERIV" </a:t>
            </a:r>
            <a:r>
              <a:rPr lang="ru-RU" sz="2000" dirty="0" err="1">
                <a:solidFill>
                  <a:srgbClr val="0000CC"/>
                </a:solidFill>
              </a:rPr>
              <a:t>exp</a:t>
            </a:r>
            <a:r>
              <a:rPr lang="ru-RU" sz="2000" dirty="0">
                <a:solidFill>
                  <a:srgbClr val="0000CC"/>
                </a:solidFill>
              </a:rPr>
              <a:t>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-43315"/>
            <a:ext cx="914399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" y="890080"/>
            <a:ext cx="91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Процедура </a:t>
            </a:r>
            <a:r>
              <a:rPr lang="uk-UA" sz="2000" dirty="0" err="1">
                <a:solidFill>
                  <a:srgbClr val="0000CC"/>
                </a:solidFill>
              </a:rPr>
              <a:t>deriv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містить в собі весь алгоритм диференціювання. Оскільки вона виражена в термінах абстрактних даних, вона буде працювати, як би ми не представили алгебраїчні </a:t>
            </a:r>
            <a:r>
              <a:rPr lang="uk-UA" sz="2000" dirty="0" smtClean="0"/>
              <a:t>вирази.</a:t>
            </a:r>
            <a:endParaRPr lang="uk-UA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2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Подання </a:t>
            </a:r>
            <a:r>
              <a:rPr lang="uk-UA" sz="3200" b="1" dirty="0" smtClean="0"/>
              <a:t>алгебраїчних виразів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1049371"/>
            <a:ext cx="9029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уявити собі безліч способів </a:t>
            </a:r>
            <a:r>
              <a:rPr lang="uk-UA" sz="2000" dirty="0" smtClean="0"/>
              <a:t>подання</a:t>
            </a:r>
            <a:r>
              <a:rPr lang="uk-UA" sz="2000" b="1" dirty="0"/>
              <a:t> </a:t>
            </a:r>
            <a:r>
              <a:rPr lang="uk-UA" sz="2000" b="1" dirty="0" smtClean="0"/>
              <a:t>алгебраїчних </a:t>
            </a:r>
            <a:r>
              <a:rPr lang="uk-UA" sz="2000" dirty="0" smtClean="0"/>
              <a:t> </a:t>
            </a:r>
            <a:r>
              <a:rPr lang="uk-UA" sz="2000" dirty="0"/>
              <a:t>виразів </a:t>
            </a:r>
            <a:r>
              <a:rPr lang="uk-UA" sz="2000" dirty="0" smtClean="0"/>
              <a:t>за </a:t>
            </a:r>
            <a:r>
              <a:rPr lang="uk-UA" sz="2000" dirty="0"/>
              <a:t>допомогою </a:t>
            </a:r>
            <a:r>
              <a:rPr lang="uk-UA" sz="2000" dirty="0" err="1" smtClean="0"/>
              <a:t>спискових</a:t>
            </a:r>
            <a:r>
              <a:rPr lang="uk-UA" sz="2000" dirty="0" smtClean="0"/>
              <a:t> </a:t>
            </a:r>
            <a:r>
              <a:rPr lang="uk-UA" sz="2000" dirty="0"/>
              <a:t>структур. Природніше всього використовувати </a:t>
            </a:r>
            <a:r>
              <a:rPr lang="uk-UA" sz="2000" dirty="0" smtClean="0"/>
              <a:t>той самий </a:t>
            </a:r>
            <a:r>
              <a:rPr lang="uk-UA" sz="2000" b="1" dirty="0" err="1" smtClean="0"/>
              <a:t>дужковий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префіксний</a:t>
            </a:r>
            <a:r>
              <a:rPr lang="uk-UA" sz="2000" b="1" dirty="0" smtClean="0"/>
              <a:t> </a:t>
            </a:r>
            <a:r>
              <a:rPr lang="uk-UA" sz="2000" b="1" dirty="0"/>
              <a:t>запис</a:t>
            </a:r>
            <a:r>
              <a:rPr lang="uk-UA" sz="2000" dirty="0"/>
              <a:t>, за допомогою якої в </a:t>
            </a:r>
            <a:r>
              <a:rPr lang="uk-UA" sz="2000" dirty="0" err="1"/>
              <a:t>Ліспі</a:t>
            </a:r>
            <a:r>
              <a:rPr lang="uk-UA" sz="2000" dirty="0"/>
              <a:t> представляються комбінації; тобто представляти </a:t>
            </a:r>
            <a:r>
              <a:rPr lang="uk-UA" sz="2000" dirty="0" err="1"/>
              <a:t>ax</a:t>
            </a:r>
            <a:r>
              <a:rPr lang="uk-UA" sz="2000" dirty="0"/>
              <a:t> + b у вигляді (+ (* a x) b). </a:t>
            </a:r>
            <a:endParaRPr lang="uk-UA" sz="2000" dirty="0" smtClean="0"/>
          </a:p>
          <a:p>
            <a:r>
              <a:rPr lang="uk-UA" sz="2000" dirty="0" smtClean="0"/>
              <a:t>Тоді подання даних </a:t>
            </a:r>
            <a:r>
              <a:rPr lang="uk-UA" sz="2000" dirty="0"/>
              <a:t>для завдання диференціювання буде </a:t>
            </a:r>
            <a:r>
              <a:rPr lang="uk-UA" sz="2000" dirty="0" smtClean="0"/>
              <a:t>таким: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50" y="2698643"/>
            <a:ext cx="8758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Змінні - це символи. Вони розпізнаються елементарним предикатом </a:t>
            </a:r>
            <a:r>
              <a:rPr lang="uk-UA" dirty="0" err="1">
                <a:solidFill>
                  <a:srgbClr val="0000CC"/>
                </a:solidFill>
              </a:rPr>
              <a:t>symbol</a:t>
            </a:r>
            <a:r>
              <a:rPr lang="uk-UA" dirty="0">
                <a:solidFill>
                  <a:srgbClr val="0000CC"/>
                </a:solidFill>
              </a:rPr>
              <a:t> ?</a:t>
            </a:r>
            <a:r>
              <a:rPr lang="uk-UA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1832" y="3136917"/>
            <a:ext cx="324479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(variable? x) (symbol? x))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50" y="3538658"/>
            <a:ext cx="855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2. Дві </a:t>
            </a:r>
            <a:r>
              <a:rPr lang="uk-UA" dirty="0"/>
              <a:t>змінні однакові, якщо для відповідних їм символів виконується </a:t>
            </a:r>
            <a:r>
              <a:rPr lang="uk-UA" dirty="0" err="1">
                <a:solidFill>
                  <a:srgbClr val="0000CC"/>
                </a:solidFill>
              </a:rPr>
              <a:t>eq</a:t>
            </a:r>
            <a:r>
              <a:rPr lang="uk-UA" dirty="0">
                <a:solidFill>
                  <a:srgbClr val="0000CC"/>
                </a:solidFill>
              </a:rPr>
              <a:t>?</a:t>
            </a:r>
            <a:r>
              <a:rPr lang="uk-UA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14526" y="3978583"/>
            <a:ext cx="484346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(same-variable? v1 v2)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(variable? v1) (variable? v2)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v1 v2)))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" y="4708209"/>
            <a:ext cx="442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3. Суми </a:t>
            </a:r>
            <a:r>
              <a:rPr lang="uk-UA" dirty="0"/>
              <a:t>і добутки конструюються як списки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13190" y="5160836"/>
            <a:ext cx="638651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(make-sum a1 a2) (list ’+ a1 a2))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(make-product m1 m2) (list ’* m1 m2))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6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Подання </a:t>
            </a:r>
            <a:r>
              <a:rPr lang="uk-UA" sz="3200" b="1" dirty="0" smtClean="0"/>
              <a:t>алгебраїчних виразів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602" y="903514"/>
            <a:ext cx="861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5. Сума </a:t>
            </a:r>
            <a:r>
              <a:rPr lang="uk-UA" dirty="0"/>
              <a:t>- це список, перший елемент якого символ +: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24573" y="1335470"/>
            <a:ext cx="374350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(sum?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(pair? x)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(car x) ’+)))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4322" y="1968477"/>
            <a:ext cx="854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6. Перший </a:t>
            </a:r>
            <a:r>
              <a:rPr lang="uk-UA" dirty="0"/>
              <a:t>доданок - це другий елемент списку, що представляє суму: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24573" y="2439251"/>
            <a:ext cx="271664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(addend s)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321" y="2837387"/>
            <a:ext cx="819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7. Другий </a:t>
            </a:r>
            <a:r>
              <a:rPr lang="uk-UA" dirty="0"/>
              <a:t>доданок - це третій елемент списку, що представляє суму: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24573" y="3271361"/>
            <a:ext cx="2823722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(augend s) (</a:t>
            </a:r>
            <a:r>
              <a:rPr lang="en-US" dirty="0" err="1">
                <a:solidFill>
                  <a:srgbClr val="0000CC"/>
                </a:solidFill>
              </a:rPr>
              <a:t>caddr</a:t>
            </a:r>
            <a:r>
              <a:rPr lang="en-US" dirty="0">
                <a:solidFill>
                  <a:srgbClr val="0000CC"/>
                </a:solidFill>
              </a:rPr>
              <a:t> 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4188" y="3744597"/>
            <a:ext cx="854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8. Добуток </a:t>
            </a:r>
            <a:r>
              <a:rPr lang="uk-UA" dirty="0"/>
              <a:t>- це список, перший елемент якого символ *: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46091" y="4155772"/>
            <a:ext cx="370046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(product?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(pair? x)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(car x) ’*)))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4321" y="4820642"/>
            <a:ext cx="854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9. </a:t>
            </a:r>
            <a:r>
              <a:rPr lang="ru-RU" dirty="0"/>
              <a:t>Перший </a:t>
            </a:r>
            <a:r>
              <a:rPr lang="ru-RU" dirty="0" err="1"/>
              <a:t>множник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списку,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добуток</a:t>
            </a:r>
            <a:r>
              <a:rPr lang="ru-RU" dirty="0"/>
              <a:t>: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24573" y="5271788"/>
            <a:ext cx="297953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(multiplier p)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p))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14321" y="5722934"/>
            <a:ext cx="7797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10. Другий </a:t>
            </a:r>
            <a:r>
              <a:rPr lang="uk-UA" dirty="0"/>
              <a:t>множник - це третій елемент списку, що представляє добуток: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24573" y="6092266"/>
            <a:ext cx="335591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(multiplicand p) (caddr p))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5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Робота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 smtClean="0"/>
              <a:t> 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88" y="9329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Таким чином, </a:t>
            </a:r>
            <a:r>
              <a:rPr lang="uk-UA" dirty="0" smtClean="0"/>
              <a:t>залишилося </a:t>
            </a:r>
            <a:r>
              <a:rPr lang="uk-UA" dirty="0"/>
              <a:t>тільки з'єднати </a:t>
            </a:r>
            <a:r>
              <a:rPr lang="uk-UA" dirty="0" smtClean="0"/>
              <a:t>ці подання </a:t>
            </a:r>
            <a:r>
              <a:rPr lang="uk-UA" dirty="0"/>
              <a:t>з алгоритмом, </a:t>
            </a:r>
            <a:r>
              <a:rPr lang="uk-UA" dirty="0" smtClean="0"/>
              <a:t>укладеним </a:t>
            </a:r>
            <a:r>
              <a:rPr lang="uk-UA" dirty="0"/>
              <a:t>в процедурі </a:t>
            </a:r>
            <a:r>
              <a:rPr lang="uk-UA" dirty="0" err="1">
                <a:solidFill>
                  <a:srgbClr val="0000CC"/>
                </a:solidFill>
              </a:rPr>
              <a:t>deriv</a:t>
            </a:r>
            <a:r>
              <a:rPr lang="uk-UA" dirty="0"/>
              <a:t>, і </a:t>
            </a:r>
            <a:r>
              <a:rPr lang="uk-UA" dirty="0" smtClean="0"/>
              <a:t>отримуємо </a:t>
            </a:r>
            <a:r>
              <a:rPr lang="uk-UA" dirty="0"/>
              <a:t>працюючу програму символьного диференціювання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7451" y="1627464"/>
            <a:ext cx="3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uk-UA" dirty="0" err="1">
                <a:solidFill>
                  <a:srgbClr val="0000CC"/>
                </a:solidFill>
              </a:rPr>
              <a:t>deriv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85951" y="2203533"/>
            <a:ext cx="3443288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dirty="0">
                <a:solidFill>
                  <a:srgbClr val="FF0000"/>
                </a:solidFill>
              </a:rPr>
              <a:t>(+ 1 0</a:t>
            </a:r>
            <a:r>
              <a:rPr lang="uk-UA" dirty="0" smtClean="0">
                <a:solidFill>
                  <a:srgbClr val="FF0000"/>
                </a:solidFill>
              </a:rPr>
              <a:t>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dirty="0">
                <a:solidFill>
                  <a:srgbClr val="FF0000"/>
                </a:solidFill>
              </a:rPr>
              <a:t>(+ (* x 0) (* 1 y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uk-UA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s-ES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n-US" dirty="0">
                <a:solidFill>
                  <a:srgbClr val="FF0000"/>
                </a:solidFill>
              </a:rPr>
              <a:t>(+ (* (* x y) (+ 1 0))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(* </a:t>
            </a:r>
            <a:r>
              <a:rPr lang="en-US" dirty="0">
                <a:solidFill>
                  <a:srgbClr val="FF0000"/>
                </a:solidFill>
              </a:rPr>
              <a:t>(+ (* x 0) (* 1 y))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(+ </a:t>
            </a:r>
            <a:r>
              <a:rPr lang="en-US" dirty="0">
                <a:solidFill>
                  <a:srgbClr val="FF0000"/>
                </a:solidFill>
              </a:rPr>
              <a:t>x 3)))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3125359"/>
            <a:ext cx="1828800" cy="49608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829050" y="3386654"/>
            <a:ext cx="1614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733150"/>
            <a:ext cx="71567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ЛІСП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Спрощення роботи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4338" y="942886"/>
            <a:ext cx="8615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Змінимо </a:t>
            </a:r>
            <a:r>
              <a:rPr lang="en-US" dirty="0"/>
              <a:t>make-sum</a:t>
            </a:r>
            <a:r>
              <a:rPr lang="uk-UA" dirty="0" smtClean="0"/>
              <a:t> </a:t>
            </a:r>
            <a:r>
              <a:rPr lang="uk-UA" dirty="0"/>
              <a:t>так, що якщо обидва доданків є числами, вона їх складе і поверне їх </a:t>
            </a:r>
            <a:r>
              <a:rPr lang="uk-UA" dirty="0" smtClean="0"/>
              <a:t>суму, </a:t>
            </a:r>
            <a:r>
              <a:rPr lang="uk-UA" dirty="0"/>
              <a:t>якщо одна з складових дорівнює 0, то </a:t>
            </a:r>
            <a:r>
              <a:rPr lang="uk-UA" dirty="0" err="1"/>
              <a:t>make-sum</a:t>
            </a:r>
            <a:r>
              <a:rPr lang="uk-UA" dirty="0"/>
              <a:t> поверне інше.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71625" y="1589217"/>
            <a:ext cx="565785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(make-sum a1 a2)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((=number? a1 0) a2)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a2 0) a1)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and (number? a1) (number? a2)) (+ a1 a2))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(list ’+ a1 a2))))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337" y="3173029"/>
            <a:ext cx="831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Тут використовується процедура </a:t>
            </a:r>
            <a:r>
              <a:rPr lang="uk-UA" dirty="0">
                <a:solidFill>
                  <a:srgbClr val="0000CC"/>
                </a:solidFill>
              </a:rPr>
              <a:t>= </a:t>
            </a:r>
            <a:r>
              <a:rPr lang="uk-UA" dirty="0" err="1">
                <a:solidFill>
                  <a:srgbClr val="0000CC"/>
                </a:solidFill>
              </a:rPr>
              <a:t>number</a:t>
            </a:r>
            <a:r>
              <a:rPr lang="uk-UA" dirty="0">
                <a:solidFill>
                  <a:srgbClr val="0000CC"/>
                </a:solidFill>
              </a:rPr>
              <a:t> ?, </a:t>
            </a:r>
            <a:r>
              <a:rPr lang="uk-UA" dirty="0"/>
              <a:t>яка перевіряє, чи не так само чи вираз певному числу: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14550" y="3925844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(=number?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num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(number?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) (=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num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4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Спрощення роботи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1450" y="914311"/>
            <a:ext cx="881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Змінимо </a:t>
            </a:r>
            <a:r>
              <a:rPr lang="uk-UA" dirty="0" err="1" smtClean="0"/>
              <a:t>make-product</a:t>
            </a:r>
            <a:r>
              <a:rPr lang="uk-UA" dirty="0"/>
              <a:t>, </a:t>
            </a:r>
            <a:r>
              <a:rPr lang="uk-UA" dirty="0" smtClean="0"/>
              <a:t>так, </a:t>
            </a:r>
            <a:r>
              <a:rPr lang="uk-UA" dirty="0"/>
              <a:t>щоб </a:t>
            </a:r>
            <a:r>
              <a:rPr lang="uk-UA" dirty="0" smtClean="0"/>
              <a:t>реалізувати правила</a:t>
            </a:r>
            <a:r>
              <a:rPr lang="uk-UA" dirty="0"/>
              <a:t>, що щось, помножене на 0, </a:t>
            </a:r>
            <a:r>
              <a:rPr lang="uk-UA" dirty="0" smtClean="0"/>
              <a:t>повертає тобто </a:t>
            </a:r>
            <a:r>
              <a:rPr lang="uk-UA" dirty="0"/>
              <a:t>0, а помножене на 1 дорівнює самому собі: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8763" y="1774806"/>
            <a:ext cx="655796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(make-product m1 m2)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((or (=number? m1 0) (=number? m2 0))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m1 1) m2)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m2 1) m1)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and (number? m1) (number? m2)) (* m1 m2))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(list ’* m1 m2))))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0" y="3695610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Робота програми</a:t>
            </a:r>
            <a:endParaRPr lang="uk-UA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7462" y="4086521"/>
            <a:ext cx="342891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  <a:p>
            <a:r>
              <a:rPr lang="es-ES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s-ES" i="1" dirty="0">
                <a:solidFill>
                  <a:srgbClr val="FF0000"/>
                </a:solidFill>
              </a:rPr>
              <a:t>(+ (* x y) (* y (+ x 3)))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67153" y="0"/>
            <a:ext cx="754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Приклад символьних даних: подання множин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7163" y="1088708"/>
            <a:ext cx="88582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Множина</a:t>
            </a:r>
            <a:r>
              <a:rPr lang="uk-UA" sz="2000" dirty="0" smtClean="0"/>
              <a:t> є набір </a:t>
            </a:r>
            <a:r>
              <a:rPr lang="uk-UA" sz="2000" dirty="0"/>
              <a:t>різних об'єктів. </a:t>
            </a:r>
            <a:r>
              <a:rPr lang="uk-UA" sz="2000" dirty="0" smtClean="0"/>
              <a:t>Використовуючи </a:t>
            </a:r>
            <a:r>
              <a:rPr lang="uk-UA" sz="2000" dirty="0"/>
              <a:t>абстракцію даних, визначаємо </a:t>
            </a:r>
            <a:r>
              <a:rPr lang="uk-UA" sz="2000" dirty="0" smtClean="0"/>
              <a:t>«множину», </a:t>
            </a:r>
            <a:r>
              <a:rPr lang="uk-UA" sz="2000" dirty="0"/>
              <a:t>вказуючи операції, які можна </a:t>
            </a:r>
            <a:r>
              <a:rPr lang="uk-UA" sz="2000" dirty="0" smtClean="0"/>
              <a:t>здійснювати над</a:t>
            </a:r>
            <a:endParaRPr lang="uk-UA" sz="2000" dirty="0"/>
          </a:p>
          <a:p>
            <a:r>
              <a:rPr lang="uk-UA" sz="2000" dirty="0"/>
              <a:t>множинами.</a:t>
            </a:r>
          </a:p>
          <a:p>
            <a:r>
              <a:rPr lang="uk-UA" sz="2000" b="1" dirty="0" smtClean="0"/>
              <a:t>Операції над множинами</a:t>
            </a:r>
            <a:r>
              <a:rPr lang="uk-UA" sz="2000" dirty="0" smtClean="0"/>
              <a:t>:</a:t>
            </a:r>
            <a:endParaRPr lang="uk-UA" sz="2000" dirty="0"/>
          </a:p>
          <a:p>
            <a:r>
              <a:rPr lang="uk-UA" sz="2000" dirty="0" err="1">
                <a:solidFill>
                  <a:srgbClr val="0000CC"/>
                </a:solidFill>
              </a:rPr>
              <a:t>union-set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uk-UA" sz="2000" dirty="0" smtClean="0"/>
              <a:t>(</a:t>
            </a:r>
            <a:r>
              <a:rPr lang="uk-UA" sz="2000" dirty="0"/>
              <a:t>об'єднання),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intersection-set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/>
              <a:t>(перетин),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element-of-set</a:t>
            </a:r>
            <a:r>
              <a:rPr lang="uk-UA" sz="2000" dirty="0"/>
              <a:t>? </a:t>
            </a:r>
            <a:r>
              <a:rPr lang="uk-UA" sz="2000" dirty="0" smtClean="0"/>
              <a:t>(перевірка </a:t>
            </a:r>
            <a:r>
              <a:rPr lang="uk-UA" sz="2000" dirty="0"/>
              <a:t>на приналежність)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adjoin-set</a:t>
            </a:r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uk-UA" sz="2000" dirty="0"/>
              <a:t>(додавання елемента). 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element-of-set</a:t>
            </a:r>
            <a:r>
              <a:rPr lang="uk-UA" sz="2000" dirty="0" smtClean="0"/>
              <a:t>? </a:t>
            </a:r>
            <a:r>
              <a:rPr lang="uk-UA" sz="2000" dirty="0"/>
              <a:t>- це предикат, який визначає, чи є даний об'єкт елементом множини. </a:t>
            </a:r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adjoin-set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приймає </a:t>
            </a:r>
            <a:r>
              <a:rPr lang="uk-UA" sz="2000" dirty="0"/>
              <a:t>як аргументи об'єкт і </a:t>
            </a:r>
            <a:r>
              <a:rPr lang="uk-UA" sz="2000" dirty="0" smtClean="0"/>
              <a:t>множину, </a:t>
            </a:r>
            <a:r>
              <a:rPr lang="uk-UA" sz="2000" dirty="0"/>
              <a:t>і повертає </a:t>
            </a:r>
            <a:r>
              <a:rPr lang="uk-UA" sz="2000" dirty="0" smtClean="0"/>
              <a:t>множину, яка </a:t>
            </a:r>
            <a:r>
              <a:rPr lang="uk-UA" sz="2000" dirty="0"/>
              <a:t>містить всі елементи </a:t>
            </a:r>
            <a:r>
              <a:rPr lang="uk-UA" sz="2000" dirty="0" smtClean="0"/>
              <a:t>вихідної множини </a:t>
            </a:r>
            <a:r>
              <a:rPr lang="uk-UA" sz="2000" dirty="0"/>
              <a:t>плюс доданий елемент. </a:t>
            </a:r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union-set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обчислює </a:t>
            </a:r>
            <a:r>
              <a:rPr lang="uk-UA" sz="2000" dirty="0"/>
              <a:t>об'єднання двох множин, тобто </a:t>
            </a:r>
            <a:r>
              <a:rPr lang="uk-UA" sz="2000" dirty="0" smtClean="0"/>
              <a:t>множину, </a:t>
            </a:r>
            <a:r>
              <a:rPr lang="uk-UA" sz="2000" dirty="0"/>
              <a:t>що містить ті елементи, які присутні хоча б в одному з аргументів</a:t>
            </a:r>
            <a:r>
              <a:rPr lang="uk-UA" sz="2000" dirty="0" smtClean="0"/>
              <a:t>. </a:t>
            </a:r>
          </a:p>
          <a:p>
            <a:r>
              <a:rPr lang="uk-UA" sz="2000" dirty="0" err="1" smtClean="0">
                <a:solidFill>
                  <a:srgbClr val="0000CC"/>
                </a:solidFill>
              </a:rPr>
              <a:t>intersection-set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обчислює </a:t>
            </a:r>
            <a:r>
              <a:rPr lang="uk-UA" sz="2000" dirty="0"/>
              <a:t>перетин двох множин, тобто </a:t>
            </a:r>
            <a:r>
              <a:rPr lang="uk-UA" sz="2000" dirty="0" smtClean="0"/>
              <a:t>множину, яка </a:t>
            </a:r>
            <a:r>
              <a:rPr lang="uk-UA" sz="2000" dirty="0"/>
              <a:t>містить тільки ті елементи, які присутні в обох аргументах.</a:t>
            </a:r>
          </a:p>
        </p:txBody>
      </p:sp>
    </p:spTree>
    <p:extLst>
      <p:ext uri="{BB962C8B-B14F-4D97-AF65-F5344CB8AC3E}">
        <p14:creationId xmlns:p14="http://schemas.microsoft.com/office/powerpoint/2010/main" val="320614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Множини як невпорядковані </a:t>
            </a:r>
            <a:r>
              <a:rPr lang="uk-UA" sz="2400" b="1" dirty="0" smtClean="0"/>
              <a:t>списки.</a:t>
            </a:r>
            <a:r>
              <a:rPr lang="uk-UA" sz="2400" dirty="0"/>
              <a:t> </a:t>
            </a:r>
            <a:r>
              <a:rPr lang="uk-UA" sz="2400" dirty="0" smtClean="0"/>
              <a:t>П</a:t>
            </a:r>
            <a:r>
              <a:rPr lang="uk-UA" sz="2400" b="1" dirty="0" smtClean="0"/>
              <a:t>еревірка </a:t>
            </a:r>
            <a:r>
              <a:rPr lang="uk-UA" sz="2400" b="1" dirty="0"/>
              <a:t>на приналежність</a:t>
            </a:r>
            <a:r>
              <a:rPr lang="uk-UA" sz="2400" b="1" dirty="0" smtClean="0"/>
              <a:t> </a:t>
            </a:r>
            <a:endParaRPr lang="uk-UA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" y="898863"/>
            <a:ext cx="90154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Можна </a:t>
            </a:r>
            <a:r>
              <a:rPr lang="uk-UA" sz="2000" dirty="0" smtClean="0"/>
              <a:t>подати множину </a:t>
            </a:r>
            <a:r>
              <a:rPr lang="uk-UA" sz="2000" dirty="0"/>
              <a:t>як список, в якому жоден елемент не міститься більше одного разу.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Порожня </a:t>
            </a:r>
            <a:r>
              <a:rPr lang="uk-UA" sz="2000" dirty="0"/>
              <a:t>множина є порожнім списком.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При такому поданні </a:t>
            </a:r>
            <a:r>
              <a:rPr lang="uk-UA" sz="2000" dirty="0" err="1" smtClean="0">
                <a:solidFill>
                  <a:srgbClr val="0000CC"/>
                </a:solidFill>
              </a:rPr>
              <a:t>element-of-set</a:t>
            </a:r>
            <a:r>
              <a:rPr lang="uk-UA" sz="2000" dirty="0" smtClean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використовує не </a:t>
            </a:r>
            <a:r>
              <a:rPr lang="uk-UA" sz="2000" dirty="0" err="1" smtClean="0">
                <a:solidFill>
                  <a:srgbClr val="0000CC"/>
                </a:solidFill>
              </a:rPr>
              <a:t>eq</a:t>
            </a:r>
            <a:r>
              <a:rPr lang="uk-UA" sz="2000" dirty="0" smtClean="0">
                <a:solidFill>
                  <a:srgbClr val="0000CC"/>
                </a:solidFill>
              </a:rPr>
              <a:t> ?, </a:t>
            </a:r>
            <a:r>
              <a:rPr lang="uk-UA" sz="2000" dirty="0" smtClean="0"/>
              <a:t>а </a:t>
            </a:r>
            <a:r>
              <a:rPr lang="uk-UA" sz="2000" dirty="0" err="1" smtClean="0">
                <a:solidFill>
                  <a:srgbClr val="0000CC"/>
                </a:solidFill>
              </a:rPr>
              <a:t>equal</a:t>
            </a:r>
            <a:r>
              <a:rPr lang="uk-UA" sz="2000" dirty="0" smtClean="0">
                <a:solidFill>
                  <a:srgbClr val="0000CC"/>
                </a:solidFill>
              </a:rPr>
              <a:t> ?, </a:t>
            </a:r>
            <a:r>
              <a:rPr lang="uk-UA" sz="2000" dirty="0" smtClean="0"/>
              <a:t>так що елементи множини не зобов'язані бути символами: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0224" y="3121715"/>
            <a:ext cx="5543551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equal? x (car set)) true)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(element-of-set? x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188" y="1084600"/>
            <a:ext cx="8629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Використовуючи процедуру </a:t>
            </a:r>
            <a:r>
              <a:rPr lang="en-US" sz="2000" dirty="0" smtClean="0">
                <a:solidFill>
                  <a:srgbClr val="0000CC"/>
                </a:solidFill>
              </a:rPr>
              <a:t>element-of-set? </a:t>
            </a:r>
            <a:r>
              <a:rPr lang="uk-UA" sz="2000" dirty="0" smtClean="0"/>
              <a:t>, можемо написати </a:t>
            </a:r>
            <a:r>
              <a:rPr lang="uk-UA" sz="2000" dirty="0" err="1" smtClean="0">
                <a:solidFill>
                  <a:srgbClr val="0000CC"/>
                </a:solidFill>
              </a:rPr>
              <a:t>adjoin-set</a:t>
            </a:r>
            <a:r>
              <a:rPr lang="uk-UA" sz="2000" dirty="0" smtClean="0"/>
              <a:t>. Якщо об'єкт, який потрібно додати, вже належить множині, повертаємо вихідну множину. В іншому випадку використовуємо </a:t>
            </a:r>
            <a:r>
              <a:rPr lang="uk-UA" sz="2000" dirty="0" err="1" smtClean="0">
                <a:solidFill>
                  <a:srgbClr val="0000CC"/>
                </a:solidFill>
              </a:rPr>
              <a:t>cons</a:t>
            </a:r>
            <a:r>
              <a:rPr lang="uk-UA" sz="2000" dirty="0" smtClean="0"/>
              <a:t>, щоб додати об'єкт до списку, який представляє множина: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Множини як невпорядковані </a:t>
            </a:r>
            <a:r>
              <a:rPr lang="uk-UA" sz="2800" b="1" dirty="0" smtClean="0"/>
              <a:t>списки. Додавання об</a:t>
            </a:r>
            <a:r>
              <a:rPr lang="en-US" sz="2800" b="1" dirty="0" smtClean="0"/>
              <a:t>’</a:t>
            </a:r>
            <a:r>
              <a:rPr lang="uk-UA" sz="2800" b="1" dirty="0" err="1" smtClean="0"/>
              <a:t>єктів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82883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set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x set)))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7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2965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Множини як невпорядковані списки</a:t>
            </a:r>
            <a:r>
              <a:rPr lang="uk-UA" sz="2800" b="1" dirty="0" smtClean="0"/>
              <a:t>.</a:t>
            </a:r>
            <a:r>
              <a:rPr lang="uk-UA" sz="2800" b="1" dirty="0"/>
              <a:t> </a:t>
            </a:r>
            <a:r>
              <a:rPr lang="uk-UA" sz="2800" b="1" dirty="0" smtClean="0"/>
              <a:t>Перетин множин 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998876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intersection-set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можна використовувати </a:t>
            </a:r>
            <a:r>
              <a:rPr lang="uk-UA" sz="2000" b="1" dirty="0" err="1"/>
              <a:t>рекурсивную</a:t>
            </a:r>
            <a:r>
              <a:rPr lang="uk-UA" sz="2000" b="1" dirty="0"/>
              <a:t> стратегію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ми знаємо, як отримати перетин </a:t>
            </a:r>
            <a:r>
              <a:rPr lang="uk-UA" sz="2000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cdr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від </a:t>
            </a:r>
            <a:r>
              <a:rPr lang="uk-UA" sz="2000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, нам потрібно тільки зрозуміти, чи треба додати до нього 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від </a:t>
            </a:r>
            <a:r>
              <a:rPr lang="uk-UA" sz="2000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Це </a:t>
            </a:r>
            <a:r>
              <a:rPr lang="uk-UA" sz="2000" dirty="0"/>
              <a:t>залежить від того, чи належить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set1) </a:t>
            </a:r>
            <a:r>
              <a:rPr lang="uk-UA" sz="2000" dirty="0"/>
              <a:t>ще і </a:t>
            </a:r>
            <a:r>
              <a:rPr lang="uk-UA" sz="2000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Виходить </a:t>
            </a:r>
            <a:r>
              <a:rPr lang="uk-UA" sz="2000" dirty="0"/>
              <a:t>така процедура: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65291" y="3120103"/>
            <a:ext cx="6272212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intersection-set</a:t>
            </a:r>
            <a:r>
              <a:rPr lang="en-US" sz="2000" dirty="0">
                <a:solidFill>
                  <a:srgbClr val="0000CC"/>
                </a:solidFill>
              </a:rPr>
              <a:t> set1 set2)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((or (null? set1) (null? set2)) ’())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element-of-set? (car set1) set2)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(car set1)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</a:t>
            </a:r>
            <a:r>
              <a:rPr lang="en-US" sz="2000" b="1" dirty="0">
                <a:solidFill>
                  <a:srgbClr val="0000CC"/>
                </a:solidFill>
              </a:rPr>
              <a:t>intersection-set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1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862429"/>
            <a:ext cx="91439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Один </a:t>
            </a:r>
            <a:r>
              <a:rPr lang="uk-UA" sz="1900" dirty="0"/>
              <a:t>із способів прискорити операції над множинами полягає в тому, щоб </a:t>
            </a:r>
            <a:r>
              <a:rPr lang="uk-UA" sz="1900" dirty="0" smtClean="0"/>
              <a:t>подати  множину  переліком елементів </a:t>
            </a:r>
            <a:r>
              <a:rPr lang="uk-UA" sz="1900" dirty="0"/>
              <a:t>в порядку </a:t>
            </a:r>
            <a:r>
              <a:rPr lang="uk-UA" sz="1900" dirty="0" smtClean="0"/>
              <a:t>зростання (зменшення).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Для </a:t>
            </a:r>
            <a:r>
              <a:rPr lang="uk-UA" sz="1900" dirty="0"/>
              <a:t>цього </a:t>
            </a:r>
            <a:r>
              <a:rPr lang="uk-UA" sz="1900" dirty="0" smtClean="0"/>
              <a:t>потрібний </a:t>
            </a:r>
            <a:r>
              <a:rPr lang="uk-UA" sz="1900" dirty="0"/>
              <a:t>спосіб порівняння об'єктів для визначення, який з них більше. </a:t>
            </a:r>
            <a:endParaRPr lang="uk-UA" sz="19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Наприклад</a:t>
            </a:r>
            <a:r>
              <a:rPr lang="uk-UA" sz="1900" dirty="0"/>
              <a:t>, символи могли б порівнювати лексикографічно, або ж </a:t>
            </a:r>
            <a:r>
              <a:rPr lang="uk-UA" sz="1900" dirty="0" smtClean="0"/>
              <a:t>можна </a:t>
            </a:r>
            <a:r>
              <a:rPr lang="uk-UA" sz="1900" dirty="0"/>
              <a:t>знайти якийсь спосіб ставити кожному об'єкту у відповідність </a:t>
            </a:r>
            <a:r>
              <a:rPr lang="uk-UA" sz="1900" dirty="0" smtClean="0"/>
              <a:t>деяке </a:t>
            </a:r>
            <a:r>
              <a:rPr lang="uk-UA" sz="1900" dirty="0"/>
              <a:t>унікальне число і потім порівнювати об'єкти шляхом порівняння відповідних чисел. </a:t>
            </a:r>
            <a:endParaRPr lang="uk-UA" sz="19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/>
              <a:t>Б</a:t>
            </a:r>
            <a:r>
              <a:rPr lang="uk-UA" sz="1900" dirty="0" smtClean="0"/>
              <a:t>удемо </a:t>
            </a:r>
            <a:r>
              <a:rPr lang="uk-UA" sz="1900" dirty="0"/>
              <a:t>представляти </a:t>
            </a:r>
            <a:r>
              <a:rPr lang="uk-UA" sz="1900" dirty="0" smtClean="0"/>
              <a:t>множину </a:t>
            </a:r>
            <a:r>
              <a:rPr lang="uk-UA" sz="1900" dirty="0"/>
              <a:t>чисел як список його елементів в порядку зростання</a:t>
            </a:r>
            <a:r>
              <a:rPr lang="uk-UA" sz="19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/>
              <a:t>Одна з переваг упорядкування проявляється в </a:t>
            </a:r>
            <a:r>
              <a:rPr lang="uk-UA" sz="1900" dirty="0" err="1"/>
              <a:t>element-of-set</a:t>
            </a:r>
            <a:r>
              <a:rPr lang="uk-UA" sz="1900" dirty="0"/>
              <a:t> ?: перевіряючи наявність елемента, більше </a:t>
            </a:r>
            <a:r>
              <a:rPr lang="uk-UA" sz="1900" dirty="0" smtClean="0"/>
              <a:t>непотрібно </a:t>
            </a:r>
            <a:r>
              <a:rPr lang="uk-UA" sz="1900" dirty="0"/>
              <a:t>переглядати </a:t>
            </a:r>
            <a:r>
              <a:rPr lang="uk-UA" sz="1900" dirty="0" smtClean="0"/>
              <a:t>всю множину. Якщо досягли елемента</a:t>
            </a:r>
            <a:r>
              <a:rPr lang="uk-UA" sz="1900" dirty="0"/>
              <a:t>, який більше того об'єкта, який ми шукаємо, можемо вже сказати, що шуканого в списку немає</a:t>
            </a:r>
            <a:r>
              <a:rPr lang="uk-UA" sz="1900" dirty="0" smtClean="0"/>
              <a:t>:</a:t>
            </a:r>
            <a:endParaRPr lang="uk-UA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763" y="115372"/>
            <a:ext cx="8758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Множини як </a:t>
            </a:r>
            <a:r>
              <a:rPr lang="uk-UA" sz="2800" b="1" dirty="0"/>
              <a:t>впорядковані списки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7349" y="4463415"/>
            <a:ext cx="5414963" cy="155427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</a:t>
            </a:r>
            <a:r>
              <a:rPr lang="en-US" sz="1900" dirty="0" smtClean="0">
                <a:solidFill>
                  <a:srgbClr val="0000CC"/>
                </a:solidFill>
              </a:rPr>
              <a:t>(</a:t>
            </a:r>
            <a:r>
              <a:rPr lang="en-US" sz="1900" dirty="0" err="1">
                <a:solidFill>
                  <a:srgbClr val="0000CC"/>
                </a:solidFill>
              </a:rPr>
              <a:t>cond</a:t>
            </a:r>
            <a:r>
              <a:rPr lang="en-US" sz="1900" dirty="0">
                <a:solidFill>
                  <a:srgbClr val="0000CC"/>
                </a:solidFill>
              </a:rPr>
              <a:t> ((null? set) false</a:t>
            </a:r>
            <a:r>
              <a:rPr lang="en-US" sz="1900" dirty="0" smtClean="0">
                <a:solidFill>
                  <a:srgbClr val="0000CC"/>
                </a:solidFill>
              </a:rPr>
              <a:t>)</a:t>
            </a:r>
            <a:endParaRPr lang="uk-UA" sz="1900" dirty="0" smtClean="0">
              <a:solidFill>
                <a:srgbClr val="0000CC"/>
              </a:solidFill>
            </a:endParaRPr>
          </a:p>
          <a:p>
            <a:r>
              <a:rPr lang="uk-UA" sz="1900" dirty="0" smtClean="0">
                <a:solidFill>
                  <a:srgbClr val="0000CC"/>
                </a:solidFill>
              </a:rPr>
              <a:t>                </a:t>
            </a:r>
            <a:r>
              <a:rPr lang="en-US" sz="1900" dirty="0" smtClean="0">
                <a:solidFill>
                  <a:srgbClr val="0000CC"/>
                </a:solidFill>
              </a:rPr>
              <a:t>((= </a:t>
            </a:r>
            <a:r>
              <a:rPr lang="en-US" sz="1900" dirty="0">
                <a:solidFill>
                  <a:srgbClr val="0000CC"/>
                </a:solidFill>
              </a:rPr>
              <a:t>x (car set)) true)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           </a:t>
            </a:r>
            <a:r>
              <a:rPr lang="en-US" sz="1900" dirty="0" smtClean="0">
                <a:solidFill>
                  <a:srgbClr val="0000CC"/>
                </a:solidFill>
              </a:rPr>
              <a:t>((&lt; </a:t>
            </a:r>
            <a:r>
              <a:rPr lang="en-US" sz="1900" dirty="0">
                <a:solidFill>
                  <a:srgbClr val="0000CC"/>
                </a:solidFill>
              </a:rPr>
              <a:t>x (car set)) false)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 </a:t>
            </a:r>
            <a:r>
              <a:rPr lang="en-US" sz="1900" dirty="0" smtClean="0">
                <a:solidFill>
                  <a:srgbClr val="0000CC"/>
                </a:solidFill>
              </a:rPr>
              <a:t>(</a:t>
            </a:r>
            <a:r>
              <a:rPr lang="en-US" sz="1900" dirty="0">
                <a:solidFill>
                  <a:srgbClr val="0000CC"/>
                </a:solidFill>
              </a:rPr>
              <a:t>else (element-of-set? x (</a:t>
            </a:r>
            <a:r>
              <a:rPr lang="en-US" sz="1900" dirty="0" err="1">
                <a:solidFill>
                  <a:srgbClr val="0000CC"/>
                </a:solidFill>
              </a:rPr>
              <a:t>cdr</a:t>
            </a:r>
            <a:r>
              <a:rPr lang="en-US" sz="1900" dirty="0">
                <a:solidFill>
                  <a:srgbClr val="0000CC"/>
                </a:solidFill>
              </a:rPr>
              <a:t> set)))))</a:t>
            </a:r>
            <a:endParaRPr lang="uk-UA" sz="19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1153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Множини як </a:t>
            </a:r>
            <a:r>
              <a:rPr lang="uk-UA" sz="2800" b="1" dirty="0"/>
              <a:t>впорядковані </a:t>
            </a:r>
            <a:r>
              <a:rPr lang="uk-UA" sz="2800" b="1" dirty="0" smtClean="0"/>
              <a:t>списки. Перетин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5" y="805279"/>
            <a:ext cx="8901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Почнемо з порівняння перших елементів двох множин, x1 і x2.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x1 </a:t>
            </a:r>
            <a:r>
              <a:rPr lang="uk-UA" dirty="0" smtClean="0"/>
              <a:t>дорівнює x2</a:t>
            </a:r>
            <a:r>
              <a:rPr lang="uk-UA" dirty="0"/>
              <a:t>, </a:t>
            </a:r>
            <a:r>
              <a:rPr lang="uk-UA" dirty="0" smtClean="0"/>
              <a:t>отримуємо </a:t>
            </a:r>
            <a:r>
              <a:rPr lang="uk-UA" dirty="0"/>
              <a:t>один елемент перетину, а інші елементи перетину </a:t>
            </a:r>
            <a:r>
              <a:rPr lang="uk-UA" dirty="0" smtClean="0"/>
              <a:t>можемо </a:t>
            </a:r>
            <a:r>
              <a:rPr lang="uk-UA" dirty="0"/>
              <a:t>отримати, перетинаючи </a:t>
            </a:r>
            <a:r>
              <a:rPr lang="uk-UA" dirty="0" smtClean="0"/>
              <a:t>елементи списків-множин, що залишилися. Припустимо</a:t>
            </a:r>
            <a:r>
              <a:rPr lang="uk-UA" dirty="0"/>
              <a:t>, </a:t>
            </a:r>
            <a:r>
              <a:rPr lang="uk-UA" dirty="0" smtClean="0"/>
              <a:t>що </a:t>
            </a:r>
            <a:r>
              <a:rPr lang="uk-UA" dirty="0"/>
              <a:t>x1 менше, ніж x2. Оскільки x2 - найменший елемент set2, </a:t>
            </a:r>
            <a:r>
              <a:rPr lang="uk-UA" dirty="0" smtClean="0"/>
              <a:t>можемо зробити </a:t>
            </a:r>
            <a:r>
              <a:rPr lang="uk-UA" dirty="0"/>
              <a:t>висновок, що x1 більше </a:t>
            </a:r>
            <a:r>
              <a:rPr lang="uk-UA" dirty="0" smtClean="0"/>
              <a:t>ніде в </a:t>
            </a:r>
            <a:r>
              <a:rPr lang="uk-UA" dirty="0"/>
              <a:t>set2 не може зустрітися і, отже, не належить </a:t>
            </a:r>
            <a:r>
              <a:rPr lang="uk-UA" dirty="0" smtClean="0"/>
              <a:t>перетину. </a:t>
            </a:r>
            <a:r>
              <a:rPr lang="uk-UA" dirty="0"/>
              <a:t>Отже перетин двох множин </a:t>
            </a:r>
            <a:r>
              <a:rPr lang="uk-UA" dirty="0" smtClean="0"/>
              <a:t>дорівнює перетину </a:t>
            </a:r>
            <a:r>
              <a:rPr lang="uk-UA" dirty="0"/>
              <a:t>set2 з </a:t>
            </a:r>
            <a:r>
              <a:rPr lang="uk-UA" dirty="0" err="1"/>
              <a:t>cdr</a:t>
            </a:r>
            <a:r>
              <a:rPr lang="uk-UA" dirty="0"/>
              <a:t> від </a:t>
            </a:r>
            <a:r>
              <a:rPr lang="uk-UA" dirty="0" smtClean="0"/>
              <a:t>set1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Подібним </a:t>
            </a:r>
            <a:r>
              <a:rPr lang="uk-UA" dirty="0"/>
              <a:t>чином, якщо x2 менше, ніж x1, то перетин множин виходить шляхом перетину set1 з </a:t>
            </a:r>
            <a:r>
              <a:rPr lang="uk-UA" dirty="0" err="1"/>
              <a:t>cdr</a:t>
            </a:r>
            <a:r>
              <a:rPr lang="uk-UA" dirty="0"/>
              <a:t> від set2. Ось процедура ::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60499" y="3015023"/>
            <a:ext cx="6515100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(intersection-set set1 set2)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(or (null? set1) (null? set2))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’()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((x1 (car set1)) (x2 (car set2)))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((= x1 x2)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x1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intersection-set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x1 x2)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intersection-set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set1) set2))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x2 x1)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(intersection-set </a:t>
            </a:r>
            <a:r>
              <a:rPr lang="en-US" dirty="0">
                <a:solidFill>
                  <a:srgbClr val="0000CC"/>
                </a:solidFill>
              </a:rPr>
              <a:t>set1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set2</a:t>
            </a:r>
            <a:r>
              <a:rPr lang="en-US" dirty="0" smtClean="0">
                <a:solidFill>
                  <a:srgbClr val="0000CC"/>
                </a:solidFill>
              </a:rPr>
              <a:t>)))))))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                                                                          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" y="81260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розташувати </a:t>
            </a:r>
            <a:r>
              <a:rPr lang="uk-UA" sz="2000" dirty="0"/>
              <a:t>елементи </a:t>
            </a:r>
            <a:r>
              <a:rPr lang="uk-UA" sz="2000" dirty="0" smtClean="0"/>
              <a:t>множини </a:t>
            </a:r>
            <a:r>
              <a:rPr lang="uk-UA" sz="2000" b="1" dirty="0" smtClean="0"/>
              <a:t>у </a:t>
            </a:r>
            <a:r>
              <a:rPr lang="uk-UA" sz="2000" b="1" dirty="0"/>
              <a:t>вигляді дерева</a:t>
            </a:r>
            <a:r>
              <a:rPr lang="uk-UA" sz="2000" dirty="0"/>
              <a:t>. Кожна вершина дерева містить один елемент </a:t>
            </a:r>
            <a:r>
              <a:rPr lang="uk-UA" sz="2000" dirty="0" smtClean="0"/>
              <a:t>множини  - «вхід» </a:t>
            </a:r>
            <a:r>
              <a:rPr lang="uk-UA" sz="2000" dirty="0"/>
              <a:t>цієї вершини, і покажчики (можливо, порожні) на дві інші вершини. «Лівий» покажчик вказує на елементи, менші, ніж той, який міститься в вершині, а «правий» на </a:t>
            </a:r>
            <a:r>
              <a:rPr lang="uk-UA" sz="2000" dirty="0" smtClean="0"/>
              <a:t>елементи, більші</a:t>
            </a:r>
            <a:r>
              <a:rPr lang="uk-UA" sz="2000" dirty="0"/>
              <a:t>, ніж той, який міститься в вершині. </a:t>
            </a:r>
            <a:endParaRPr lang="uk-UA" sz="2000" dirty="0" smtClean="0"/>
          </a:p>
          <a:p>
            <a:r>
              <a:rPr lang="uk-UA" sz="2000" dirty="0" smtClean="0"/>
              <a:t>На </a:t>
            </a:r>
            <a:r>
              <a:rPr lang="uk-UA" sz="2000" dirty="0"/>
              <a:t>малюнку показано кілька варіантів представлення множини </a:t>
            </a:r>
            <a:r>
              <a:rPr lang="uk-UA" sz="2000" dirty="0" smtClean="0"/>
              <a:t>{</a:t>
            </a:r>
            <a:r>
              <a:rPr lang="uk-UA" sz="2000" dirty="0"/>
              <a:t>1, 3, 5, 7, 9, 11} у вигляді дерева. </a:t>
            </a:r>
            <a:endParaRPr lang="uk-UA" sz="2000" dirty="0" smtClean="0"/>
          </a:p>
          <a:p>
            <a:r>
              <a:rPr lang="uk-UA" sz="2000" dirty="0" smtClean="0"/>
              <a:t>Одна </a:t>
            </a:r>
            <a:r>
              <a:rPr lang="uk-UA" sz="2000" dirty="0"/>
              <a:t>і </a:t>
            </a:r>
            <a:r>
              <a:rPr lang="uk-UA" sz="2000" dirty="0" smtClean="0"/>
              <a:t>та сама </a:t>
            </a:r>
            <a:r>
              <a:rPr lang="uk-UA" sz="2000" dirty="0"/>
              <a:t>множини </a:t>
            </a:r>
            <a:r>
              <a:rPr lang="uk-UA" sz="2000" dirty="0" smtClean="0"/>
              <a:t>може </a:t>
            </a:r>
            <a:r>
              <a:rPr lang="uk-UA" sz="2000" dirty="0"/>
              <a:t>бути </a:t>
            </a:r>
            <a:r>
              <a:rPr lang="uk-UA" sz="2000" dirty="0" smtClean="0"/>
              <a:t>представлена </a:t>
            </a:r>
            <a:r>
              <a:rPr lang="uk-UA" sz="2000" dirty="0"/>
              <a:t>у вигляді дерева кількома різними способами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05" y="3674925"/>
            <a:ext cx="5770940" cy="27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0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" y="812603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000" dirty="0"/>
          </a:p>
          <a:p>
            <a:pPr algn="ctr"/>
            <a:r>
              <a:rPr lang="uk-UA" sz="2000" b="1" dirty="0"/>
              <a:t>Перевага деревовидного </a:t>
            </a:r>
            <a:r>
              <a:rPr lang="uk-UA" sz="2000" b="1" dirty="0" smtClean="0"/>
              <a:t>подання</a:t>
            </a:r>
          </a:p>
          <a:p>
            <a:pPr algn="ctr"/>
            <a:endParaRPr lang="uk-UA" sz="2000" b="1" dirty="0" smtClean="0"/>
          </a:p>
          <a:p>
            <a:r>
              <a:rPr lang="uk-UA" sz="2000" dirty="0" smtClean="0"/>
              <a:t>Припустимо</a:t>
            </a:r>
            <a:r>
              <a:rPr lang="uk-UA" sz="2000" dirty="0"/>
              <a:t>, </a:t>
            </a:r>
            <a:r>
              <a:rPr lang="uk-UA" sz="2000" dirty="0" smtClean="0"/>
              <a:t>потрібно перевірити</a:t>
            </a:r>
            <a:r>
              <a:rPr lang="uk-UA" sz="2000" dirty="0"/>
              <a:t>, чи міститься в </a:t>
            </a:r>
            <a:r>
              <a:rPr lang="uk-UA" sz="2000" dirty="0" smtClean="0"/>
              <a:t>множині число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. Почнемо з того, що можна порівняти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зі входом початкової вершини.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менше його, то ми вже знаємо, що досить переглянути тільки ліве </a:t>
            </a:r>
            <a:r>
              <a:rPr lang="uk-UA" sz="2000" dirty="0" err="1"/>
              <a:t>піддерево</a:t>
            </a:r>
            <a:r>
              <a:rPr lang="uk-UA" sz="2000" dirty="0"/>
              <a:t>;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більше, досить переглянути праве </a:t>
            </a:r>
            <a:r>
              <a:rPr lang="uk-UA" sz="2000" dirty="0" err="1"/>
              <a:t>піддерево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дерево «збалансовано», то кожне з </a:t>
            </a:r>
            <a:r>
              <a:rPr lang="uk-UA" sz="2000" dirty="0" err="1"/>
              <a:t>піддерев</a:t>
            </a:r>
            <a:r>
              <a:rPr lang="uk-UA" sz="2000" dirty="0"/>
              <a:t> буде за розміром приблизно вполовину менше. </a:t>
            </a:r>
            <a:endParaRPr lang="uk-UA" sz="2000" dirty="0" smtClean="0"/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чином, за один крок ми звели задачу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</a:t>
            </a:r>
            <a:r>
              <a:rPr lang="uk-UA" sz="2000" dirty="0" smtClean="0"/>
              <a:t> </a:t>
            </a:r>
            <a:r>
              <a:rPr lang="uk-UA" sz="2000" dirty="0"/>
              <a:t>до задачі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 / 2. </a:t>
            </a:r>
            <a:r>
              <a:rPr lang="uk-UA" sz="2000" dirty="0"/>
              <a:t>Оскільки розмір дерева зменшується вдвічі на кожному кроці, слід очікувати, що число кроків, необхідних для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</a:t>
            </a:r>
            <a:r>
              <a:rPr lang="uk-UA" sz="2000" dirty="0"/>
              <a:t>, зростає </a:t>
            </a:r>
            <a:r>
              <a:rPr lang="uk-UA" sz="2000" dirty="0" smtClean="0"/>
              <a:t>як </a:t>
            </a:r>
            <a:r>
              <a:rPr lang="uk-UA" sz="2000" dirty="0" smtClean="0">
                <a:solidFill>
                  <a:srgbClr val="0000CC"/>
                </a:solidFill>
              </a:rPr>
              <a:t>О(</a:t>
            </a:r>
            <a:r>
              <a:rPr lang="uk-UA" sz="2000" dirty="0" err="1" smtClean="0">
                <a:solidFill>
                  <a:srgbClr val="0000CC"/>
                </a:solidFill>
              </a:rPr>
              <a:t>Log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368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151" y="1036820"/>
            <a:ext cx="365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151" y="1340356"/>
            <a:ext cx="638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151" y="1675563"/>
            <a:ext cx="62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151" y="2044895"/>
            <a:ext cx="743786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238" y="2352458"/>
            <a:ext cx="213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Подання </a:t>
            </a:r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8238" y="2716913"/>
            <a:ext cx="404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списки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238" y="3056508"/>
            <a:ext cx="3315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дерева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8238" y="3386400"/>
            <a:ext cx="517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Множинні уявлення для абстрактних даних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5151" y="3765435"/>
            <a:ext cx="8017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Приклад. Арифметичні операції над комплексними числами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089" y="4192374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3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3" action="ppaction://hlinksldjump"/>
              </a:rPr>
              <a:t> робота 5. </a:t>
            </a:r>
            <a:r>
              <a:rPr lang="uk-UA" b="1" dirty="0">
                <a:solidFill>
                  <a:srgbClr val="FF0000"/>
                </a:solidFill>
                <a:hlinkClick r:id="rId3" action="ppaction://hlinksldjump"/>
              </a:rPr>
              <a:t>Символьні дані, множини, узагальнені арифметичні операції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7627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Дерева ми можемо представляти за допомогою списків. Кожна вершина буде списком з трьох елементів: </a:t>
            </a:r>
            <a:r>
              <a:rPr lang="uk-UA" sz="2000" b="1" dirty="0">
                <a:solidFill>
                  <a:srgbClr val="0000CC"/>
                </a:solidFill>
              </a:rPr>
              <a:t>вхід вершини, ліве </a:t>
            </a:r>
            <a:r>
              <a:rPr lang="uk-UA" sz="2000" b="1" dirty="0" err="1">
                <a:solidFill>
                  <a:srgbClr val="0000CC"/>
                </a:solidFill>
              </a:rPr>
              <a:t>піддерево</a:t>
            </a:r>
            <a:r>
              <a:rPr lang="uk-UA" sz="2000" b="1" dirty="0">
                <a:solidFill>
                  <a:srgbClr val="0000CC"/>
                </a:solidFill>
              </a:rPr>
              <a:t> і праве </a:t>
            </a:r>
            <a:r>
              <a:rPr lang="uk-UA" sz="2000" b="1" dirty="0" err="1">
                <a:solidFill>
                  <a:srgbClr val="0000CC"/>
                </a:solidFill>
              </a:rPr>
              <a:t>піддерево</a:t>
            </a:r>
            <a:r>
              <a:rPr lang="uk-UA" sz="2000" dirty="0"/>
              <a:t>. </a:t>
            </a:r>
            <a:r>
              <a:rPr lang="uk-UA" sz="2000" dirty="0" smtClean="0"/>
              <a:t>Порожній список </a:t>
            </a:r>
            <a:r>
              <a:rPr lang="uk-UA" sz="2000" dirty="0"/>
              <a:t>на місці лівого або правого </a:t>
            </a:r>
            <a:r>
              <a:rPr lang="uk-UA" sz="2000" dirty="0" err="1"/>
              <a:t>піддерева</a:t>
            </a:r>
            <a:r>
              <a:rPr lang="uk-UA" sz="2000" dirty="0"/>
              <a:t> </a:t>
            </a:r>
            <a:r>
              <a:rPr lang="uk-UA" sz="2000" dirty="0" err="1"/>
              <a:t>означатиме</a:t>
            </a:r>
            <a:r>
              <a:rPr lang="uk-UA" sz="2000" dirty="0"/>
              <a:t>, що в цьому місці ніяке </a:t>
            </a:r>
            <a:r>
              <a:rPr lang="uk-UA" sz="2000" dirty="0" err="1" smtClean="0"/>
              <a:t>піддерево</a:t>
            </a:r>
            <a:r>
              <a:rPr lang="uk-UA" sz="2000" dirty="0" smtClean="0"/>
              <a:t> </a:t>
            </a:r>
            <a:r>
              <a:rPr lang="uk-UA" sz="2000" dirty="0"/>
              <a:t>не приєднується. Ми можемо описати це </a:t>
            </a:r>
            <a:r>
              <a:rPr lang="uk-UA" sz="2000" dirty="0" smtClean="0"/>
              <a:t>подання за </a:t>
            </a:r>
            <a:r>
              <a:rPr lang="uk-UA" sz="2000" dirty="0"/>
              <a:t>допомогою наступних процедур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00200" y="2690336"/>
            <a:ext cx="5257800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(entry tree) (car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(left-branch tree)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(right-branch tree)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(make-tree entry left right)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list entry left right))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2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85885" y="1970690"/>
            <a:ext cx="6429375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x (entry set)) true)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((&lt;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element-of-set? x (left-branch set)))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((&gt;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element-of-set? x (right-branch set)))))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954567"/>
            <a:ext cx="891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0000CC"/>
                </a:solidFill>
              </a:rPr>
              <a:t>element-of-set</a:t>
            </a:r>
            <a:r>
              <a:rPr lang="ru-RU" dirty="0">
                <a:solidFill>
                  <a:srgbClr val="0000CC"/>
                </a:solidFill>
              </a:rPr>
              <a:t>?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подання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дерева</a:t>
            </a:r>
            <a:r>
              <a:rPr lang="uk-UA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987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8886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/>
              <a:t>Множини як бінарні </a:t>
            </a:r>
            <a:r>
              <a:rPr lang="uk-UA" sz="3000" b="1" dirty="0" smtClean="0"/>
              <a:t>дерева. Додавання елементів </a:t>
            </a:r>
            <a:endParaRPr lang="uk-UA" sz="3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1044952"/>
            <a:ext cx="9029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додати об'єкт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, треба порівняти його з входом вершини і визначити </a:t>
            </a:r>
            <a:r>
              <a:rPr lang="uk-UA" dirty="0" smtClean="0"/>
              <a:t>гілку, </a:t>
            </a:r>
            <a:r>
              <a:rPr lang="uk-UA" dirty="0"/>
              <a:t>до якої треба додати з (до лівої чи правої гілки), а додавши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 відповідної гілки, треба з'єднати результат з початковим входом і другий гілкою.</a:t>
            </a:r>
          </a:p>
          <a:p>
            <a:r>
              <a:rPr lang="uk-UA" dirty="0"/>
              <a:t>Якщо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дорівнює входу, то повертаємо вершину.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потрібно додати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 порожнього дереву, породжуємо дерево, яке містить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на вході і порожні ліве </a:t>
            </a:r>
            <a:r>
              <a:rPr lang="uk-UA" dirty="0" smtClean="0"/>
              <a:t>і праве </a:t>
            </a:r>
            <a:r>
              <a:rPr lang="uk-UA" dirty="0" err="1"/>
              <a:t>піддерева</a:t>
            </a:r>
            <a:r>
              <a:rPr lang="uk-UA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8699" y="2916615"/>
            <a:ext cx="6943725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(make-tree x ’() ’()))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x (entry set))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((&lt;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make-tree (entry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adjoin-set x (left-branch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right-branch set)))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((&gt;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make-tree (entry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left-branch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adjoin-set x (right-branch set))))))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926276"/>
            <a:ext cx="28146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-&gt; </a:t>
            </a:r>
            <a:r>
              <a:rPr lang="uk-UA" dirty="0" err="1">
                <a:solidFill>
                  <a:srgbClr val="0000CC"/>
                </a:solidFill>
              </a:rPr>
              <a:t>tree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перетворює упорядкований список в збалансоване бінарне дерево. </a:t>
            </a:r>
            <a:endParaRPr lang="uk-UA" dirty="0" smtClean="0"/>
          </a:p>
          <a:p>
            <a:r>
              <a:rPr lang="uk-UA" dirty="0" smtClean="0"/>
              <a:t>Допоміжна </a:t>
            </a:r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partial-tree</a:t>
            </a:r>
            <a:r>
              <a:rPr lang="uk-UA" dirty="0"/>
              <a:t> приймає в якості аргументів ціле число </a:t>
            </a:r>
            <a:r>
              <a:rPr lang="uk-UA" dirty="0">
                <a:solidFill>
                  <a:srgbClr val="0000CC"/>
                </a:solidFill>
              </a:rPr>
              <a:t>n</a:t>
            </a:r>
            <a:r>
              <a:rPr lang="uk-UA" dirty="0"/>
              <a:t> і список принаймні з </a:t>
            </a:r>
            <a:r>
              <a:rPr lang="uk-UA" dirty="0">
                <a:solidFill>
                  <a:srgbClr val="0000CC"/>
                </a:solidFill>
              </a:rPr>
              <a:t>n</a:t>
            </a:r>
            <a:r>
              <a:rPr lang="uk-UA" dirty="0"/>
              <a:t> елементів, і будує збалансоване дерево з перших </a:t>
            </a:r>
            <a:r>
              <a:rPr lang="en-US" dirty="0" smtClean="0">
                <a:solidFill>
                  <a:srgbClr val="0000CC"/>
                </a:solidFill>
              </a:rPr>
              <a:t>n</a:t>
            </a:r>
            <a:r>
              <a:rPr lang="uk-UA" dirty="0" smtClean="0"/>
              <a:t> </a:t>
            </a:r>
            <a:r>
              <a:rPr lang="uk-UA" dirty="0"/>
              <a:t>елементів дерева. Результат, який повертає </a:t>
            </a:r>
            <a:r>
              <a:rPr lang="uk-UA" dirty="0" err="1">
                <a:solidFill>
                  <a:srgbClr val="0000CC"/>
                </a:solidFill>
              </a:rPr>
              <a:t>partial-tree</a:t>
            </a:r>
            <a:r>
              <a:rPr lang="uk-UA" dirty="0"/>
              <a:t>, - це пара (побудована через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),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якої є побудоване дерево, 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список елементів, які не включені в дерево.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888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Перетворення упорядкованого списку у бінарне дерево 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4638" y="926276"/>
            <a:ext cx="6329361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(list-&gt;tree elements)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(partial-tree elements (length elements))))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(partial-tree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’()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((left-size (quotient (- n 1) 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((left-result (partial-tree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left-size)))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((left-tree (car left-result))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left-result))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right-size (- n (+ left-size 1))))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((this-entry (car 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right-result (partial-tree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right-size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((right-tree (car right-result))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remaining-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(make-tree this-entry left-tree right-tree)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remaining-</a:t>
            </a:r>
            <a:r>
              <a:rPr lang="en-US" dirty="0" err="1" smtClean="0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5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45887" y="0"/>
            <a:ext cx="5472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Множини і пошук інформації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312" y="931813"/>
            <a:ext cx="8772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Нехай є множина записів. Щоб отримати </a:t>
            </a:r>
            <a:r>
              <a:rPr lang="uk-UA" sz="2000" dirty="0" smtClean="0"/>
              <a:t>запис з </a:t>
            </a:r>
            <a:r>
              <a:rPr lang="uk-UA" sz="2000" dirty="0"/>
              <a:t>даними ключем, використовуємо процедуру </a:t>
            </a:r>
            <a:r>
              <a:rPr lang="uk-UA" sz="2000" dirty="0" err="1">
                <a:solidFill>
                  <a:srgbClr val="0000CC"/>
                </a:solidFill>
              </a:rPr>
              <a:t>lookup</a:t>
            </a:r>
            <a:r>
              <a:rPr lang="uk-UA" sz="2000" dirty="0"/>
              <a:t>, яка приймає як аргументи </a:t>
            </a:r>
            <a:r>
              <a:rPr lang="uk-UA" sz="2000" b="1" dirty="0"/>
              <a:t>ключ і </a:t>
            </a:r>
            <a:r>
              <a:rPr lang="uk-UA" sz="2000" b="1" dirty="0" smtClean="0"/>
              <a:t>множину </a:t>
            </a:r>
            <a:r>
              <a:rPr lang="uk-UA" sz="2000" b="1" dirty="0"/>
              <a:t>записів </a:t>
            </a:r>
            <a:r>
              <a:rPr lang="uk-UA" sz="2000" dirty="0"/>
              <a:t>і повертає </a:t>
            </a:r>
            <a:r>
              <a:rPr lang="uk-UA" sz="2000" b="1" dirty="0"/>
              <a:t>запис, що містить зазначений ключ</a:t>
            </a:r>
            <a:r>
              <a:rPr lang="uk-UA" sz="2000" dirty="0"/>
              <a:t>, або </a:t>
            </a:r>
            <a:r>
              <a:rPr lang="uk-UA" sz="2000" dirty="0" smtClean="0"/>
              <a:t>хибність, </a:t>
            </a:r>
            <a:r>
              <a:rPr lang="uk-UA" sz="2000" dirty="0"/>
              <a:t>якщо такого запису немає</a:t>
            </a:r>
            <a:r>
              <a:rPr lang="uk-UA" sz="2000" dirty="0" smtClean="0"/>
              <a:t>.</a:t>
            </a:r>
          </a:p>
          <a:p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множина</a:t>
            </a:r>
            <a:r>
              <a:rPr lang="ru-RU" sz="2000" dirty="0"/>
              <a:t> </a:t>
            </a:r>
            <a:r>
              <a:rPr lang="ru-RU" sz="2000" dirty="0" err="1"/>
              <a:t>записів</a:t>
            </a:r>
            <a:r>
              <a:rPr lang="ru-RU" sz="2000" dirty="0"/>
              <a:t> </a:t>
            </a:r>
            <a:r>
              <a:rPr lang="ru-RU" sz="2000" dirty="0" err="1"/>
              <a:t>реалізується</a:t>
            </a:r>
            <a:r>
              <a:rPr lang="ru-RU" sz="2000" dirty="0"/>
              <a:t> як </a:t>
            </a:r>
            <a:r>
              <a:rPr lang="ru-RU" sz="2000" dirty="0" err="1"/>
              <a:t>невпорядкований</a:t>
            </a:r>
            <a:r>
              <a:rPr lang="ru-RU" sz="2000" dirty="0"/>
              <a:t> </a:t>
            </a:r>
            <a:r>
              <a:rPr lang="ru-RU" sz="2000" dirty="0" smtClean="0"/>
              <a:t>список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написати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1808" y="3075207"/>
            <a:ext cx="608647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(lookup given-key set-of-records)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set-of-records)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equal? given-key (key (car set-of-records)))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car set-of-records))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(lookup given-key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set-of-records)))))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29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394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Множинні уявлення для абстрактних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1" y="953691"/>
            <a:ext cx="90296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Часто виникає </a:t>
            </a:r>
            <a:r>
              <a:rPr lang="uk-UA" sz="2000" dirty="0"/>
              <a:t>необхідність працювати з даними, які можуть бути представлені в різних частинах програми різними способами.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Це </a:t>
            </a:r>
            <a:r>
              <a:rPr lang="uk-UA" sz="2000" dirty="0"/>
              <a:t>вимагає побудови </a:t>
            </a:r>
            <a:r>
              <a:rPr lang="uk-UA" sz="2000" b="1" dirty="0"/>
              <a:t>узагальнених процедур </a:t>
            </a:r>
            <a:r>
              <a:rPr lang="uk-UA" sz="2000" dirty="0"/>
              <a:t>(</a:t>
            </a:r>
            <a:r>
              <a:rPr lang="uk-UA" sz="2000" dirty="0" err="1">
                <a:solidFill>
                  <a:srgbClr val="0000CC"/>
                </a:solidFill>
              </a:rPr>
              <a:t>generic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procedures</a:t>
            </a:r>
            <a:r>
              <a:rPr lang="uk-UA" sz="2000" dirty="0"/>
              <a:t>) - процедур, які працюють з даними, які можуть </a:t>
            </a:r>
            <a:r>
              <a:rPr lang="uk-UA" sz="2000" dirty="0" smtClean="0"/>
              <a:t>бути представлені </a:t>
            </a:r>
            <a:r>
              <a:rPr lang="uk-UA" sz="2000" dirty="0"/>
              <a:t>більш ніж одним способом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Метод </a:t>
            </a:r>
            <a:r>
              <a:rPr lang="uk-UA" sz="2000" dirty="0"/>
              <a:t>побудови узагальнених процедур полягає в тому, щоб працювати в термінах об'єктів, що володіють </a:t>
            </a:r>
            <a:r>
              <a:rPr lang="uk-UA" sz="2000" b="1" dirty="0"/>
              <a:t>мітками типу </a:t>
            </a:r>
            <a:r>
              <a:rPr lang="uk-UA" sz="2000" dirty="0"/>
              <a:t>(</a:t>
            </a:r>
            <a:r>
              <a:rPr lang="uk-UA" sz="2000" dirty="0" err="1"/>
              <a:t>type</a:t>
            </a:r>
            <a:r>
              <a:rPr lang="uk-UA" sz="2000" dirty="0"/>
              <a:t> </a:t>
            </a:r>
            <a:r>
              <a:rPr lang="uk-UA" sz="2000" dirty="0" err="1"/>
              <a:t>tags</a:t>
            </a:r>
            <a:r>
              <a:rPr lang="uk-UA" sz="2000" dirty="0"/>
              <a:t>), </a:t>
            </a:r>
            <a:r>
              <a:rPr lang="uk-UA" sz="2000" b="1" dirty="0">
                <a:solidFill>
                  <a:srgbClr val="0000CC"/>
                </a:solidFill>
              </a:rPr>
              <a:t>тобто об'єктів, </a:t>
            </a:r>
            <a:r>
              <a:rPr lang="uk-UA" sz="2000" b="1" dirty="0" smtClean="0">
                <a:solidFill>
                  <a:srgbClr val="0000CC"/>
                </a:solidFill>
              </a:rPr>
              <a:t>що явно включають </a:t>
            </a:r>
            <a:r>
              <a:rPr lang="uk-UA" sz="2000" b="1" dirty="0">
                <a:solidFill>
                  <a:srgbClr val="0000CC"/>
                </a:solidFill>
              </a:rPr>
              <a:t>інформацію про те, як їх треба обробляти.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8625" y="3607578"/>
            <a:ext cx="8572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Як </a:t>
            </a:r>
            <a:r>
              <a:rPr lang="uk-UA" sz="2000" dirty="0">
                <a:solidFill>
                  <a:srgbClr val="C00000"/>
                </a:solidFill>
              </a:rPr>
              <a:t>приклад програми</a:t>
            </a:r>
            <a:r>
              <a:rPr lang="uk-UA" sz="2000" dirty="0"/>
              <a:t>, що </a:t>
            </a:r>
            <a:r>
              <a:rPr lang="uk-UA" sz="2000" dirty="0" smtClean="0"/>
              <a:t>використовує узагальнені </a:t>
            </a:r>
            <a:r>
              <a:rPr lang="uk-UA" sz="2000" dirty="0"/>
              <a:t>операції, розглянемо </a:t>
            </a:r>
            <a:r>
              <a:rPr lang="uk-UA" sz="2000" b="1" dirty="0" smtClean="0">
                <a:solidFill>
                  <a:srgbClr val="C00000"/>
                </a:solidFill>
              </a:rPr>
              <a:t>арифметичні операції </a:t>
            </a:r>
            <a:r>
              <a:rPr lang="uk-UA" sz="2000" b="1" dirty="0">
                <a:solidFill>
                  <a:srgbClr val="C00000"/>
                </a:solidFill>
              </a:rPr>
              <a:t>над комплексними числами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Можливі </a:t>
            </a:r>
            <a:r>
              <a:rPr lang="uk-UA" sz="2000" dirty="0"/>
              <a:t>два </a:t>
            </a:r>
            <a:r>
              <a:rPr lang="uk-UA" sz="2000" dirty="0" smtClean="0"/>
              <a:t>подання комплексного </a:t>
            </a:r>
            <a:r>
              <a:rPr lang="uk-UA" sz="2000" dirty="0"/>
              <a:t>числа у вигляді впорядкованої пари: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b="1" dirty="0" err="1" smtClean="0"/>
              <a:t>декартова</a:t>
            </a:r>
            <a:r>
              <a:rPr lang="uk-UA" sz="2000" b="1" dirty="0" smtClean="0"/>
              <a:t> </a:t>
            </a:r>
            <a:r>
              <a:rPr lang="uk-UA" sz="2000" b="1" dirty="0"/>
              <a:t>форма </a:t>
            </a:r>
            <a:r>
              <a:rPr lang="uk-UA" sz="2000" dirty="0"/>
              <a:t>(дійсна і уявна частини)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b="1" dirty="0" smtClean="0"/>
              <a:t>полярна </a:t>
            </a:r>
            <a:r>
              <a:rPr lang="uk-UA" sz="2000" b="1" dirty="0"/>
              <a:t>форма </a:t>
            </a:r>
            <a:r>
              <a:rPr lang="uk-UA" sz="2000" dirty="0"/>
              <a:t>(модуль і аргумент)</a:t>
            </a:r>
          </a:p>
        </p:txBody>
      </p:sp>
    </p:spTree>
    <p:extLst>
      <p:ext uri="{BB962C8B-B14F-4D97-AF65-F5344CB8AC3E}">
        <p14:creationId xmlns:p14="http://schemas.microsoft.com/office/powerpoint/2010/main" val="264528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888981"/>
            <a:ext cx="914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Комплексне</a:t>
            </a:r>
            <a:r>
              <a:rPr lang="ru-RU" sz="2000" dirty="0" smtClean="0"/>
              <a:t> число: </a:t>
            </a:r>
            <a:r>
              <a:rPr lang="ru-RU" sz="2000" dirty="0">
                <a:solidFill>
                  <a:srgbClr val="0000CC"/>
                </a:solidFill>
              </a:rPr>
              <a:t>z = x + </a:t>
            </a:r>
            <a:r>
              <a:rPr lang="ru-RU" sz="2000" dirty="0" err="1">
                <a:solidFill>
                  <a:srgbClr val="0000CC"/>
                </a:solidFill>
              </a:rPr>
              <a:t>iy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(де </a:t>
            </a:r>
            <a:r>
              <a:rPr lang="ru-RU" sz="2000" dirty="0">
                <a:solidFill>
                  <a:srgbClr val="0000CC"/>
                </a:solidFill>
              </a:rPr>
              <a:t>i</a:t>
            </a:r>
            <a:r>
              <a:rPr lang="ru-RU" sz="2000" baseline="30000" dirty="0">
                <a:solidFill>
                  <a:srgbClr val="0000CC"/>
                </a:solidFill>
              </a:rPr>
              <a:t>2</a:t>
            </a:r>
            <a:r>
              <a:rPr lang="ru-RU" sz="2000" dirty="0">
                <a:solidFill>
                  <a:srgbClr val="0000CC"/>
                </a:solidFill>
              </a:rPr>
              <a:t> = −1)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smtClean="0"/>
              <a:t>подати </a:t>
            </a:r>
            <a:r>
              <a:rPr lang="ru-RU" sz="2000" dirty="0"/>
              <a:t>як </a:t>
            </a:r>
            <a:r>
              <a:rPr lang="ru-RU" sz="2000" b="1" dirty="0"/>
              <a:t>точку на </a:t>
            </a:r>
            <a:r>
              <a:rPr lang="ru-RU" sz="2000" b="1" dirty="0" err="1"/>
              <a:t>площині</a:t>
            </a:r>
            <a:r>
              <a:rPr lang="ru-RU" sz="2000" dirty="0"/>
              <a:t>, </a:t>
            </a:r>
            <a:r>
              <a:rPr lang="ru-RU" sz="2000" dirty="0" err="1"/>
              <a:t>дійсна</a:t>
            </a:r>
            <a:r>
              <a:rPr lang="ru-RU" sz="2000" dirty="0"/>
              <a:t> координата 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, а </a:t>
            </a:r>
            <a:r>
              <a:rPr lang="ru-RU" sz="2000" dirty="0" err="1"/>
              <a:t>уявна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y</a:t>
            </a:r>
            <a:r>
              <a:rPr lang="ru-RU" sz="2000" dirty="0"/>
              <a:t>.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поданні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додавання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комплексних</a:t>
            </a:r>
            <a:r>
              <a:rPr lang="ru-RU" sz="2000" b="1" dirty="0">
                <a:solidFill>
                  <a:srgbClr val="C00000"/>
                </a:solidFill>
              </a:rPr>
              <a:t> чисел </a:t>
            </a:r>
            <a:r>
              <a:rPr lang="ru-RU" sz="2000" dirty="0" err="1"/>
              <a:t>зводиться</a:t>
            </a:r>
            <a:r>
              <a:rPr lang="ru-RU" sz="2000" dirty="0"/>
              <a:t> до </a:t>
            </a:r>
            <a:r>
              <a:rPr lang="ru-RU" sz="2000" dirty="0" err="1" smtClean="0"/>
              <a:t>додавання</a:t>
            </a:r>
            <a:r>
              <a:rPr lang="ru-RU" sz="2000" dirty="0" smtClean="0"/>
              <a:t> координат: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50" y="2172531"/>
            <a:ext cx="8065293" cy="7848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 + z2) </a:t>
            </a:r>
            <a:r>
              <a:rPr lang="ru-RU" sz="2000" dirty="0" smtClean="0">
                <a:solidFill>
                  <a:srgbClr val="0000CC"/>
                </a:solidFill>
              </a:rPr>
              <a:t>=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</a:p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926526"/>
            <a:ext cx="914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/>
            <a:r>
              <a:rPr lang="en-US" sz="2000" dirty="0" smtClean="0"/>
              <a:t>2. </a:t>
            </a:r>
            <a:r>
              <a:rPr lang="uk-UA" sz="2000" dirty="0" smtClean="0"/>
              <a:t>При </a:t>
            </a:r>
            <a:r>
              <a:rPr lang="uk-UA" sz="2000" b="1" dirty="0">
                <a:solidFill>
                  <a:srgbClr val="C00000"/>
                </a:solidFill>
              </a:rPr>
              <a:t>множенні комплексних чисел </a:t>
            </a:r>
            <a:r>
              <a:rPr lang="uk-UA" sz="2000" dirty="0"/>
              <a:t>використовуємо їх поданні </a:t>
            </a:r>
            <a:r>
              <a:rPr lang="uk-UA" sz="2000" dirty="0" smtClean="0"/>
              <a:t>в полярній </a:t>
            </a:r>
            <a:r>
              <a:rPr lang="uk-UA" sz="2000" dirty="0"/>
              <a:t>формі, у вигляді </a:t>
            </a:r>
            <a:r>
              <a:rPr lang="uk-UA" sz="2000" b="1" dirty="0"/>
              <a:t>модуля і аргументу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b="1" dirty="0" smtClean="0">
                <a:solidFill>
                  <a:srgbClr val="FF0000"/>
                </a:solidFill>
              </a:rPr>
              <a:t>Добуток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/>
              <a:t>двох комплексних чисел є вектор, що отримується шляхом розтягування одного комплексного числа на модуль іншого і повороту на його ж аргумент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50" y="4458266"/>
            <a:ext cx="806529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Модуль (z1 </a:t>
            </a:r>
            <a:r>
              <a:rPr lang="en-US" sz="2000" dirty="0" smtClean="0">
                <a:solidFill>
                  <a:srgbClr val="0000CC"/>
                </a:solidFill>
              </a:rPr>
              <a:t>*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z2) = Модуль (z1) </a:t>
            </a:r>
            <a:r>
              <a:rPr lang="en-US" sz="2000" dirty="0" smtClean="0">
                <a:solidFill>
                  <a:srgbClr val="0000CC"/>
                </a:solidFill>
              </a:rPr>
              <a:t>*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Модуль (z2)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Аргумент (z1 </a:t>
            </a:r>
            <a:r>
              <a:rPr lang="en-US" sz="2000" dirty="0" smtClean="0">
                <a:solidFill>
                  <a:srgbClr val="0000CC"/>
                </a:solidFill>
              </a:rPr>
              <a:t>*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z2) = Аргумент (z1) + Аргумент (z2)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1449" y="5374453"/>
            <a:ext cx="8715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Таким чином, є два різних </a:t>
            </a:r>
            <a:r>
              <a:rPr lang="uk-UA" sz="2000" dirty="0" smtClean="0"/>
              <a:t>подання для </a:t>
            </a:r>
            <a:r>
              <a:rPr lang="uk-UA" sz="2000" dirty="0"/>
              <a:t>комплексних чисел, і кожне з них зручніше для якогось набору </a:t>
            </a:r>
            <a:r>
              <a:rPr lang="uk-UA" sz="2000" dirty="0" smtClean="0"/>
              <a:t>операцій.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415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Структура </a:t>
            </a:r>
            <a:r>
              <a:rPr lang="uk-UA" sz="2800" b="1" dirty="0" smtClean="0"/>
              <a:t>загальної </a:t>
            </a:r>
            <a:r>
              <a:rPr lang="uk-UA" sz="2800" b="1" dirty="0"/>
              <a:t>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608339" y="939111"/>
            <a:ext cx="7519661" cy="4199647"/>
            <a:chOff x="608339" y="939111"/>
            <a:chExt cx="7519661" cy="419964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/>
                <a:t>Програми</a:t>
              </a:r>
              <a:r>
                <a:rPr lang="ru-RU" sz="2000" dirty="0"/>
                <a:t>, </a:t>
              </a:r>
              <a:r>
                <a:rPr lang="ru-RU" sz="2000" dirty="0" err="1"/>
                <a:t>що</a:t>
              </a:r>
              <a:r>
                <a:rPr lang="ru-RU" sz="2000" dirty="0"/>
                <a:t> </a:t>
              </a:r>
              <a:r>
                <a:rPr lang="ru-RU" sz="2000" dirty="0" err="1"/>
                <a:t>використовують</a:t>
              </a:r>
              <a:r>
                <a:rPr lang="ru-RU" sz="2000" dirty="0"/>
                <a:t> </a:t>
              </a:r>
              <a:r>
                <a:rPr lang="ru-RU" sz="2000" dirty="0" err="1"/>
                <a:t>комплексні</a:t>
              </a:r>
              <a:r>
                <a:rPr lang="ru-RU" sz="2000" dirty="0"/>
                <a:t> числа</a:t>
              </a:r>
              <a:endParaRPr lang="uk-UA" sz="20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/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Полярне </a:t>
              </a:r>
              <a:r>
                <a:rPr lang="uk-UA" dirty="0"/>
                <a:t>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646331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dirty="0" err="1"/>
                <a:t>Декартове</a:t>
              </a:r>
              <a:r>
                <a:rPr lang="uk-UA" dirty="0"/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646331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dirty="0" err="1"/>
                <a:t>Списковая</a:t>
              </a:r>
              <a:r>
                <a:rPr lang="uk-UA" dirty="0"/>
                <a:t> структура та елементарна машинна арифметика</a:t>
              </a: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93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945519"/>
            <a:ext cx="90296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Припустимо, що операції над комплексними числами реалізовані в термінах чотирьох селекторів: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 smtClean="0">
                <a:solidFill>
                  <a:srgbClr val="0000CC"/>
                </a:solidFill>
              </a:rPr>
              <a:t>real-part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 smtClean="0">
                <a:solidFill>
                  <a:srgbClr val="0000CC"/>
                </a:solidFill>
              </a:rPr>
              <a:t>imag-part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 smtClean="0">
                <a:solidFill>
                  <a:srgbClr val="0000CC"/>
                </a:solidFill>
              </a:rPr>
              <a:t>magnitude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 smtClean="0">
                <a:solidFill>
                  <a:srgbClr val="0000CC"/>
                </a:solidFill>
              </a:rPr>
              <a:t>angle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Припустимо, </a:t>
            </a:r>
            <a:r>
              <a:rPr lang="uk-UA" sz="2000" dirty="0"/>
              <a:t>що є дві процедури для побудови комплексних чисел: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err="1" smtClean="0">
                <a:solidFill>
                  <a:srgbClr val="0000CC"/>
                </a:solidFill>
              </a:rPr>
              <a:t>make</a:t>
            </a:r>
            <a:r>
              <a:rPr lang="uk-UA" sz="2000" dirty="0" smtClean="0">
                <a:solidFill>
                  <a:srgbClr val="0000CC"/>
                </a:solidFill>
              </a:rPr>
              <a:t>-</a:t>
            </a:r>
            <a:r>
              <a:rPr lang="uk-UA" sz="2000" dirty="0" err="1" smtClean="0">
                <a:solidFill>
                  <a:srgbClr val="0000CC"/>
                </a:solidFill>
              </a:rPr>
              <a:t>from</a:t>
            </a:r>
            <a:r>
              <a:rPr lang="uk-UA" sz="2000" dirty="0" smtClean="0">
                <a:solidFill>
                  <a:srgbClr val="0000CC"/>
                </a:solidFill>
              </a:rPr>
              <a:t>-реал-</a:t>
            </a:r>
            <a:r>
              <a:rPr lang="uk-UA" sz="2000" dirty="0" err="1" smtClean="0">
                <a:solidFill>
                  <a:srgbClr val="0000CC"/>
                </a:solidFill>
              </a:rPr>
              <a:t>imag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комплексне число з зазначеними дійсної та уявної частинами,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err="1" smtClean="0">
                <a:solidFill>
                  <a:srgbClr val="0000CC"/>
                </a:solidFill>
              </a:rPr>
              <a:t>make-from-mag-ang</a:t>
            </a:r>
            <a:r>
              <a:rPr lang="uk-UA" sz="2000" dirty="0" smtClean="0"/>
              <a:t> </a:t>
            </a:r>
            <a:r>
              <a:rPr lang="uk-UA" sz="2000" dirty="0"/>
              <a:t>повертає комплексне число </a:t>
            </a:r>
            <a:r>
              <a:rPr lang="uk-UA" sz="2000" dirty="0" smtClean="0"/>
              <a:t>із </a:t>
            </a:r>
            <a:r>
              <a:rPr lang="uk-UA" sz="2000" dirty="0"/>
              <a:t>зазначеними модулем і аргументом.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2161" y="4754996"/>
            <a:ext cx="66865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(real-part z)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(magnitude z) (angle z))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74" y="1000036"/>
            <a:ext cx="9001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Будемо </a:t>
            </a:r>
            <a:r>
              <a:rPr lang="uk-UA" sz="2000" dirty="0"/>
              <a:t>додавати і віднімати комплексні числа в термінах </a:t>
            </a:r>
            <a:r>
              <a:rPr lang="uk-UA" sz="2000" dirty="0">
                <a:solidFill>
                  <a:srgbClr val="C00000"/>
                </a:solidFill>
              </a:rPr>
              <a:t>дійсної та уявної </a:t>
            </a:r>
            <a:r>
              <a:rPr lang="uk-UA" sz="2000" dirty="0"/>
              <a:t>частини, а множити і ділити в термінах </a:t>
            </a:r>
            <a:r>
              <a:rPr lang="uk-UA" sz="2000" dirty="0">
                <a:solidFill>
                  <a:srgbClr val="C00000"/>
                </a:solidFill>
              </a:rPr>
              <a:t>модуля і аргументу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874" y="1784091"/>
            <a:ext cx="699605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(sub-complex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mul</a:t>
            </a:r>
            <a:r>
              <a:rPr lang="en-US" sz="20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(angle z1) (angle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(angle z1) (angle z2))))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Стрелка вправо 5">
            <a:hlinkClick r:id="rId2" action="ppaction://hlinksldjump"/>
          </p:cNvPr>
          <p:cNvSpPr/>
          <p:nvPr/>
        </p:nvSpPr>
        <p:spPr>
          <a:xfrm>
            <a:off x="7535537" y="4869455"/>
            <a:ext cx="1608462" cy="87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/>
              <a:t>Повернення </a:t>
            </a:r>
            <a:r>
              <a:rPr lang="uk-UA" sz="1400" dirty="0" smtClean="0"/>
              <a:t>на </a:t>
            </a:r>
            <a:r>
              <a:rPr lang="uk-UA" sz="1400" dirty="0" smtClean="0"/>
              <a:t>50 </a:t>
            </a:r>
            <a:r>
              <a:rPr lang="uk-UA" sz="1400" dirty="0" err="1" smtClean="0"/>
              <a:t>слйд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5849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6" y="912167"/>
            <a:ext cx="746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Символи можна використовувати для створення складених даних.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56783" y="1511083"/>
            <a:ext cx="5323189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 b c d)</a:t>
            </a:r>
          </a:p>
          <a:p>
            <a:r>
              <a:rPr lang="uk-UA" dirty="0">
                <a:solidFill>
                  <a:srgbClr val="0000CC"/>
                </a:solidFill>
              </a:rPr>
              <a:t>(23 45 17)</a:t>
            </a:r>
          </a:p>
          <a:p>
            <a:r>
              <a:rPr lang="en-US" dirty="0">
                <a:solidFill>
                  <a:srgbClr val="0000CC"/>
                </a:solidFill>
              </a:rPr>
              <a:t>((Norah 12) (Molly 9) (Anna 7) (Lauren 6) (Charlotte 3))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005" y="2633219"/>
            <a:ext cx="8845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Списки, що містять символи, можуть виглядати в точності як висловлення </a:t>
            </a:r>
            <a:r>
              <a:rPr lang="uk-UA" sz="2000" dirty="0" smtClean="0"/>
              <a:t>мови </a:t>
            </a:r>
            <a:r>
              <a:rPr lang="en-US" sz="2000" dirty="0" smtClean="0"/>
              <a:t>Scheme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1004" y="3539911"/>
            <a:ext cx="6629967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(* (+ 23 45) (+ x 9))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(fact n) </a:t>
            </a:r>
            <a:endParaRPr lang="en-US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   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(= n 1) </a:t>
            </a:r>
            <a:endParaRPr lang="en-US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       1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(* n (fact (- n 1)))))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Варіант1. Подання комплексного числа в </a:t>
            </a:r>
            <a:r>
              <a:rPr lang="uk-UA" sz="2600" b="1" dirty="0" err="1" smtClean="0"/>
              <a:t>декартовій</a:t>
            </a:r>
            <a:r>
              <a:rPr lang="uk-UA" sz="2600" b="1" dirty="0" smtClean="0"/>
              <a:t> системі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27" y="949232"/>
            <a:ext cx="9131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Залишилося </a:t>
            </a:r>
            <a:r>
              <a:rPr lang="uk-UA" dirty="0"/>
              <a:t>вибрати </a:t>
            </a:r>
            <a:r>
              <a:rPr lang="uk-UA" dirty="0" smtClean="0"/>
              <a:t>подання і </a:t>
            </a:r>
            <a:r>
              <a:rPr lang="uk-UA" dirty="0"/>
              <a:t>реалізувати </a:t>
            </a:r>
            <a:r>
              <a:rPr lang="uk-UA" b="1" dirty="0"/>
              <a:t>конструктори</a:t>
            </a:r>
            <a:r>
              <a:rPr lang="uk-UA" dirty="0"/>
              <a:t> і </a:t>
            </a:r>
            <a:r>
              <a:rPr lang="uk-UA" b="1" dirty="0"/>
              <a:t>селектори</a:t>
            </a:r>
            <a:r>
              <a:rPr lang="uk-UA" dirty="0"/>
              <a:t> в термінах елементарних чисел і елементарної </a:t>
            </a:r>
            <a:r>
              <a:rPr lang="uk-UA" dirty="0" err="1" smtClean="0"/>
              <a:t>спискової</a:t>
            </a:r>
            <a:r>
              <a:rPr lang="uk-UA" dirty="0" smtClean="0"/>
              <a:t> структури. 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комплексне</a:t>
            </a:r>
            <a:r>
              <a:rPr lang="ru-RU" dirty="0"/>
              <a:t> число з </a:t>
            </a:r>
            <a:r>
              <a:rPr lang="ru-RU" dirty="0" err="1"/>
              <a:t>заданими</a:t>
            </a:r>
            <a:r>
              <a:rPr lang="ru-RU" dirty="0"/>
              <a:t> модулем і аргументом,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тригонометричні</a:t>
            </a:r>
            <a:r>
              <a:rPr lang="ru-RU" dirty="0"/>
              <a:t> </a:t>
            </a:r>
            <a:r>
              <a:rPr lang="ru-RU" dirty="0" err="1" smtClean="0"/>
              <a:t>співвідношення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1825" y="2470048"/>
            <a:ext cx="597217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(real-part z) (car z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pl-PL" dirty="0">
                <a:solidFill>
                  <a:srgbClr val="0000CC"/>
                </a:solidFill>
              </a:rPr>
              <a:t>(define (imag-part z) (cdr z</a:t>
            </a:r>
            <a:r>
              <a:rPr lang="pl-PL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pl-PL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(+ (square (real-part z)) (square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(real-part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 (cons x y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pt-BR" dirty="0" smtClean="0">
                <a:solidFill>
                  <a:srgbClr val="0000CC"/>
                </a:solidFill>
              </a:rPr>
              <a:t>(</a:t>
            </a:r>
            <a:r>
              <a:rPr lang="pt-BR" dirty="0">
                <a:solidFill>
                  <a:srgbClr val="0000CC"/>
                </a:solidFill>
              </a:rPr>
              <a:t>cons (* r (cos a)) (* r (sin a))))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40232" y="20163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 smtClean="0"/>
              <a:t>Селектори І Конструктори:</a:t>
            </a:r>
            <a:endParaRPr lang="uk-UA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8" y="3510383"/>
            <a:ext cx="1314450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6" y="4629435"/>
            <a:ext cx="1438275" cy="476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53" y="5854129"/>
            <a:ext cx="2505075" cy="3333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2207941" y="381518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207941" y="484672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500" b="1" dirty="0" smtClean="0"/>
              <a:t>Варіант2. </a:t>
            </a:r>
            <a:r>
              <a:rPr lang="uk-UA" sz="2500" b="1" dirty="0"/>
              <a:t>Подання комплексного числа </a:t>
            </a:r>
            <a:r>
              <a:rPr lang="uk-UA" sz="2500" b="1" dirty="0" smtClean="0"/>
              <a:t>в полярних координатах</a:t>
            </a:r>
            <a:endParaRPr lang="uk-UA" sz="25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7" y="909935"/>
            <a:ext cx="894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отримання дійсної та уявної частини необхідно використовувати тригонометричні тотожності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0311" y="1556266"/>
            <a:ext cx="4703375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pl-PL" sz="2000" dirty="0" smtClean="0">
                <a:solidFill>
                  <a:srgbClr val="0000CC"/>
                </a:solidFill>
              </a:rPr>
              <a:t>(* </a:t>
            </a:r>
            <a:r>
              <a:rPr lang="pl-PL" sz="2000" dirty="0">
                <a:solidFill>
                  <a:srgbClr val="0000CC"/>
                </a:solidFill>
              </a:rPr>
              <a:t>(magnitude z) (cos (angle z))))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pl-PL" sz="2000" dirty="0" smtClean="0">
                <a:solidFill>
                  <a:srgbClr val="0000CC"/>
                </a:solidFill>
              </a:rPr>
              <a:t>(* </a:t>
            </a:r>
            <a:r>
              <a:rPr lang="pl-PL" sz="2000" dirty="0">
                <a:solidFill>
                  <a:srgbClr val="0000CC"/>
                </a:solidFill>
              </a:rPr>
              <a:t>(magnitude z) (sin (angle z))))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(magnitude z) (car z))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pl-PL" sz="2000" dirty="0" smtClean="0">
                <a:solidFill>
                  <a:srgbClr val="0000CC"/>
                </a:solidFill>
              </a:rPr>
              <a:t>(</a:t>
            </a:r>
            <a:r>
              <a:rPr lang="pl-PL" sz="2000" dirty="0">
                <a:solidFill>
                  <a:srgbClr val="0000CC"/>
                </a:solidFill>
              </a:rPr>
              <a:t>define (angle z) (cdr z))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atan</a:t>
            </a:r>
            <a:r>
              <a:rPr lang="en-US" sz="2000" dirty="0">
                <a:solidFill>
                  <a:srgbClr val="0000CC"/>
                </a:solidFill>
              </a:rPr>
              <a:t> y x)))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 (cons r a))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45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4325" y="996553"/>
            <a:ext cx="87010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</a:t>
            </a:r>
            <a:r>
              <a:rPr lang="uk-UA" sz="2000" dirty="0"/>
              <a:t>обидва подання </a:t>
            </a:r>
            <a:r>
              <a:rPr lang="uk-UA" sz="2000" dirty="0" err="1" smtClean="0"/>
              <a:t>комплескних</a:t>
            </a:r>
            <a:r>
              <a:rPr lang="uk-UA" sz="2000" dirty="0" smtClean="0"/>
              <a:t> чисел </a:t>
            </a:r>
            <a:r>
              <a:rPr lang="uk-UA" sz="2000" dirty="0" smtClean="0"/>
              <a:t>беруть </a:t>
            </a:r>
            <a:r>
              <a:rPr lang="uk-UA" sz="2000" dirty="0"/>
              <a:t>участь в одній і тій </a:t>
            </a:r>
            <a:r>
              <a:rPr lang="uk-UA" sz="2000" dirty="0" smtClean="0"/>
              <a:t>самій системі</a:t>
            </a:r>
            <a:r>
              <a:rPr lang="uk-UA" sz="2000" dirty="0"/>
              <a:t>, </a:t>
            </a:r>
            <a:r>
              <a:rPr lang="uk-UA" sz="2000" dirty="0" smtClean="0"/>
              <a:t>потрібно в якийсь </a:t>
            </a:r>
            <a:r>
              <a:rPr lang="uk-UA" sz="2000" dirty="0"/>
              <a:t>спосіб відрізнити дані в полярній формі від даних у </a:t>
            </a:r>
            <a:r>
              <a:rPr lang="uk-UA" sz="2000" dirty="0" err="1"/>
              <a:t>декартовій</a:t>
            </a:r>
            <a:r>
              <a:rPr lang="uk-UA" sz="2000" dirty="0"/>
              <a:t> формі.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Спосіб </a:t>
            </a:r>
            <a:r>
              <a:rPr lang="uk-UA" sz="2000" dirty="0"/>
              <a:t>домогтися </a:t>
            </a:r>
            <a:r>
              <a:rPr lang="uk-UA" sz="2000" dirty="0" smtClean="0"/>
              <a:t>необхідної </a:t>
            </a:r>
            <a:r>
              <a:rPr lang="uk-UA" sz="2000" dirty="0"/>
              <a:t>відмінності </a:t>
            </a:r>
            <a:r>
              <a:rPr lang="uk-UA" sz="2000" dirty="0" smtClean="0"/>
              <a:t>в поданнях комплексних чисел полягає </a:t>
            </a:r>
            <a:r>
              <a:rPr lang="uk-UA" sz="2000" dirty="0"/>
              <a:t>в тому, щоб використовувати </a:t>
            </a:r>
            <a:r>
              <a:rPr lang="uk-UA" sz="2000" b="1" dirty="0"/>
              <a:t>мітку типу</a:t>
            </a:r>
            <a:r>
              <a:rPr lang="uk-UA" sz="2000" dirty="0"/>
              <a:t> (</a:t>
            </a:r>
            <a:r>
              <a:rPr lang="uk-UA" sz="2000" dirty="0" err="1">
                <a:solidFill>
                  <a:srgbClr val="0000CC"/>
                </a:solidFill>
              </a:rPr>
              <a:t>type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tag</a:t>
            </a:r>
            <a:r>
              <a:rPr lang="uk-UA" sz="2000" dirty="0"/>
              <a:t>) </a:t>
            </a:r>
            <a:r>
              <a:rPr lang="uk-UA" sz="2000" dirty="0" smtClean="0"/>
              <a:t>- </a:t>
            </a:r>
            <a:r>
              <a:rPr lang="uk-UA" sz="2000" b="1" dirty="0" smtClean="0">
                <a:solidFill>
                  <a:srgbClr val="FF0000"/>
                </a:solidFill>
              </a:rPr>
              <a:t>символ </a:t>
            </a:r>
            <a:r>
              <a:rPr lang="uk-UA" sz="2000" b="1" dirty="0" err="1">
                <a:solidFill>
                  <a:srgbClr val="FF0000"/>
                </a:solidFill>
              </a:rPr>
              <a:t>rectangular</a:t>
            </a:r>
            <a:r>
              <a:rPr lang="uk-UA" sz="2000" b="1" dirty="0">
                <a:solidFill>
                  <a:srgbClr val="FF0000"/>
                </a:solidFill>
              </a:rPr>
              <a:t> або </a:t>
            </a:r>
            <a:r>
              <a:rPr lang="uk-UA" sz="2000" b="1" dirty="0" err="1">
                <a:solidFill>
                  <a:srgbClr val="FF0000"/>
                </a:solidFill>
              </a:rPr>
              <a:t>polar</a:t>
            </a:r>
            <a:r>
              <a:rPr lang="uk-UA" sz="2000" b="1" dirty="0">
                <a:solidFill>
                  <a:srgbClr val="FF0000"/>
                </a:solidFill>
              </a:rPr>
              <a:t> </a:t>
            </a:r>
            <a:r>
              <a:rPr lang="uk-UA" sz="2000" dirty="0"/>
              <a:t>- як частина кожного комплексного числа.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Тоді</a:t>
            </a:r>
            <a:r>
              <a:rPr lang="uk-UA" sz="2000" dirty="0"/>
              <a:t>, коли знадобиться щось робити з комплексним числом, можна за </a:t>
            </a:r>
            <a:r>
              <a:rPr lang="uk-UA" sz="2000" dirty="0" smtClean="0"/>
              <a:t>допомогою цієї </a:t>
            </a:r>
            <a:r>
              <a:rPr lang="uk-UA" sz="2000" dirty="0"/>
              <a:t>мітки вирішити, </a:t>
            </a:r>
            <a:r>
              <a:rPr lang="uk-UA" sz="2000" b="1" dirty="0"/>
              <a:t>який селектор потрібно застосувати.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859840"/>
            <a:ext cx="9015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Нехай є процедури </a:t>
            </a:r>
            <a:r>
              <a:rPr lang="uk-UA" sz="2000" dirty="0" err="1">
                <a:solidFill>
                  <a:srgbClr val="0000CC"/>
                </a:solidFill>
              </a:rPr>
              <a:t>type-tag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contents</a:t>
            </a:r>
            <a:r>
              <a:rPr lang="uk-UA" sz="2000" dirty="0"/>
              <a:t>, які витягують з елемента даних </a:t>
            </a:r>
            <a:r>
              <a:rPr lang="uk-UA" sz="2000" b="1" dirty="0"/>
              <a:t>мітку і власне вміст </a:t>
            </a:r>
            <a:r>
              <a:rPr lang="uk-UA" sz="2000" dirty="0"/>
              <a:t>(полярні або </a:t>
            </a:r>
            <a:r>
              <a:rPr lang="uk-UA" sz="2000" dirty="0" err="1"/>
              <a:t>декартові</a:t>
            </a:r>
            <a:r>
              <a:rPr lang="uk-UA" sz="2000" dirty="0"/>
              <a:t> координати, якщо мова йде про комплексний числі).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875503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Нехай </a:t>
            </a:r>
            <a:r>
              <a:rPr lang="uk-UA" sz="2000" dirty="0"/>
              <a:t>процедура </a:t>
            </a:r>
            <a:r>
              <a:rPr lang="en-US" sz="2000" dirty="0">
                <a:solidFill>
                  <a:srgbClr val="0000CC"/>
                </a:solidFill>
              </a:rPr>
              <a:t>attach-tag</a:t>
            </a:r>
            <a:r>
              <a:rPr lang="en-US" sz="2000" dirty="0"/>
              <a:t> </a:t>
            </a:r>
            <a:r>
              <a:rPr lang="uk-UA" sz="2000" dirty="0" smtClean="0"/>
              <a:t>бере </a:t>
            </a:r>
            <a:r>
              <a:rPr lang="uk-UA" sz="2000" dirty="0"/>
              <a:t>мітку і вміст, і видає позначений об'єкт даних</a:t>
            </a:r>
          </a:p>
        </p:txBody>
      </p:sp>
    </p:spTree>
    <p:extLst>
      <p:ext uri="{BB962C8B-B14F-4D97-AF65-F5344CB8AC3E}">
        <p14:creationId xmlns:p14="http://schemas.microsoft.com/office/powerpoint/2010/main" val="1533021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1" y="948423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Будемо використовувати </a:t>
            </a:r>
            <a:r>
              <a:rPr lang="uk-UA" dirty="0" err="1" smtClean="0"/>
              <a:t>спискову</a:t>
            </a:r>
            <a:r>
              <a:rPr lang="uk-UA" dirty="0" smtClean="0"/>
              <a:t> </a:t>
            </a:r>
            <a:r>
              <a:rPr lang="uk-UA" dirty="0"/>
              <a:t>структуру: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1512" y="1502358"/>
            <a:ext cx="7015164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(attach-tag type-tag contents)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cons type-tag contents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(type-tag datum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</a:t>
            </a:r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uk-UA" dirty="0" smtClean="0">
                <a:solidFill>
                  <a:srgbClr val="009900"/>
                </a:solidFill>
                <a:latin typeface="ERKurierPSCyr-Regular"/>
              </a:rPr>
              <a:t>;отримати мітку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(pair?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car datum)</a:t>
            </a:r>
          </a:p>
          <a:p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-- TYPE-TAG"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(contents datum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</a:t>
            </a:r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uk-UA" dirty="0">
                <a:solidFill>
                  <a:srgbClr val="009900"/>
                </a:solidFill>
                <a:latin typeface="ERKurierPSCyr-Regular"/>
              </a:rPr>
              <a:t>;отримати </a:t>
            </a:r>
            <a:r>
              <a:rPr lang="uk-UA" dirty="0" smtClean="0">
                <a:solidFill>
                  <a:srgbClr val="009900"/>
                </a:solidFill>
                <a:latin typeface="ERKurierPSCyr-Regular"/>
              </a:rPr>
              <a:t>вміст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(pair?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datum)</a:t>
            </a:r>
          </a:p>
          <a:p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 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-- CONTENTS"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105796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1450" y="1006465"/>
            <a:ext cx="880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</a:t>
            </a:r>
            <a:r>
              <a:rPr lang="uk-UA" sz="2000" dirty="0"/>
              <a:t>допомогою цих процедур можемо визначити предикати </a:t>
            </a:r>
            <a:r>
              <a:rPr lang="uk-UA" sz="2000" dirty="0" err="1" smtClean="0">
                <a:solidFill>
                  <a:srgbClr val="0000CC"/>
                </a:solidFill>
              </a:rPr>
              <a:t>rectangular</a:t>
            </a:r>
            <a:r>
              <a:rPr lang="uk-UA" sz="2000" dirty="0" smtClean="0">
                <a:solidFill>
                  <a:srgbClr val="0000CC"/>
                </a:solidFill>
              </a:rPr>
              <a:t>?,  </a:t>
            </a:r>
            <a:r>
              <a:rPr lang="en-US" sz="2000" dirty="0">
                <a:solidFill>
                  <a:srgbClr val="0000CC"/>
                </a:solidFill>
              </a:rPr>
              <a:t>polar</a:t>
            </a:r>
            <a:r>
              <a:rPr lang="en-US" sz="2000" dirty="0" smtClean="0"/>
              <a:t>?,</a:t>
            </a:r>
            <a:r>
              <a:rPr lang="uk-UA" sz="2000" dirty="0" smtClean="0"/>
              <a:t> які </a:t>
            </a:r>
            <a:r>
              <a:rPr lang="uk-UA" sz="2000" dirty="0"/>
              <a:t>розпізнають </a:t>
            </a:r>
            <a:r>
              <a:rPr lang="uk-UA" sz="2000" dirty="0" err="1"/>
              <a:t>декартово</a:t>
            </a:r>
            <a:r>
              <a:rPr lang="uk-UA" sz="2000" dirty="0"/>
              <a:t> і полярне </a:t>
            </a:r>
            <a:r>
              <a:rPr lang="uk-UA" sz="2000" dirty="0" smtClean="0"/>
              <a:t>подання, </a:t>
            </a:r>
            <a:r>
              <a:rPr lang="uk-UA" sz="2000" dirty="0"/>
              <a:t>відповідно: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4525" y="190014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(rectangular?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’rectangular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(polar?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’polar))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3963325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Тепер, коли є мітки типів, можна переробити код так, щоб дозволити своїм різнорідним </a:t>
            </a:r>
            <a:r>
              <a:rPr lang="uk-UA" sz="2000" dirty="0" smtClean="0"/>
              <a:t>поданням співіснувати </a:t>
            </a:r>
            <a:r>
              <a:rPr lang="uk-UA" sz="2000" dirty="0"/>
              <a:t>в одній </a:t>
            </a:r>
            <a:r>
              <a:rPr lang="uk-UA" sz="2000" dirty="0" smtClean="0"/>
              <a:t>і тій самій системі</a:t>
            </a:r>
            <a:r>
              <a:rPr lang="uk-UA" sz="2000" dirty="0"/>
              <a:t>.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Кожен </a:t>
            </a:r>
            <a:r>
              <a:rPr lang="uk-UA" sz="2000" dirty="0"/>
              <a:t>раз, коли створюється комплексне число в </a:t>
            </a:r>
            <a:r>
              <a:rPr lang="uk-UA" sz="2000" dirty="0" err="1"/>
              <a:t>декартових</a:t>
            </a:r>
            <a:r>
              <a:rPr lang="uk-UA" sz="2000" dirty="0"/>
              <a:t>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</a:t>
            </a:r>
            <a:r>
              <a:rPr lang="uk-UA" sz="2000" b="1" dirty="0" err="1">
                <a:solidFill>
                  <a:srgbClr val="FF0000"/>
                </a:solidFill>
              </a:rPr>
              <a:t>декартово</a:t>
            </a:r>
            <a:r>
              <a:rPr lang="uk-UA" sz="2000" dirty="0"/>
              <a:t>.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Кожен </a:t>
            </a:r>
            <a:r>
              <a:rPr lang="uk-UA" sz="2000" dirty="0"/>
              <a:t>раз, коли створюється комплексне число в полярних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полярне</a:t>
            </a:r>
            <a:r>
              <a:rPr lang="uk-UA" sz="20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49845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127882" y="1076658"/>
            <a:ext cx="5016117" cy="517064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(real-part-rectangular z) (car z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z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(real-part-rectangular z))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square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(angle-rectangular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real-part-rectangular z)))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x y)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’rectangular (cons x y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</a:t>
            </a:r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r a)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’rectangular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</a:t>
            </a:r>
            <a:r>
              <a:rPr lang="pt-BR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pt-BR" dirty="0">
                <a:solidFill>
                  <a:srgbClr val="0000CC"/>
                </a:solidFill>
                <a:latin typeface="ERKurierPSCyr-Regular"/>
              </a:rPr>
              <a:t>cons (* r (cos a)) (* r (sin a)))))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9243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Перероблене </a:t>
            </a:r>
            <a:r>
              <a:rPr lang="uk-UA" sz="3000" b="1" dirty="0" err="1" smtClean="0"/>
              <a:t>декартове</a:t>
            </a:r>
            <a:r>
              <a:rPr lang="uk-UA" sz="3000" b="1" dirty="0" smtClean="0"/>
              <a:t> подання комплексних чисел</a:t>
            </a:r>
            <a:endParaRPr lang="uk-UA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1168253"/>
            <a:ext cx="3969833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(real-part z) (car z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(imag-part z) (cdr z</a:t>
            </a:r>
            <a:r>
              <a:rPr lang="pl-PL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(real-part z))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square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</a:t>
            </a:r>
            <a:r>
              <a:rPr lang="en-US" dirty="0" smtClean="0">
                <a:solidFill>
                  <a:srgbClr val="C00000"/>
                </a:solidFill>
              </a:rPr>
              <a:t>)))))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(angle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real-part z</a:t>
            </a:r>
            <a:r>
              <a:rPr lang="en-US" dirty="0" smtClean="0">
                <a:solidFill>
                  <a:srgbClr val="C00000"/>
                </a:solidFill>
              </a:rPr>
              <a:t>)))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x y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</a:t>
            </a:r>
            <a:r>
              <a:rPr lang="pt-BR" dirty="0" smtClean="0">
                <a:solidFill>
                  <a:srgbClr val="C00000"/>
                </a:solidFill>
              </a:rPr>
              <a:t>(</a:t>
            </a:r>
            <a:r>
              <a:rPr lang="pt-BR" dirty="0">
                <a:solidFill>
                  <a:srgbClr val="C00000"/>
                </a:solidFill>
              </a:rPr>
              <a:t>cons (* r (cos a)) (* r (sin a</a:t>
            </a:r>
            <a:r>
              <a:rPr lang="pt-BR" dirty="0" smtClean="0">
                <a:solidFill>
                  <a:srgbClr val="C00000"/>
                </a:solidFill>
              </a:rPr>
              <a:t>))))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687" y="798921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зі слайду 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350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243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Перероблене полярне подання </a:t>
            </a:r>
            <a:r>
              <a:rPr lang="uk-UA" sz="3000" b="1" dirty="0"/>
              <a:t>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25901" y="1160963"/>
            <a:ext cx="5418099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(real-part-polar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(*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(magnitude-polar z) (cos (angle-polar z))))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-part-polar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(*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(magnitude-polar z) (sin (angle-polar z))))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(magnitude-polar z) (car z))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define (angle-polar z) (cdr z))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x y)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’polar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cons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x) (square y)))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y x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r a)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’polar (cons r a)))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1160963"/>
            <a:ext cx="37259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pl-PL" dirty="0" smtClean="0">
                <a:solidFill>
                  <a:srgbClr val="C00000"/>
                </a:solidFill>
              </a:rPr>
              <a:t>(* </a:t>
            </a:r>
            <a:r>
              <a:rPr lang="pl-PL" dirty="0">
                <a:solidFill>
                  <a:srgbClr val="C00000"/>
                </a:solidFill>
              </a:rPr>
              <a:t>(magnitude z) (cos (angle z))))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pl-PL" dirty="0" smtClean="0">
                <a:solidFill>
                  <a:srgbClr val="C00000"/>
                </a:solidFill>
              </a:rPr>
              <a:t>(* </a:t>
            </a:r>
            <a:r>
              <a:rPr lang="pl-PL" dirty="0">
                <a:solidFill>
                  <a:srgbClr val="C00000"/>
                </a:solidFill>
              </a:rPr>
              <a:t>(magnitude z) (sin (angle z))))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(magnitude z) (car z))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(</a:t>
            </a:r>
            <a:r>
              <a:rPr lang="pl-PL" dirty="0">
                <a:solidFill>
                  <a:srgbClr val="C00000"/>
                </a:solidFill>
              </a:rPr>
              <a:t>define (angle z) (cdr z))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x) (square y)))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y x)))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r a))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687" y="798921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зі слайду 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Структура </a:t>
            </a:r>
            <a:r>
              <a:rPr lang="uk-UA" sz="2800" b="1" dirty="0" smtClean="0"/>
              <a:t>загальної </a:t>
            </a:r>
            <a:r>
              <a:rPr lang="uk-UA" sz="2800" b="1" dirty="0"/>
              <a:t>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608339" y="939111"/>
            <a:ext cx="7519661" cy="4199647"/>
            <a:chOff x="608339" y="939111"/>
            <a:chExt cx="7519661" cy="419964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/>
                <a:t>Програми</a:t>
              </a:r>
              <a:r>
                <a:rPr lang="ru-RU" sz="2000" dirty="0"/>
                <a:t>, </a:t>
              </a:r>
              <a:r>
                <a:rPr lang="ru-RU" sz="2000" dirty="0" err="1"/>
                <a:t>що</a:t>
              </a:r>
              <a:r>
                <a:rPr lang="ru-RU" sz="2000" dirty="0"/>
                <a:t> </a:t>
              </a:r>
              <a:r>
                <a:rPr lang="ru-RU" sz="2000" dirty="0" err="1"/>
                <a:t>використовують</a:t>
              </a:r>
              <a:r>
                <a:rPr lang="ru-RU" sz="2000" dirty="0"/>
                <a:t> </a:t>
              </a:r>
              <a:r>
                <a:rPr lang="ru-RU" sz="2000" dirty="0" err="1"/>
                <a:t>комплексні</a:t>
              </a:r>
              <a:r>
                <a:rPr lang="ru-RU" sz="2000" dirty="0"/>
                <a:t> числа</a:t>
              </a:r>
              <a:endParaRPr lang="uk-UA" sz="20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/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Полярне </a:t>
              </a:r>
              <a:r>
                <a:rPr lang="uk-UA" dirty="0"/>
                <a:t>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646331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dirty="0" err="1"/>
                <a:t>Декартове</a:t>
              </a:r>
              <a:r>
                <a:rPr lang="uk-UA" dirty="0"/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646331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dirty="0" err="1"/>
                <a:t>Списковая</a:t>
              </a:r>
              <a:r>
                <a:rPr lang="uk-UA" dirty="0"/>
                <a:t> структура та елементарна машинна арифметика</a:t>
              </a: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47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6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5116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Кожен узагальнений селектор реалізується як процедура, яка перевіряє мітку свого аргументу і викликає відповідну процедуру для обробки даних потрібного типу.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для того, щоб отримати дійсну частину комплексного числа, </a:t>
            </a:r>
            <a:r>
              <a:rPr lang="uk-UA" sz="2000" dirty="0" smtClean="0"/>
              <a:t> процедура  </a:t>
            </a:r>
            <a:r>
              <a:rPr lang="uk-UA" sz="2000" dirty="0" err="1" smtClean="0">
                <a:solidFill>
                  <a:srgbClr val="0000CC"/>
                </a:solidFill>
              </a:rPr>
              <a:t>real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-</a:t>
            </a:r>
            <a:r>
              <a:rPr lang="uk-UA" sz="2000" dirty="0" err="1">
                <a:solidFill>
                  <a:srgbClr val="0000CC"/>
                </a:solidFill>
              </a:rPr>
              <a:t>part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дивиться на мітку і вирішує, чи </a:t>
            </a:r>
            <a:r>
              <a:rPr lang="uk-UA" sz="2000" dirty="0" smtClean="0"/>
              <a:t>викликати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real-part-rectangular</a:t>
            </a:r>
            <a:r>
              <a:rPr lang="uk-UA" sz="2000" dirty="0" smtClean="0"/>
              <a:t> </a:t>
            </a:r>
            <a:r>
              <a:rPr lang="uk-UA" sz="2000" dirty="0"/>
              <a:t>або </a:t>
            </a:r>
            <a:r>
              <a:rPr lang="uk-UA" sz="2000" dirty="0" err="1">
                <a:solidFill>
                  <a:srgbClr val="0000CC"/>
                </a:solidFill>
              </a:rPr>
              <a:t>real-part-polar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У </a:t>
            </a:r>
            <a:r>
              <a:rPr lang="uk-UA" sz="2000" dirty="0"/>
              <a:t>кожному з цих випадків </a:t>
            </a:r>
            <a:r>
              <a:rPr lang="uk-UA" sz="2000" dirty="0" smtClean="0"/>
              <a:t>користуємося </a:t>
            </a:r>
            <a:r>
              <a:rPr lang="uk-UA" sz="2000" dirty="0"/>
              <a:t>процедурою </a:t>
            </a:r>
            <a:r>
              <a:rPr lang="en-US" sz="2000" dirty="0">
                <a:solidFill>
                  <a:srgbClr val="0000CC"/>
                </a:solidFill>
              </a:rPr>
              <a:t>contents</a:t>
            </a:r>
            <a:r>
              <a:rPr lang="en-US" sz="2000" dirty="0" smtClean="0"/>
              <a:t>,</a:t>
            </a:r>
            <a:r>
              <a:rPr lang="uk-UA" sz="2000" dirty="0" smtClean="0"/>
              <a:t> </a:t>
            </a:r>
            <a:r>
              <a:rPr lang="uk-UA" sz="2000" dirty="0"/>
              <a:t>щоб витягти </a:t>
            </a:r>
            <a:r>
              <a:rPr lang="uk-UA" sz="2000" dirty="0" smtClean="0"/>
              <a:t>непозначений </a:t>
            </a:r>
            <a:r>
              <a:rPr lang="uk-UA" sz="2000" dirty="0"/>
              <a:t>елемент даних і передати його </a:t>
            </a:r>
            <a:r>
              <a:rPr lang="uk-UA" sz="2000" dirty="0" smtClean="0"/>
              <a:t>або  в </a:t>
            </a:r>
            <a:r>
              <a:rPr lang="uk-UA" sz="2000" dirty="0" err="1"/>
              <a:t>декартову</a:t>
            </a:r>
            <a:r>
              <a:rPr lang="uk-UA" sz="2000" dirty="0"/>
              <a:t>, або в полярну процедуру: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01883" y="0"/>
            <a:ext cx="462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Узагальнений   селектор 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7402" y="4006943"/>
            <a:ext cx="577215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real-part </a:t>
            </a:r>
            <a:r>
              <a:rPr lang="en-US" dirty="0">
                <a:solidFill>
                  <a:srgbClr val="0000CC"/>
                </a:solidFill>
              </a:rPr>
              <a:t>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real-part-rectangular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real-part-polar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REAL-PART" z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48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8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1883" y="0"/>
            <a:ext cx="462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Узагальнений   селектор 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43049" y="830639"/>
            <a:ext cx="6886575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imag</a:t>
            </a:r>
            <a:r>
              <a:rPr lang="en-US" b="1" dirty="0">
                <a:solidFill>
                  <a:srgbClr val="0000CC"/>
                </a:solidFill>
              </a:rPr>
              <a:t>-part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IMAG-PART" z))))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b="1" dirty="0">
                <a:solidFill>
                  <a:srgbClr val="0000CC"/>
                </a:solidFill>
              </a:rPr>
              <a:t>magnitude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magnitude-rectangular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magnitude-polar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MAGNITUDE" z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angle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angle-rectangular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angle-polar (contents z)))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Невідомий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тип -- ANGLE" z))))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49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40968"/>
            <a:ext cx="914399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Щоб працювати з символами, в мові потрібен новий елемент: можливість об'єкт даних записати в лапках 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). </a:t>
            </a:r>
            <a:endParaRPr lang="uk-UA" sz="2000" dirty="0" smtClean="0"/>
          </a:p>
          <a:p>
            <a:pPr>
              <a:spcAft>
                <a:spcPts val="600"/>
              </a:spcAft>
            </a:pPr>
            <a:r>
              <a:rPr lang="uk-UA" sz="2000" dirty="0" smtClean="0">
                <a:solidFill>
                  <a:srgbClr val="C00000"/>
                </a:solidFill>
              </a:rPr>
              <a:t>Наприклад, </a:t>
            </a:r>
            <a:r>
              <a:rPr lang="uk-UA" sz="2000" dirty="0">
                <a:solidFill>
                  <a:srgbClr val="C00000"/>
                </a:solidFill>
              </a:rPr>
              <a:t>треба побудувати список 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>
                <a:solidFill>
                  <a:srgbClr val="0000CC"/>
                </a:solidFill>
              </a:rPr>
              <a:t>a b). </a:t>
            </a:r>
            <a:r>
              <a:rPr lang="uk-UA" sz="2000" dirty="0">
                <a:solidFill>
                  <a:srgbClr val="C00000"/>
                </a:solidFill>
              </a:rPr>
              <a:t>Цього не можна домогтися через </a:t>
            </a:r>
            <a:r>
              <a:rPr lang="uk-UA" sz="2000" dirty="0" smtClean="0">
                <a:solidFill>
                  <a:srgbClr val="C00000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 a b), </a:t>
            </a:r>
            <a:r>
              <a:rPr lang="uk-UA" sz="2000" dirty="0">
                <a:solidFill>
                  <a:srgbClr val="C00000"/>
                </a:solidFill>
              </a:rPr>
              <a:t>оскільки цей вислів будує список і</a:t>
            </a:r>
            <a:r>
              <a:rPr lang="uk-UA" sz="2000" dirty="0" smtClean="0">
                <a:solidFill>
                  <a:srgbClr val="C00000"/>
                </a:solidFill>
              </a:rPr>
              <a:t>з </a:t>
            </a:r>
            <a:r>
              <a:rPr lang="uk-UA" sz="2000" dirty="0">
                <a:solidFill>
                  <a:srgbClr val="C00000"/>
                </a:solidFill>
              </a:rPr>
              <a:t>значень символів </a:t>
            </a:r>
            <a:r>
              <a:rPr lang="uk-UA" sz="2000" dirty="0">
                <a:solidFill>
                  <a:srgbClr val="0000CC"/>
                </a:solidFill>
              </a:rPr>
              <a:t>a</a:t>
            </a:r>
            <a:r>
              <a:rPr lang="uk-UA" sz="2000" dirty="0"/>
              <a:t> і </a:t>
            </a:r>
            <a:r>
              <a:rPr lang="uk-UA" sz="2000" dirty="0">
                <a:solidFill>
                  <a:srgbClr val="0000CC"/>
                </a:solidFill>
              </a:rPr>
              <a:t>b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а не з них самих.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 У природних мовах зазвичай використовують лапки, щоб позначити, що слово або </a:t>
            </a:r>
            <a:r>
              <a:rPr lang="uk-UA" sz="2000" dirty="0" smtClean="0"/>
              <a:t>речення потрібно </a:t>
            </a:r>
            <a:r>
              <a:rPr lang="uk-UA" sz="2000" dirty="0"/>
              <a:t>розглядати буквально як рядок символів</a:t>
            </a:r>
            <a:r>
              <a:rPr lang="uk-UA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uk-UA" sz="2000" dirty="0" smtClean="0">
                <a:solidFill>
                  <a:srgbClr val="C00000"/>
                </a:solidFill>
              </a:rPr>
              <a:t>Наприклад</a:t>
            </a:r>
            <a:r>
              <a:rPr lang="uk-UA" sz="2000" dirty="0">
                <a:solidFill>
                  <a:srgbClr val="C00000"/>
                </a:solidFill>
              </a:rPr>
              <a:t>, перша буква </a:t>
            </a:r>
            <a:r>
              <a:rPr lang="uk-UA" sz="2000" dirty="0">
                <a:solidFill>
                  <a:srgbClr val="0000CC"/>
                </a:solidFill>
              </a:rPr>
              <a:t>«Київ» </a:t>
            </a:r>
            <a:r>
              <a:rPr lang="uk-UA" sz="2000" dirty="0"/>
              <a:t>- </a:t>
            </a:r>
            <a:r>
              <a:rPr lang="uk-UA" sz="2000" dirty="0">
                <a:solidFill>
                  <a:srgbClr val="0000CC"/>
                </a:solidFill>
              </a:rPr>
              <a:t>«К». </a:t>
            </a:r>
            <a:r>
              <a:rPr lang="uk-UA" sz="2000" dirty="0">
                <a:solidFill>
                  <a:srgbClr val="C00000"/>
                </a:solidFill>
              </a:rPr>
              <a:t>Питання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"Скільки вузів в Україні 2018?" </a:t>
            </a:r>
            <a:r>
              <a:rPr lang="uk-UA" sz="2000" dirty="0">
                <a:solidFill>
                  <a:srgbClr val="C00000"/>
                </a:solidFill>
              </a:rPr>
              <a:t>не означає відповідь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657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отриманий як результат </a:t>
            </a:r>
            <a:r>
              <a:rPr lang="uk-UA" sz="2000" dirty="0" smtClean="0">
                <a:solidFill>
                  <a:srgbClr val="C00000"/>
                </a:solidFill>
              </a:rPr>
              <a:t>певного виразу. </a:t>
            </a:r>
            <a:r>
              <a:rPr lang="uk-UA" sz="2000" dirty="0">
                <a:solidFill>
                  <a:srgbClr val="C00000"/>
                </a:solidFill>
              </a:rPr>
              <a:t>Записані в лапки символи означають цитату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"Скільки вузів в Україні 2018?"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Щоб позначати списки і символи, </a:t>
            </a:r>
            <a:r>
              <a:rPr lang="uk-UA" sz="2000" dirty="0" smtClean="0"/>
              <a:t>які </a:t>
            </a:r>
            <a:r>
              <a:rPr lang="uk-UA" sz="2000" dirty="0"/>
              <a:t>потрібно </a:t>
            </a:r>
            <a:r>
              <a:rPr lang="uk-UA" sz="2000" dirty="0" smtClean="0"/>
              <a:t>обробляти </a:t>
            </a:r>
            <a:r>
              <a:rPr lang="uk-UA" sz="2000" dirty="0"/>
              <a:t>як </a:t>
            </a:r>
            <a:r>
              <a:rPr lang="uk-UA" sz="2000" dirty="0" smtClean="0"/>
              <a:t>об'єкти </a:t>
            </a:r>
            <a:r>
              <a:rPr lang="uk-UA" sz="2000" dirty="0"/>
              <a:t>даних, а не як </a:t>
            </a:r>
            <a:r>
              <a:rPr lang="uk-UA" sz="2000" dirty="0" smtClean="0"/>
              <a:t>вирази</a:t>
            </a:r>
            <a:r>
              <a:rPr lang="uk-UA" sz="2000" dirty="0"/>
              <a:t>, </a:t>
            </a:r>
            <a:r>
              <a:rPr lang="uk-UA" sz="2000" dirty="0" smtClean="0"/>
              <a:t>що обчислюються, </a:t>
            </a:r>
            <a:r>
              <a:rPr lang="uk-UA" sz="2000" dirty="0"/>
              <a:t>потрібно використовувати </a:t>
            </a:r>
            <a:r>
              <a:rPr lang="uk-UA" sz="2000" dirty="0" smtClean="0"/>
              <a:t>лапки. Однак </a:t>
            </a:r>
            <a:r>
              <a:rPr lang="uk-UA" sz="2000" dirty="0"/>
              <a:t>формат лапок в </a:t>
            </a:r>
            <a:r>
              <a:rPr lang="uk-UA" sz="2000" dirty="0" err="1"/>
              <a:t>Scheme</a:t>
            </a:r>
            <a:r>
              <a:rPr lang="uk-UA" sz="2000" dirty="0"/>
              <a:t> </a:t>
            </a:r>
            <a:r>
              <a:rPr lang="uk-UA" sz="2000" dirty="0" smtClean="0"/>
              <a:t>відрізняється </a:t>
            </a:r>
            <a:r>
              <a:rPr lang="uk-UA" sz="2000" dirty="0"/>
              <a:t>від прийнятого в природних мовах тим, що знак </a:t>
            </a:r>
            <a:r>
              <a:rPr lang="uk-UA" sz="2000" dirty="0">
                <a:solidFill>
                  <a:srgbClr val="0000CC"/>
                </a:solidFill>
              </a:rPr>
              <a:t>одинарної лапки </a:t>
            </a:r>
            <a:r>
              <a:rPr lang="uk-UA" sz="2000" dirty="0" smtClean="0">
                <a:solidFill>
                  <a:srgbClr val="0000CC"/>
                </a:solidFill>
              </a:rPr>
              <a:t>‘ </a:t>
            </a:r>
            <a:r>
              <a:rPr lang="uk-UA" sz="2000" dirty="0" smtClean="0"/>
              <a:t>ставиться </a:t>
            </a:r>
            <a:r>
              <a:rPr lang="uk-UA" sz="2000" dirty="0"/>
              <a:t>тільки на початку того об'єкта, який </a:t>
            </a:r>
            <a:r>
              <a:rPr lang="uk-UA" sz="2000" dirty="0" smtClean="0"/>
              <a:t>треба записати в лапках. </a:t>
            </a:r>
            <a:r>
              <a:rPr lang="uk-UA" sz="2000" dirty="0"/>
              <a:t>Таким </a:t>
            </a:r>
            <a:r>
              <a:rPr lang="uk-UA" sz="2000" dirty="0" smtClean="0"/>
              <a:t>чином, значенням </a:t>
            </a:r>
            <a:r>
              <a:rPr lang="uk-UA" sz="2000" dirty="0"/>
              <a:t>одинарної лапки є вимога </a:t>
            </a:r>
            <a:r>
              <a:rPr lang="uk-UA" sz="2000" dirty="0" smtClean="0"/>
              <a:t>взяти в лапки </a:t>
            </a:r>
            <a:r>
              <a:rPr lang="uk-UA" sz="2000" dirty="0"/>
              <a:t>наступний об'єкт</a:t>
            </a:r>
          </a:p>
        </p:txBody>
      </p:sp>
    </p:spTree>
    <p:extLst>
      <p:ext uri="{BB962C8B-B14F-4D97-AF65-F5344CB8AC3E}">
        <p14:creationId xmlns:p14="http://schemas.microsoft.com/office/powerpoint/2010/main" val="33997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4032" y="95076"/>
            <a:ext cx="9080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Реалізація арифметичних операцій з </a:t>
            </a:r>
            <a:r>
              <a:rPr lang="uk-UA" sz="2800" b="1" dirty="0"/>
              <a:t>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15398" y="1765714"/>
            <a:ext cx="6757987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(add-complex z1 z2)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(real-part z1) (real-part z2))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(+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z1)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4166" y="3906210"/>
            <a:ext cx="511182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-rectangular x y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-polar r a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656" y="2839716"/>
            <a:ext cx="385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Породження комплексних чисел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73" y="5591669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позначений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типом, </a:t>
            </a:r>
            <a:r>
              <a:rPr lang="ru-RU" dirty="0" err="1"/>
              <a:t>селектори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узагальненим</a:t>
            </a:r>
            <a:r>
              <a:rPr lang="ru-RU" dirty="0"/>
              <a:t> образом.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селектор по </a:t>
            </a:r>
            <a:r>
              <a:rPr lang="ru-RU" dirty="0" err="1"/>
              <a:t>визначенню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 smtClean="0"/>
              <a:t>поведінку</a:t>
            </a:r>
            <a:r>
              <a:rPr lang="ru-RU" dirty="0" smtClean="0"/>
              <a:t>, яка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до </a:t>
            </a:r>
            <a:r>
              <a:rPr lang="ru-RU" dirty="0" err="1"/>
              <a:t>якого</a:t>
            </a:r>
            <a:r>
              <a:rPr lang="ru-RU" dirty="0"/>
              <a:t> типу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4033" y="921976"/>
            <a:ext cx="908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Реалізація арифметичних операцій залишаться незмінною через те, що узагальнені селектори можуть працювати з будь-яким з двох подань комплексних чисел  </a:t>
            </a:r>
            <a:endParaRPr lang="uk-UA" dirty="0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65341" y="1765714"/>
            <a:ext cx="154341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 зі слайду </a:t>
            </a:r>
            <a:r>
              <a:rPr lang="uk-UA" dirty="0" smtClean="0"/>
              <a:t>39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10" name="Стрелка вправо 9">
            <a:hlinkClick r:id="rId2" action="ppaction://hlinksldjump"/>
          </p:cNvPr>
          <p:cNvSpPr/>
          <p:nvPr/>
        </p:nvSpPr>
        <p:spPr>
          <a:xfrm>
            <a:off x="572877" y="2489812"/>
            <a:ext cx="771181" cy="19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649995" y="3170958"/>
            <a:ext cx="730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Потрібно породжувати </a:t>
            </a:r>
            <a:r>
              <a:rPr lang="uk-UA" dirty="0" err="1"/>
              <a:t>декартові</a:t>
            </a:r>
            <a:r>
              <a:rPr lang="uk-UA" dirty="0"/>
              <a:t> числа, коли </a:t>
            </a:r>
            <a:r>
              <a:rPr lang="uk-UA" dirty="0" smtClean="0"/>
              <a:t>є дійсна </a:t>
            </a:r>
            <a:r>
              <a:rPr lang="uk-UA" dirty="0"/>
              <a:t>і </a:t>
            </a:r>
            <a:r>
              <a:rPr lang="uk-UA" dirty="0" smtClean="0"/>
              <a:t>уявна частини,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smtClean="0"/>
              <a:t>породжувати </a:t>
            </a:r>
            <a:r>
              <a:rPr lang="uk-UA" dirty="0"/>
              <a:t>полярні числа, коли </a:t>
            </a:r>
            <a:r>
              <a:rPr lang="uk-UA" dirty="0" smtClean="0"/>
              <a:t>є </a:t>
            </a:r>
            <a:r>
              <a:rPr lang="uk-UA" dirty="0"/>
              <a:t>модуль і аргумент</a:t>
            </a:r>
          </a:p>
        </p:txBody>
      </p:sp>
    </p:spTree>
    <p:extLst>
      <p:ext uri="{BB962C8B-B14F-4D97-AF65-F5344CB8AC3E}">
        <p14:creationId xmlns:p14="http://schemas.microsoft.com/office/powerpoint/2010/main" val="34349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90" y="1244036"/>
            <a:ext cx="7112001" cy="572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9" y="2243922"/>
            <a:ext cx="7010401" cy="5469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prstClr val="black"/>
                </a:solidFill>
              </a:rPr>
              <a:t>Структура </a:t>
            </a:r>
            <a:r>
              <a:rPr lang="uk-UA" sz="2800" b="1" dirty="0" smtClean="0">
                <a:solidFill>
                  <a:prstClr val="black"/>
                </a:solidFill>
              </a:rPr>
              <a:t>загальної </a:t>
            </a:r>
            <a:r>
              <a:rPr lang="uk-UA" sz="2800" b="1" dirty="0">
                <a:solidFill>
                  <a:prstClr val="black"/>
                </a:solidFill>
              </a:rPr>
              <a:t>системи комплексної арифметики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5419" y="830133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Програми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використовують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комплексні</a:t>
            </a:r>
            <a:r>
              <a:rPr lang="ru-RU" dirty="0">
                <a:solidFill>
                  <a:prstClr val="black"/>
                </a:solidFill>
              </a:rPr>
              <a:t> числа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98949" y="1784077"/>
            <a:ext cx="330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Пакет комплексної арифметики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72218" y="2779600"/>
            <a:ext cx="202732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prstClr val="black"/>
                </a:solidFill>
              </a:rPr>
              <a:t>Полярне </a:t>
            </a:r>
            <a:r>
              <a:rPr lang="uk-UA" dirty="0">
                <a:solidFill>
                  <a:prstClr val="black"/>
                </a:solidFill>
              </a:rPr>
              <a:t>представлення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7932" y="2794285"/>
            <a:ext cx="1962034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prstClr val="black"/>
                </a:solidFill>
              </a:rPr>
              <a:t>Декартове</a:t>
            </a:r>
            <a:r>
              <a:rPr lang="uk-UA" dirty="0">
                <a:solidFill>
                  <a:prstClr val="black"/>
                </a:solidFill>
              </a:rPr>
              <a:t> представлення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845287" y="3638443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/>
            <a:r>
              <a:rPr lang="uk-UA" dirty="0" err="1">
                <a:solidFill>
                  <a:prstClr val="black"/>
                </a:solidFill>
              </a:rPr>
              <a:t>Списковая</a:t>
            </a:r>
            <a:r>
              <a:rPr lang="uk-UA" dirty="0">
                <a:solidFill>
                  <a:prstClr val="black"/>
                </a:solidFill>
              </a:rPr>
              <a:t> структура та елементарна машинна арифметика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88" y="4482601"/>
            <a:ext cx="6299201" cy="17680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51</a:t>
            </a:fld>
            <a:r>
              <a:rPr lang="ru-RU" smtClean="0"/>
              <a:t>/65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3187337" y="2599509"/>
            <a:ext cx="392629" cy="1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467497" y="2625634"/>
            <a:ext cx="483326" cy="16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834640" y="3440616"/>
            <a:ext cx="352697" cy="19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820194" y="3425931"/>
            <a:ext cx="431075" cy="21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0" idx="2"/>
          </p:cNvCxnSpPr>
          <p:nvPr/>
        </p:nvCxnSpPr>
        <p:spPr>
          <a:xfrm flipH="1">
            <a:off x="4114800" y="4284774"/>
            <a:ext cx="16487" cy="40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59" y="891102"/>
            <a:ext cx="6299201" cy="176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6766" y="2659182"/>
            <a:ext cx="511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Недоліки системи комплексної арифметики</a:t>
            </a:r>
            <a:endParaRPr lang="uk-UA" sz="20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atin typeface="AntiquaPSCyr-Italic"/>
              </a:rPr>
              <a:t>Недоліки стратегії диспетчеризації </a:t>
            </a:r>
            <a:r>
              <a:rPr lang="uk-UA" sz="2800" b="1" dirty="0">
                <a:latin typeface="AntiquaPSCyr-Italic"/>
              </a:rPr>
              <a:t>по типу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695" y="3247454"/>
            <a:ext cx="889061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 smtClean="0"/>
              <a:t>1. Узагальнені </a:t>
            </a:r>
            <a:r>
              <a:rPr lang="uk-UA" sz="2000" dirty="0"/>
              <a:t>процедури інтерфейсу (</a:t>
            </a:r>
            <a:r>
              <a:rPr lang="uk-UA" sz="2000" dirty="0" err="1"/>
              <a:t>real-part</a:t>
            </a:r>
            <a:r>
              <a:rPr lang="uk-UA" sz="2000" dirty="0"/>
              <a:t>, </a:t>
            </a:r>
            <a:r>
              <a:rPr lang="uk-UA" sz="2000" dirty="0" err="1"/>
              <a:t>imag-part</a:t>
            </a:r>
            <a:r>
              <a:rPr lang="uk-UA" sz="2000" dirty="0"/>
              <a:t>, </a:t>
            </a:r>
            <a:r>
              <a:rPr lang="uk-UA" sz="2000" dirty="0" err="1" smtClean="0"/>
              <a:t>magnitude</a:t>
            </a:r>
            <a:r>
              <a:rPr lang="uk-UA" sz="2000" dirty="0" smtClean="0"/>
              <a:t> і </a:t>
            </a:r>
            <a:r>
              <a:rPr lang="uk-UA" sz="2000" dirty="0" err="1"/>
              <a:t>angle</a:t>
            </a:r>
            <a:r>
              <a:rPr lang="uk-UA" sz="2000" dirty="0"/>
              <a:t>) зобов'язані знати </a:t>
            </a:r>
            <a:r>
              <a:rPr lang="uk-UA" sz="2000" b="1" dirty="0"/>
              <a:t>про всі наявні способи подання</a:t>
            </a:r>
            <a:r>
              <a:rPr lang="uk-UA" sz="2000" dirty="0"/>
              <a:t>. Припустимо, </a:t>
            </a:r>
            <a:r>
              <a:rPr lang="uk-UA" sz="2000" dirty="0" smtClean="0"/>
              <a:t>що потрібно </a:t>
            </a:r>
            <a:r>
              <a:rPr lang="uk-UA" sz="2000" dirty="0"/>
              <a:t>ввести в </a:t>
            </a:r>
            <a:r>
              <a:rPr lang="uk-UA" sz="2000" dirty="0" smtClean="0"/>
              <a:t>систему </a:t>
            </a:r>
            <a:r>
              <a:rPr lang="uk-UA" sz="2000" dirty="0"/>
              <a:t>комплексних чисел ще одне подання. </a:t>
            </a:r>
            <a:r>
              <a:rPr lang="uk-UA" sz="2000" dirty="0" smtClean="0"/>
              <a:t>В результаті потрібно </a:t>
            </a:r>
            <a:r>
              <a:rPr lang="uk-UA" sz="2000" dirty="0"/>
              <a:t>буде зіставити цим поданням тип, а потім додати в кожну з узагальнених процедур інтерфейсу </a:t>
            </a:r>
            <a:r>
              <a:rPr lang="uk-UA" sz="2000" dirty="0" smtClean="0"/>
              <a:t>варіанти коду </a:t>
            </a:r>
            <a:r>
              <a:rPr lang="uk-UA" sz="2000" dirty="0"/>
              <a:t>для перевірки на цей новий тип і виклику селектора, відповідного його поданням.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2. Другий </a:t>
            </a:r>
            <a:r>
              <a:rPr lang="uk-UA" sz="2000" dirty="0"/>
              <a:t>недолік цього методу диспетчеризації полягає в тому, що, хоча окремі уявлення можуть проектуватися окремо, </a:t>
            </a:r>
            <a:r>
              <a:rPr lang="uk-UA" sz="2000" dirty="0" smtClean="0"/>
              <a:t>потрібно </a:t>
            </a:r>
            <a:r>
              <a:rPr lang="uk-UA" sz="2000" dirty="0"/>
              <a:t>гарантувати, що ніякі дві процедури в усій системі </a:t>
            </a:r>
            <a:r>
              <a:rPr lang="uk-UA" sz="2000" b="1" dirty="0"/>
              <a:t>не називаються однаково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52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0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67269"/>
            <a:ext cx="9261566" cy="6247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/>
              <a:t>Кожен раз, коли </a:t>
            </a:r>
            <a:r>
              <a:rPr lang="uk-UA" sz="2000" dirty="0" smtClean="0"/>
              <a:t>потрібно працювати </a:t>
            </a:r>
            <a:r>
              <a:rPr lang="uk-UA" sz="2000" dirty="0"/>
              <a:t>з набором узагальнених </a:t>
            </a:r>
            <a:r>
              <a:rPr lang="uk-UA" sz="2000" dirty="0" smtClean="0"/>
              <a:t>операцій, загальних </a:t>
            </a:r>
            <a:r>
              <a:rPr lang="uk-UA" sz="2000" dirty="0"/>
              <a:t>для </a:t>
            </a:r>
            <a:r>
              <a:rPr lang="uk-UA" sz="2000" dirty="0" smtClean="0"/>
              <a:t>множини різних </a:t>
            </a:r>
            <a:r>
              <a:rPr lang="uk-UA" sz="2000" dirty="0"/>
              <a:t>типів, ми, по суті, працюємо з </a:t>
            </a:r>
            <a:r>
              <a:rPr lang="uk-UA" sz="2000" b="1" dirty="0"/>
              <a:t>двовимірної таблиці</a:t>
            </a:r>
            <a:r>
              <a:rPr lang="uk-UA" sz="2000" dirty="0"/>
              <a:t>, де по одній осі розташовані </a:t>
            </a:r>
            <a:r>
              <a:rPr lang="uk-UA" sz="2000" b="1" dirty="0"/>
              <a:t>можливі операції</a:t>
            </a:r>
            <a:r>
              <a:rPr lang="uk-UA" sz="2000" dirty="0"/>
              <a:t>, а по інший </a:t>
            </a:r>
            <a:r>
              <a:rPr lang="uk-UA" sz="2000" b="1" dirty="0" smtClean="0"/>
              <a:t>будь-які типи</a:t>
            </a:r>
            <a:r>
              <a:rPr lang="uk-UA" sz="2000" dirty="0"/>
              <a:t>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Клітинам </a:t>
            </a:r>
            <a:r>
              <a:rPr lang="uk-UA" sz="2000" dirty="0"/>
              <a:t>таблиці відповідають </a:t>
            </a:r>
            <a:r>
              <a:rPr lang="uk-UA" sz="2000" b="1" dirty="0"/>
              <a:t>процедури</a:t>
            </a:r>
            <a:r>
              <a:rPr lang="uk-UA" sz="2000" dirty="0"/>
              <a:t>, які реалізують кожну операцію для кожного типу її аргументу</a:t>
            </a:r>
            <a:r>
              <a:rPr lang="uk-UA" sz="2000" dirty="0" smtClean="0"/>
              <a:t>.</a:t>
            </a:r>
          </a:p>
          <a:p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У прикладі комплексної арифметики відповідність між ім'ям операції, типом даних і </a:t>
            </a:r>
            <a:r>
              <a:rPr lang="uk-UA" sz="2000" dirty="0" smtClean="0">
                <a:solidFill>
                  <a:srgbClr val="C00000"/>
                </a:solidFill>
              </a:rPr>
              <a:t>процедурою </a:t>
            </a:r>
            <a:r>
              <a:rPr lang="uk-UA" sz="2000" dirty="0">
                <a:solidFill>
                  <a:srgbClr val="C00000"/>
                </a:solidFill>
              </a:rPr>
              <a:t>було </a:t>
            </a:r>
            <a:r>
              <a:rPr lang="uk-UA" sz="2000" dirty="0" smtClean="0">
                <a:solidFill>
                  <a:srgbClr val="C00000"/>
                </a:solidFill>
              </a:rPr>
              <a:t>розмазано </a:t>
            </a:r>
            <a:r>
              <a:rPr lang="uk-UA" sz="2000" dirty="0">
                <a:solidFill>
                  <a:srgbClr val="C00000"/>
                </a:solidFill>
              </a:rPr>
              <a:t>по умовним пропозицій в узагальнених процедурах інтерфейсу. Але ту </a:t>
            </a:r>
            <a:r>
              <a:rPr lang="uk-UA" sz="2000" dirty="0" smtClean="0">
                <a:solidFill>
                  <a:srgbClr val="C00000"/>
                </a:solidFill>
              </a:rPr>
              <a:t>саму </a:t>
            </a:r>
            <a:r>
              <a:rPr lang="uk-UA" sz="2000" dirty="0">
                <a:solidFill>
                  <a:srgbClr val="C00000"/>
                </a:solidFill>
              </a:rPr>
              <a:t>інформацію можна було б організувати у вигляді </a:t>
            </a:r>
            <a:r>
              <a:rPr lang="uk-UA" sz="2000" dirty="0" smtClean="0">
                <a:solidFill>
                  <a:srgbClr val="C00000"/>
                </a:solidFill>
              </a:rPr>
              <a:t>таблиці.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 smtClean="0"/>
              <a:t>Програмування</a:t>
            </a:r>
            <a:r>
              <a:rPr lang="uk-UA" sz="2000" b="1" dirty="0"/>
              <a:t>, кероване даними</a:t>
            </a:r>
            <a:r>
              <a:rPr lang="uk-UA" sz="2000" dirty="0"/>
              <a:t>, - метод проектування програм, що дозволяє безпосередньо працювати з такого роду таблицею.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Механізм</a:t>
            </a:r>
            <a:r>
              <a:rPr lang="uk-UA" sz="2000" dirty="0"/>
              <a:t>, який пов'язує код комплексних арифметичних операцій з двома пакетами уявлень, раніше реалізували у вигляді набору процедур, які явно здійснюють диспетчеризацію по типу. Зараз ми реалізуємо цей інтерфейс через </a:t>
            </a:r>
            <a:r>
              <a:rPr lang="uk-UA" sz="2000" b="1" dirty="0"/>
              <a:t>одну процедуру</a:t>
            </a:r>
            <a:r>
              <a:rPr lang="uk-UA" sz="2000" dirty="0"/>
              <a:t>, яка </a:t>
            </a:r>
            <a:r>
              <a:rPr lang="uk-UA" sz="2000" dirty="0" smtClean="0"/>
              <a:t>шукатиме </a:t>
            </a:r>
            <a:r>
              <a:rPr lang="uk-UA" sz="2000" b="1" dirty="0"/>
              <a:t>поєднання імені операції і типу аргументу в таблиці</a:t>
            </a:r>
            <a:r>
              <a:rPr lang="uk-UA" sz="2000" dirty="0"/>
              <a:t>, щоб визначити, яку процедуру потрібно застосувати, а потім </a:t>
            </a:r>
            <a:r>
              <a:rPr lang="uk-UA" sz="2000" dirty="0" smtClean="0"/>
              <a:t>застосовуватиме </a:t>
            </a:r>
            <a:r>
              <a:rPr lang="uk-UA" sz="2000" dirty="0"/>
              <a:t>її до вмісту аргументу.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В такому випадку, </a:t>
            </a:r>
            <a:r>
              <a:rPr lang="uk-UA" sz="2000" dirty="0"/>
              <a:t>щоб додати до системи пакет з новим поданням, нам не буде потрібно змінювати існуючі процедури; знадобиться тільки </a:t>
            </a:r>
            <a:r>
              <a:rPr lang="uk-UA" sz="2000" b="1" dirty="0"/>
              <a:t>додати нові клітини в таблицю.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3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219" y="1254990"/>
            <a:ext cx="876942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/>
              <a:t>Припустимо, що </a:t>
            </a:r>
            <a:r>
              <a:rPr lang="uk-UA" sz="2000" dirty="0" smtClean="0"/>
              <a:t>є </a:t>
            </a:r>
            <a:r>
              <a:rPr lang="uk-UA" sz="2000" dirty="0"/>
              <a:t>дві процедури </a:t>
            </a:r>
            <a:r>
              <a:rPr lang="uk-UA" sz="2000" dirty="0" err="1">
                <a:solidFill>
                  <a:srgbClr val="0000CC"/>
                </a:solidFill>
              </a:rPr>
              <a:t>put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і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/>
              <a:t>, для маніпуляції з таблицею операцій і типів:</a:t>
            </a:r>
          </a:p>
          <a:p>
            <a:pPr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• (</a:t>
            </a:r>
            <a:r>
              <a:rPr lang="uk-UA" sz="2000" i="1" dirty="0" err="1">
                <a:solidFill>
                  <a:srgbClr val="0000CC"/>
                </a:solidFill>
              </a:rPr>
              <a:t>put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о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uk-UA" sz="2000" i="1" dirty="0" smtClean="0">
                <a:solidFill>
                  <a:srgbClr val="0000CC"/>
                </a:solidFill>
              </a:rPr>
              <a:t> </a:t>
            </a:r>
            <a:r>
              <a:rPr lang="en-US" sz="2000" i="1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тип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uk-UA" sz="2000" i="1" dirty="0" smtClean="0">
                <a:solidFill>
                  <a:srgbClr val="0000CC"/>
                </a:solidFill>
              </a:rPr>
              <a:t> </a:t>
            </a:r>
            <a:r>
              <a:rPr lang="en-US" sz="2000" i="1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елемент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uk-UA" sz="2000" dirty="0" smtClean="0">
                <a:solidFill>
                  <a:srgbClr val="0000CC"/>
                </a:solidFill>
              </a:rPr>
              <a:t>) </a:t>
            </a:r>
            <a:r>
              <a:rPr lang="uk-UA" sz="2000" dirty="0"/>
              <a:t>вносить </a:t>
            </a:r>
            <a:r>
              <a:rPr lang="en-US" sz="2000" dirty="0" smtClean="0"/>
              <a:t>&lt;</a:t>
            </a:r>
            <a:r>
              <a:rPr lang="uk-UA" sz="2000" i="1" dirty="0" smtClean="0"/>
              <a:t>елемент</a:t>
            </a:r>
            <a:r>
              <a:rPr lang="en-US" sz="2000" dirty="0" smtClean="0"/>
              <a:t>&gt;</a:t>
            </a:r>
            <a:r>
              <a:rPr lang="uk-UA" sz="2000" dirty="0" smtClean="0"/>
              <a:t> </a:t>
            </a:r>
            <a:r>
              <a:rPr lang="uk-UA" sz="2000" dirty="0"/>
              <a:t>в таблицю, в </a:t>
            </a:r>
            <a:r>
              <a:rPr lang="uk-UA" sz="2000" dirty="0" smtClean="0"/>
              <a:t>комірку, </a:t>
            </a:r>
            <a:r>
              <a:rPr lang="uk-UA" sz="2000" dirty="0"/>
              <a:t>індексом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якої служать операція </a:t>
            </a:r>
            <a:r>
              <a:rPr lang="en-US" sz="2000" dirty="0" smtClean="0"/>
              <a:t>&lt;</a:t>
            </a:r>
            <a:r>
              <a:rPr lang="uk-UA" sz="2000" dirty="0" smtClean="0"/>
              <a:t>о</a:t>
            </a:r>
            <a:r>
              <a:rPr lang="en-US" sz="2000" i="1" dirty="0" smtClean="0"/>
              <a:t>n</a:t>
            </a:r>
            <a:r>
              <a:rPr lang="en-US" sz="2000" dirty="0" smtClean="0"/>
              <a:t>&gt;</a:t>
            </a:r>
            <a:r>
              <a:rPr lang="uk-UA" sz="2000" dirty="0" smtClean="0"/>
              <a:t> </a:t>
            </a:r>
            <a:r>
              <a:rPr lang="uk-UA" sz="2000" dirty="0"/>
              <a:t>і тип </a:t>
            </a:r>
            <a:r>
              <a:rPr lang="en-US" sz="2000" dirty="0" smtClean="0"/>
              <a:t>&lt;</a:t>
            </a:r>
            <a:r>
              <a:rPr lang="uk-UA" sz="2000" i="1" dirty="0" smtClean="0"/>
              <a:t>тип</a:t>
            </a:r>
            <a:r>
              <a:rPr lang="en-US" sz="2000" dirty="0" smtClean="0"/>
              <a:t>&gt;</a:t>
            </a:r>
            <a:r>
              <a:rPr lang="uk-UA" sz="2000" dirty="0" smtClean="0"/>
              <a:t>.</a:t>
            </a:r>
            <a:endParaRPr lang="uk-UA" sz="2000" dirty="0"/>
          </a:p>
          <a:p>
            <a:pPr>
              <a:spcAft>
                <a:spcPts val="600"/>
              </a:spcAft>
            </a:pPr>
            <a:r>
              <a:rPr lang="uk-UA" sz="2000" dirty="0"/>
              <a:t>•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dirty="0" smtClean="0">
                <a:solidFill>
                  <a:srgbClr val="0000CC"/>
                </a:solidFill>
              </a:rPr>
              <a:t>о</a:t>
            </a:r>
            <a:r>
              <a:rPr lang="en-US" sz="2000" dirty="0" smtClean="0">
                <a:solidFill>
                  <a:srgbClr val="0000CC"/>
                </a:solidFill>
              </a:rPr>
              <a:t>n&gt;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тип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) </a:t>
            </a:r>
            <a:r>
              <a:rPr lang="uk-UA" sz="2000" dirty="0"/>
              <a:t>шукає в таблиці </a:t>
            </a:r>
            <a:r>
              <a:rPr lang="uk-UA" sz="2000" dirty="0" smtClean="0"/>
              <a:t>комірку </a:t>
            </a:r>
            <a:r>
              <a:rPr lang="uk-UA" sz="2000" dirty="0"/>
              <a:t>з індексом </a:t>
            </a:r>
            <a:r>
              <a:rPr lang="en-US" sz="2000" dirty="0" smtClean="0"/>
              <a:t>&lt;</a:t>
            </a:r>
            <a:r>
              <a:rPr lang="uk-UA" sz="2000" dirty="0" smtClean="0"/>
              <a:t>о</a:t>
            </a:r>
            <a:r>
              <a:rPr lang="en-US" sz="2000" dirty="0" smtClean="0"/>
              <a:t>n&gt;</a:t>
            </a:r>
            <a:r>
              <a:rPr lang="uk-UA" sz="2000" dirty="0" smtClean="0"/>
              <a:t>, </a:t>
            </a:r>
            <a:r>
              <a:rPr lang="en-US" sz="2000" i="1" dirty="0"/>
              <a:t>&lt;</a:t>
            </a:r>
            <a:r>
              <a:rPr lang="uk-UA" sz="2000" i="1" dirty="0"/>
              <a:t>тип</a:t>
            </a:r>
            <a:r>
              <a:rPr lang="en-US" sz="2000" i="1" dirty="0"/>
              <a:t>&gt;</a:t>
            </a:r>
            <a:r>
              <a:rPr lang="uk-UA" sz="2000" i="1" dirty="0"/>
              <a:t> </a:t>
            </a:r>
            <a:r>
              <a:rPr lang="uk-UA" sz="2000" dirty="0" smtClean="0"/>
              <a:t>і </a:t>
            </a:r>
            <a:r>
              <a:rPr lang="uk-UA" sz="2000" dirty="0"/>
              <a:t>повертає її вміст. Якщо </a:t>
            </a:r>
            <a:r>
              <a:rPr lang="uk-UA" sz="2000" dirty="0" smtClean="0"/>
              <a:t> комірки немає</a:t>
            </a:r>
            <a:r>
              <a:rPr lang="uk-UA" sz="2000" dirty="0"/>
              <a:t>,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 smtClean="0"/>
              <a:t>хибність.</a:t>
            </a:r>
            <a:endParaRPr lang="uk-UA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54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9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850484"/>
            <a:ext cx="4583017" cy="57554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(install-rectangular-package)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внутренние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процедуры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(real-part z) (car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pl-PL" sz="1600" dirty="0" smtClean="0">
                <a:solidFill>
                  <a:srgbClr val="0000CC"/>
                </a:solidFill>
              </a:rPr>
              <a:t>(</a:t>
            </a:r>
            <a:r>
              <a:rPr lang="pl-PL" sz="1600" dirty="0">
                <a:solidFill>
                  <a:srgbClr val="0000CC"/>
                </a:solidFill>
              </a:rPr>
              <a:t>define (imag-part z) (cdr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 (cons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(magnitude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(real-part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square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(angle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 (real-part z)))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(* r (cos a)) (* r (sin a))))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интерфейс</a:t>
            </a:r>
            <a:r>
              <a:rPr lang="uk-UA" sz="1600" i="1" dirty="0">
                <a:solidFill>
                  <a:srgbClr val="009900"/>
                </a:solidFill>
              </a:rPr>
              <a:t> к </a:t>
            </a:r>
            <a:r>
              <a:rPr lang="uk-UA" sz="1600" i="1" dirty="0" err="1">
                <a:solidFill>
                  <a:srgbClr val="009900"/>
                </a:solidFill>
              </a:rPr>
              <a:t>остальной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системе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’rectangular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’(rectangular)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’(rectangular)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’(rectangular)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’(rectangular)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27086" y="850484"/>
            <a:ext cx="4660133" cy="57554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(install-polar-package)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внутренние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процедуры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(magnitude z) (car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pl-PL" sz="1600" dirty="0" smtClean="0">
                <a:solidFill>
                  <a:srgbClr val="0000CC"/>
                </a:solidFill>
              </a:rPr>
              <a:t>(</a:t>
            </a:r>
            <a:r>
              <a:rPr lang="pl-PL" sz="1600" dirty="0">
                <a:solidFill>
                  <a:srgbClr val="0000CC"/>
                </a:solidFill>
              </a:rPr>
              <a:t>define (angle z) (cdr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 (cons r a))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(real-part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l-PL" sz="1600" dirty="0" smtClean="0">
                <a:solidFill>
                  <a:srgbClr val="0000CC"/>
                </a:solidFill>
              </a:rPr>
              <a:t>(* </a:t>
            </a:r>
            <a:r>
              <a:rPr lang="pl-PL" sz="1600" dirty="0">
                <a:solidFill>
                  <a:srgbClr val="0000CC"/>
                </a:solidFill>
              </a:rPr>
              <a:t>(magnitude z) (cos (angle z))))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pl-PL" sz="1600" dirty="0" smtClean="0">
                <a:solidFill>
                  <a:srgbClr val="0000CC"/>
                </a:solidFill>
              </a:rPr>
              <a:t>(* </a:t>
            </a:r>
            <a:r>
              <a:rPr lang="pl-PL" sz="1600" dirty="0">
                <a:solidFill>
                  <a:srgbClr val="0000CC"/>
                </a:solidFill>
              </a:rPr>
              <a:t>(magnitude z) (sin (angle z))))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y x)))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интерфейс</a:t>
            </a:r>
            <a:r>
              <a:rPr lang="uk-UA" sz="1600" i="1" dirty="0">
                <a:solidFill>
                  <a:srgbClr val="009900"/>
                </a:solidFill>
              </a:rPr>
              <a:t> к </a:t>
            </a:r>
            <a:r>
              <a:rPr lang="uk-UA" sz="1600" i="1" dirty="0" err="1">
                <a:solidFill>
                  <a:srgbClr val="009900"/>
                </a:solidFill>
              </a:rPr>
              <a:t>остальной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системе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’polar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’(polar)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’(polar)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’(polar)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’(polar)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55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9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0930" y="985865"/>
            <a:ext cx="8554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Селектори комплексної арифметики звертаються до таблиці за допомогою загальної процедури-«операції»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/>
              <a:t>, яка застосовує узагальнену операцію до набору аргументів.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Apply-generic</a:t>
            </a:r>
            <a:r>
              <a:rPr lang="uk-UA" dirty="0" smtClean="0"/>
              <a:t> </a:t>
            </a:r>
            <a:r>
              <a:rPr lang="uk-UA" dirty="0"/>
              <a:t>шукає в таблиці </a:t>
            </a:r>
            <a:r>
              <a:rPr lang="uk-UA" dirty="0" smtClean="0"/>
              <a:t>комірку по </a:t>
            </a:r>
            <a:r>
              <a:rPr lang="uk-UA" dirty="0"/>
              <a:t>імені операції і типам аргументів і застосовує знайдену процедуру, якщо вона </a:t>
            </a:r>
            <a:r>
              <a:rPr lang="uk-UA" dirty="0" smtClean="0"/>
              <a:t>існує.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03592" y="2704671"/>
            <a:ext cx="6232793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.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((type-tags (map type-tag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da-DK" dirty="0" smtClean="0">
                <a:solidFill>
                  <a:srgbClr val="0000CC"/>
                </a:solidFill>
              </a:rPr>
              <a:t>(</a:t>
            </a:r>
            <a:r>
              <a:rPr lang="da-DK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proc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apply proc (map contents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error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       "Нема методу </a:t>
            </a:r>
            <a:r>
              <a:rPr lang="ru-RU" dirty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цих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типів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APPLY-GENERIC"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op type-tags))))))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56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935511"/>
            <a:ext cx="879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mtClean="0"/>
              <a:t>За допомогою </a:t>
            </a:r>
            <a:r>
              <a:rPr lang="uk-UA" smtClean="0">
                <a:solidFill>
                  <a:srgbClr val="0000CC"/>
                </a:solidFill>
              </a:rPr>
              <a:t>apply-generic</a:t>
            </a:r>
            <a:r>
              <a:rPr lang="uk-UA" smtClean="0"/>
              <a:t> можна визначити узагальнені селектори так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4309" y="1487921"/>
            <a:ext cx="599868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(real-part z) (apply-generic ’real-part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(apply-generic ’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(magnitude z) (apply-generic ’magnitude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(angle z) (apply-generic ’angle z))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3387" y="2828836"/>
            <a:ext cx="8604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Породження </a:t>
            </a:r>
            <a:r>
              <a:rPr lang="uk-UA" dirty="0" err="1" smtClean="0"/>
              <a:t>декартового</a:t>
            </a:r>
            <a:r>
              <a:rPr lang="uk-UA" dirty="0" smtClean="0"/>
              <a:t> </a:t>
            </a:r>
            <a:r>
              <a:rPr lang="uk-UA" dirty="0"/>
              <a:t>уявлення, якщо </a:t>
            </a:r>
            <a:r>
              <a:rPr lang="uk-UA" dirty="0" smtClean="0"/>
              <a:t>є дійсна і уявна частини, </a:t>
            </a:r>
            <a:r>
              <a:rPr lang="uk-UA" dirty="0"/>
              <a:t>і </a:t>
            </a:r>
            <a:r>
              <a:rPr lang="uk-UA" dirty="0" smtClean="0"/>
              <a:t>полярного, </a:t>
            </a:r>
            <a:r>
              <a:rPr lang="uk-UA" dirty="0"/>
              <a:t>якщо </a:t>
            </a:r>
            <a:r>
              <a:rPr lang="uk-UA" dirty="0" smtClean="0"/>
              <a:t>є модуль </a:t>
            </a:r>
            <a:r>
              <a:rPr lang="uk-UA" dirty="0"/>
              <a:t>і аргумент: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73925" y="3798831"/>
            <a:ext cx="528258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get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’rectangular) x y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get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’polar) r a))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57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8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298" y="0"/>
            <a:ext cx="382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Передача </a:t>
            </a:r>
            <a:r>
              <a:rPr lang="uk-UA" sz="2800" b="1" dirty="0"/>
              <a:t>повідомлень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248766"/>
            <a:ext cx="90787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/>
              <a:t>Основна ідея програмування, керованого даними, </a:t>
            </a:r>
            <a:r>
              <a:rPr lang="uk-UA" sz="2000" dirty="0"/>
              <a:t>полягає в тому, щоб працювати з узагальненими операціями в програмах за допомогою </a:t>
            </a:r>
            <a:r>
              <a:rPr lang="uk-UA" sz="2000" b="1" dirty="0"/>
              <a:t>явних маніпуляцій з таблицями операцій і </a:t>
            </a:r>
            <a:r>
              <a:rPr lang="uk-UA" sz="2000" b="1" dirty="0" smtClean="0"/>
              <a:t>типів.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 smtClean="0"/>
              <a:t>Диспетчеризація </a:t>
            </a:r>
            <a:r>
              <a:rPr lang="uk-UA" sz="2000" dirty="0"/>
              <a:t>по типу організовується всередині кожної операції, і кожна операція повинна сама дбати про свою диспетчеризації. Це, по суті, розбиває таблицю операцій і типів на рядки, і кожна </a:t>
            </a:r>
            <a:r>
              <a:rPr lang="uk-UA" sz="2000" b="1" dirty="0"/>
              <a:t>узагальнена операція являє собою рядок таблиці</a:t>
            </a:r>
            <a:r>
              <a:rPr lang="uk-UA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/>
              <a:t>Альтернативою такої стратегії реалізації </a:t>
            </a:r>
            <a:r>
              <a:rPr lang="uk-UA" sz="2000" b="1" dirty="0"/>
              <a:t>буде розбити таблицю за стовпцями </a:t>
            </a:r>
            <a:r>
              <a:rPr lang="uk-UA" sz="2000" dirty="0"/>
              <a:t>і замість «</a:t>
            </a:r>
            <a:r>
              <a:rPr lang="uk-UA" sz="2000" dirty="0">
                <a:solidFill>
                  <a:srgbClr val="FF0000"/>
                </a:solidFill>
              </a:rPr>
              <a:t>розумних операцій</a:t>
            </a:r>
            <a:r>
              <a:rPr lang="uk-UA" sz="2000" dirty="0"/>
              <a:t>», які </a:t>
            </a:r>
            <a:r>
              <a:rPr lang="uk-UA" sz="2000" dirty="0" err="1" smtClean="0"/>
              <a:t>диспетчирують</a:t>
            </a:r>
            <a:r>
              <a:rPr lang="uk-UA" sz="2000" dirty="0" smtClean="0"/>
              <a:t> </a:t>
            </a:r>
            <a:r>
              <a:rPr lang="uk-UA" sz="2000" dirty="0"/>
              <a:t>за типами даних, працювати з «</a:t>
            </a:r>
            <a:r>
              <a:rPr lang="uk-UA" sz="2000" dirty="0">
                <a:solidFill>
                  <a:srgbClr val="FF0000"/>
                </a:solidFill>
              </a:rPr>
              <a:t>розумними об'єктами даних</a:t>
            </a:r>
            <a:r>
              <a:rPr lang="uk-UA" sz="2000" dirty="0"/>
              <a:t>», які </a:t>
            </a:r>
            <a:r>
              <a:rPr lang="uk-UA" sz="2000" dirty="0" err="1" smtClean="0"/>
              <a:t>диспетчирують</a:t>
            </a:r>
            <a:r>
              <a:rPr lang="uk-UA" sz="2000" dirty="0" smtClean="0"/>
              <a:t> по </a:t>
            </a:r>
            <a:r>
              <a:rPr lang="uk-UA" sz="2000" dirty="0"/>
              <a:t>іменах операцій.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Цього </a:t>
            </a:r>
            <a:r>
              <a:rPr lang="uk-UA" sz="2000" dirty="0"/>
              <a:t>можна домогтися, якщо </a:t>
            </a:r>
            <a:r>
              <a:rPr lang="uk-UA" sz="2000" b="1" dirty="0"/>
              <a:t>об'єкт даних буде представлятися в вигляді процедури</a:t>
            </a:r>
            <a:r>
              <a:rPr lang="uk-UA" sz="2000" dirty="0"/>
              <a:t>, яка в якості входу сприймає ім'я операції і здійснює відповідне їй дію. При такій організації можна написати </a:t>
            </a:r>
            <a:r>
              <a:rPr lang="uk-UA" sz="2000" dirty="0" err="1">
                <a:solidFill>
                  <a:srgbClr val="0000CC"/>
                </a:solidFill>
              </a:rPr>
              <a:t>make-from-real-imag</a:t>
            </a:r>
            <a:r>
              <a:rPr lang="uk-UA" sz="2000" dirty="0">
                <a:solidFill>
                  <a:srgbClr val="0000CC"/>
                </a:solidFill>
              </a:rPr>
              <a:t> у</a:t>
            </a:r>
            <a:r>
              <a:rPr lang="uk-UA" sz="2000" dirty="0"/>
              <a:t> </a:t>
            </a:r>
            <a:r>
              <a:rPr lang="uk-UA" sz="2000" dirty="0" smtClean="0"/>
              <a:t>вигляді (слайд 59)</a:t>
            </a:r>
            <a:endParaRPr lang="uk-UA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58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298" y="0"/>
            <a:ext cx="382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Передача </a:t>
            </a:r>
            <a:r>
              <a:rPr lang="uk-UA" sz="2800" b="1" dirty="0"/>
              <a:t>повідомлень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3806" y="932990"/>
            <a:ext cx="7287659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(dispatch op)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’real-part)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-part)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’magnitude)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it-IT" dirty="0" smtClean="0">
                <a:solidFill>
                  <a:srgbClr val="0000CC"/>
                </a:solidFill>
              </a:rPr>
              <a:t>(</a:t>
            </a:r>
            <a:r>
              <a:rPr lang="it-IT" dirty="0">
                <a:solidFill>
                  <a:srgbClr val="0000CC"/>
                </a:solidFill>
              </a:rPr>
              <a:t>sqrt (+ (square x) (square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’angle) 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y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error "</a:t>
            </a:r>
            <a:r>
              <a:rPr lang="en-US" dirty="0" err="1" smtClean="0">
                <a:solidFill>
                  <a:srgbClr val="0000CC"/>
                </a:solidFill>
              </a:rPr>
              <a:t>Не</a:t>
            </a:r>
            <a:r>
              <a:rPr lang="uk-UA" dirty="0" smtClean="0">
                <a:solidFill>
                  <a:srgbClr val="0000CC"/>
                </a:solidFill>
              </a:rPr>
              <a:t>відома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оп</a:t>
            </a:r>
            <a:r>
              <a:rPr lang="en-US" dirty="0">
                <a:solidFill>
                  <a:srgbClr val="0000CC"/>
                </a:solidFill>
              </a:rPr>
              <a:t>. -- MAKE-FROM-REAL-IMAG" op))))</a:t>
            </a:r>
          </a:p>
          <a:p>
            <a:r>
              <a:rPr lang="en-US" dirty="0">
                <a:solidFill>
                  <a:srgbClr val="0000CC"/>
                </a:solidFill>
              </a:rPr>
              <a:t>dispatch)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829" y="3795312"/>
            <a:ext cx="8929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/>
              <a:t>, яка застосовує узагальнену операцію до аргументу, просто </a:t>
            </a:r>
            <a:r>
              <a:rPr lang="uk-UA" dirty="0" smtClean="0"/>
              <a:t>передає ім'я </a:t>
            </a:r>
            <a:r>
              <a:rPr lang="uk-UA" dirty="0"/>
              <a:t>операції об'єкту даних і змушує його робити всю роботу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36858" y="4441643"/>
            <a:ext cx="382123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</a:t>
            </a:r>
            <a:r>
              <a:rPr lang="en-US" dirty="0" err="1">
                <a:solidFill>
                  <a:srgbClr val="0000CC"/>
                </a:solidFill>
              </a:rPr>
              <a:t>arg</a:t>
            </a:r>
            <a:r>
              <a:rPr lang="en-US" dirty="0">
                <a:solidFill>
                  <a:srgbClr val="0000CC"/>
                </a:solidFill>
              </a:rPr>
              <a:t>) (</a:t>
            </a:r>
            <a:r>
              <a:rPr lang="en-US" dirty="0" err="1">
                <a:solidFill>
                  <a:srgbClr val="0000CC"/>
                </a:solidFill>
              </a:rPr>
              <a:t>arg</a:t>
            </a:r>
            <a:r>
              <a:rPr lang="en-US" dirty="0">
                <a:solidFill>
                  <a:srgbClr val="0000CC"/>
                </a:solidFill>
              </a:rPr>
              <a:t> op))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087973"/>
            <a:ext cx="9143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Значення, що повертається з </a:t>
            </a:r>
            <a:r>
              <a:rPr lang="uk-UA" dirty="0" err="1">
                <a:solidFill>
                  <a:srgbClr val="0000CC"/>
                </a:solidFill>
              </a:rPr>
              <a:t>make-from-real-imag</a:t>
            </a:r>
            <a:r>
              <a:rPr lang="uk-UA" dirty="0"/>
              <a:t>, </a:t>
            </a:r>
            <a:r>
              <a:rPr lang="uk-UA" dirty="0" smtClean="0"/>
              <a:t>є </a:t>
            </a:r>
            <a:r>
              <a:rPr lang="uk-UA" dirty="0" smtClean="0"/>
              <a:t>внутрішня </a:t>
            </a:r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Вона </a:t>
            </a:r>
            <a:r>
              <a:rPr lang="uk-UA" dirty="0"/>
              <a:t>викликається, коли </a:t>
            </a:r>
            <a:r>
              <a:rPr lang="uk-UA" dirty="0" err="1">
                <a:solidFill>
                  <a:srgbClr val="0000CC"/>
                </a:solidFill>
              </a:rPr>
              <a:t>apply-генеріс</a:t>
            </a:r>
            <a:r>
              <a:rPr lang="uk-UA" dirty="0"/>
              <a:t> вимагає виконати узагальнену операцію.</a:t>
            </a:r>
          </a:p>
          <a:p>
            <a:r>
              <a:rPr lang="uk-UA" dirty="0"/>
              <a:t>Такий стиль програмування називається </a:t>
            </a:r>
            <a:r>
              <a:rPr lang="uk-UA" b="1" dirty="0"/>
              <a:t>передача повідомлень (</a:t>
            </a:r>
            <a:r>
              <a:rPr lang="uk-UA" b="1" dirty="0" err="1"/>
              <a:t>message</a:t>
            </a:r>
            <a:r>
              <a:rPr lang="uk-UA" b="1" dirty="0"/>
              <a:t> </a:t>
            </a:r>
            <a:r>
              <a:rPr lang="uk-UA" b="1" dirty="0" err="1"/>
              <a:t>passing</a:t>
            </a:r>
            <a:r>
              <a:rPr lang="uk-UA" b="1" dirty="0"/>
              <a:t>).</a:t>
            </a:r>
          </a:p>
          <a:p>
            <a:r>
              <a:rPr lang="uk-UA" dirty="0"/>
              <a:t>Назва походить з уявлення, що об'єкт даних - це сутність, яка отримує ім'я затребуваної операції як «повідомлення».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59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4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962710"/>
            <a:ext cx="8643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Тепер </a:t>
            </a:r>
            <a:r>
              <a:rPr lang="uk-UA" sz="2000" dirty="0" smtClean="0"/>
              <a:t>можна </a:t>
            </a:r>
            <a:r>
              <a:rPr lang="uk-UA" sz="2000" dirty="0"/>
              <a:t>відрізняти символи від їх значень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4600" y="1546176"/>
            <a:ext cx="19431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a 1)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b 2)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a b)</a:t>
            </a:r>
          </a:p>
          <a:p>
            <a:r>
              <a:rPr lang="uk-UA" i="1" dirty="0">
                <a:solidFill>
                  <a:srgbClr val="FF0000"/>
                </a:solidFill>
                <a:latin typeface="ERKurierPSCyr-Italic"/>
              </a:rPr>
              <a:t>(1 2</a:t>
            </a:r>
            <a:r>
              <a:rPr lang="uk-UA" i="1" dirty="0" smtClean="0">
                <a:solidFill>
                  <a:srgbClr val="FF0000"/>
                </a:solidFill>
                <a:latin typeface="ERKurierPSCyr-Italic"/>
              </a:rPr>
              <a:t>)</a:t>
            </a:r>
          </a:p>
          <a:p>
            <a:endParaRPr lang="uk-UA" i="1" dirty="0">
              <a:solidFill>
                <a:srgbClr val="FF0000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’a ’b)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(a b</a:t>
            </a:r>
            <a:r>
              <a:rPr lang="en-US" i="1" dirty="0" smtClean="0">
                <a:solidFill>
                  <a:srgbClr val="FF0000"/>
                </a:solidFill>
                <a:latin typeface="ERKurierPSCyr-Italic"/>
              </a:rPr>
              <a:t>)</a:t>
            </a:r>
            <a:endParaRPr lang="ru-RU" i="1" dirty="0" smtClean="0">
              <a:solidFill>
                <a:srgbClr val="FF0000"/>
              </a:solidFill>
              <a:latin typeface="ERKurierPSCyr-Italic"/>
            </a:endParaRPr>
          </a:p>
          <a:p>
            <a:endParaRPr lang="en-US" i="1" dirty="0">
              <a:solidFill>
                <a:srgbClr val="FF0000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’a b)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(a 2)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271713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Значення</a:t>
            </a:r>
            <a:r>
              <a:rPr lang="ru-RU" dirty="0" smtClean="0"/>
              <a:t> символ</a:t>
            </a:r>
            <a:r>
              <a:rPr lang="uk-UA" dirty="0" smtClean="0"/>
              <a:t>і</a:t>
            </a:r>
            <a:r>
              <a:rPr lang="ru-RU" dirty="0" smtClean="0"/>
              <a:t>в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 b</a:t>
            </a:r>
            <a:r>
              <a:rPr lang="ru-RU" dirty="0" smtClean="0"/>
              <a:t> </a:t>
            </a:r>
            <a:endParaRPr lang="uk-UA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29013" y="2486025"/>
            <a:ext cx="1500187" cy="2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799" y="3180606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 b</a:t>
            </a:r>
            <a:r>
              <a:rPr lang="ru-RU" dirty="0" smtClean="0"/>
              <a:t> 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707606" y="3365272"/>
            <a:ext cx="1500187" cy="2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 smtClean="0"/>
              <a:t>e</a:t>
            </a:r>
            <a:r>
              <a:rPr lang="ru-RU" sz="2000" b="1" dirty="0" smtClean="0"/>
              <a:t>лекторами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 smtClean="0">
                <a:solidFill>
                  <a:srgbClr val="7030A0"/>
                </a:solidFill>
              </a:rPr>
              <a:t>Реалізувати правило отримання похідної: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285422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2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  <a:r>
              <a:rPr lang="uk-UA" sz="2000" dirty="0" smtClean="0">
                <a:solidFill>
                  <a:srgbClr val="0000CC"/>
                </a:solidFill>
              </a:rPr>
              <a:t>Визначте </a:t>
            </a:r>
            <a:r>
              <a:rPr lang="uk-UA" sz="2000" dirty="0">
                <a:solidFill>
                  <a:srgbClr val="0000CC"/>
                </a:solidFill>
              </a:rPr>
              <a:t>узагальнений предикат рівності 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 ?, </a:t>
            </a:r>
            <a:r>
              <a:rPr lang="uk-UA" sz="2000" dirty="0">
                <a:solidFill>
                  <a:srgbClr val="0000CC"/>
                </a:solidFill>
              </a:rPr>
              <a:t>який перевіряє два числа на </a:t>
            </a:r>
            <a:r>
              <a:rPr lang="uk-UA" sz="2000" dirty="0" smtClean="0">
                <a:solidFill>
                  <a:srgbClr val="0000CC"/>
                </a:solidFill>
              </a:rPr>
              <a:t>рівність, і </a:t>
            </a:r>
            <a:r>
              <a:rPr lang="uk-UA" sz="2000" dirty="0">
                <a:solidFill>
                  <a:srgbClr val="0000CC"/>
                </a:solidFill>
              </a:rPr>
              <a:t>вставте його в пакет узагальненої </a:t>
            </a:r>
            <a:r>
              <a:rPr lang="uk-UA" sz="2000" dirty="0" smtClean="0">
                <a:solidFill>
                  <a:srgbClr val="0000CC"/>
                </a:solidFill>
              </a:rPr>
              <a:t>арифметики з операціями +</a:t>
            </a:r>
            <a:r>
              <a:rPr lang="en-US" sz="2000" dirty="0" smtClean="0">
                <a:solidFill>
                  <a:srgbClr val="0000CC"/>
                </a:solidFill>
              </a:rPr>
              <a:t>,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-, *, </a:t>
            </a:r>
            <a:r>
              <a:rPr lang="en-US" sz="2000" dirty="0" smtClean="0">
                <a:solidFill>
                  <a:srgbClr val="0000CC"/>
                </a:solidFill>
              </a:rPr>
              <a:t>/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Операція повинна працювати для </a:t>
            </a:r>
            <a:r>
              <a:rPr lang="uk-UA" sz="2000" dirty="0" smtClean="0">
                <a:solidFill>
                  <a:srgbClr val="0000CC"/>
                </a:solidFill>
              </a:rPr>
              <a:t>натуральних чисел, раціональних </a:t>
            </a:r>
            <a:r>
              <a:rPr lang="uk-UA" sz="2000" dirty="0">
                <a:solidFill>
                  <a:srgbClr val="0000CC"/>
                </a:solidFill>
              </a:rPr>
              <a:t>і комплексних.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4289" y="4433516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3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Визначте узагальнений предикат = </a:t>
            </a:r>
            <a:r>
              <a:rPr lang="en-US" sz="2000" dirty="0">
                <a:solidFill>
                  <a:srgbClr val="C00000"/>
                </a:solidFill>
              </a:rPr>
              <a:t>zero ?, </a:t>
            </a:r>
            <a:r>
              <a:rPr lang="uk-UA" sz="2000" dirty="0">
                <a:solidFill>
                  <a:srgbClr val="C00000"/>
                </a:solidFill>
              </a:rPr>
              <a:t>який перевіряє, чи рівний його аргумент нулю, </a:t>
            </a:r>
            <a:r>
              <a:rPr lang="uk-UA" sz="2000" dirty="0" smtClean="0">
                <a:solidFill>
                  <a:srgbClr val="C00000"/>
                </a:solidFill>
              </a:rPr>
              <a:t>і вставте </a:t>
            </a:r>
            <a:r>
              <a:rPr lang="uk-UA" sz="2000" dirty="0">
                <a:solidFill>
                  <a:srgbClr val="C00000"/>
                </a:solidFill>
              </a:rPr>
              <a:t>його в пакет узагальненої </a:t>
            </a:r>
            <a:r>
              <a:rPr lang="uk-UA" sz="2000" dirty="0" smtClean="0">
                <a:solidFill>
                  <a:srgbClr val="C00000"/>
                </a:solidFill>
              </a:rPr>
              <a:t>арифметики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з операціями +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-, *,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Предикат повинен працювати для </a:t>
            </a:r>
            <a:r>
              <a:rPr lang="ru-RU" sz="2000" dirty="0" err="1" smtClean="0">
                <a:solidFill>
                  <a:srgbClr val="C00000"/>
                </a:solidFill>
              </a:rPr>
              <a:t>натуральних</a:t>
            </a:r>
            <a:r>
              <a:rPr lang="uk-UA" sz="2000" dirty="0" smtClean="0">
                <a:solidFill>
                  <a:srgbClr val="C00000"/>
                </a:solidFill>
              </a:rPr>
              <a:t>, раціональних </a:t>
            </a:r>
            <a:r>
              <a:rPr lang="uk-UA" sz="2000" dirty="0">
                <a:solidFill>
                  <a:srgbClr val="C00000"/>
                </a:solidFill>
              </a:rPr>
              <a:t>і комплексних чисел.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4" y="2089693"/>
            <a:ext cx="2640605" cy="613963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60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 smtClean="0"/>
              <a:t>e</a:t>
            </a:r>
            <a:r>
              <a:rPr lang="ru-RU" sz="2000" b="1" dirty="0" smtClean="0"/>
              <a:t>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57151" y="1815303"/>
            <a:ext cx="8471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Написати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програму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символьного диференціювання (по одній змінній) алгебраїчних виразів, представлених у формі правильних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префіксних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виразів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які містять усі арифметичні операції та вказані у варіанті математичні функції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.,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Варіанти.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№4.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№5.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(x, n).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№6.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(a, 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№7.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№8.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exp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№9.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№10.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№11.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№12.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13.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x,n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  <a:endParaRPr lang="uk-UA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61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/>
              <a:t>e</a:t>
            </a:r>
            <a:r>
              <a:rPr lang="ru-RU" sz="2000" b="1" dirty="0" smtClean="0"/>
              <a:t>лекторами</a:t>
            </a:r>
            <a:r>
              <a:rPr lang="en-US" sz="2000" b="1" dirty="0" smtClean="0"/>
              <a:t> </a:t>
            </a:r>
            <a:endParaRPr lang="uk-UA" sz="2000" b="1" dirty="0" smtClean="0"/>
          </a:p>
          <a:p>
            <a:pPr algn="ctr"/>
            <a:r>
              <a:rPr lang="en-US" sz="2000" b="1" dirty="0" smtClean="0"/>
              <a:t>(</a:t>
            </a:r>
            <a:r>
              <a:rPr lang="uk-UA" sz="2000" b="1" dirty="0" smtClean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4</a:t>
            </a:r>
            <a:r>
              <a:rPr lang="uk-UA" dirty="0" smtClean="0">
                <a:solidFill>
                  <a:srgbClr val="0000CC"/>
                </a:solidFill>
              </a:rPr>
              <a:t>. 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0000CC"/>
                </a:solidFill>
              </a:rPr>
              <a:t>Д</a:t>
            </a:r>
            <a:r>
              <a:rPr lang="ru-RU" dirty="0" smtClean="0">
                <a:solidFill>
                  <a:srgbClr val="0000CC"/>
                </a:solidFill>
              </a:rPr>
              <a:t>ва </a:t>
            </a:r>
            <a:r>
              <a:rPr lang="ru-RU" dirty="0">
                <a:solidFill>
                  <a:srgbClr val="0000CC"/>
                </a:solidFill>
              </a:rPr>
              <a:t>многочлена, над </a:t>
            </a:r>
            <a:r>
              <a:rPr lang="ru-RU" dirty="0" err="1" smtClean="0">
                <a:solidFill>
                  <a:srgbClr val="0000CC"/>
                </a:solidFill>
              </a:rPr>
              <a:t>якими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здійснюються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операції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 err="1" smtClean="0">
                <a:solidFill>
                  <a:srgbClr val="0000CC"/>
                </a:solidFill>
              </a:rPr>
              <a:t>мають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одну </a:t>
            </a:r>
            <a:r>
              <a:rPr lang="ru-RU" dirty="0" smtClean="0">
                <a:solidFill>
                  <a:srgbClr val="0000CC"/>
                </a:solidFill>
              </a:rPr>
              <a:t>й </a:t>
            </a:r>
            <a:r>
              <a:rPr lang="ru-RU" dirty="0">
                <a:solidFill>
                  <a:srgbClr val="0000CC"/>
                </a:solidFill>
              </a:rPr>
              <a:t>ту </a:t>
            </a:r>
            <a:r>
              <a:rPr lang="ru-RU" dirty="0" smtClean="0">
                <a:solidFill>
                  <a:srgbClr val="0000CC"/>
                </a:solidFill>
              </a:rPr>
              <a:t>саму </a:t>
            </a:r>
            <a:r>
              <a:rPr lang="ru-RU" dirty="0" err="1" smtClean="0">
                <a:solidFill>
                  <a:srgbClr val="0000CC"/>
                </a:solidFill>
              </a:rPr>
              <a:t>змінну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uk-UA" dirty="0" smtClean="0">
                <a:solidFill>
                  <a:srgbClr val="0000CC"/>
                </a:solidFill>
              </a:rPr>
              <a:t>Написати процедуру, яка визначає додавання многочленів, використовуючи узагальнену арифметику</a:t>
            </a:r>
            <a:r>
              <a:rPr lang="uk-UA" dirty="0">
                <a:solidFill>
                  <a:srgbClr val="0000CC"/>
                </a:solidFill>
              </a:rPr>
              <a:t>. Додавання многочленів відбувається по </a:t>
            </a:r>
            <a:r>
              <a:rPr lang="uk-UA" dirty="0" smtClean="0">
                <a:solidFill>
                  <a:srgbClr val="0000CC"/>
                </a:solidFill>
              </a:rPr>
              <a:t>термах. При </a:t>
            </a:r>
            <a:r>
              <a:rPr lang="uk-UA" dirty="0">
                <a:solidFill>
                  <a:srgbClr val="0000CC"/>
                </a:solidFill>
              </a:rPr>
              <a:t>цьому породжується новий терм </a:t>
            </a:r>
            <a:r>
              <a:rPr lang="uk-UA" dirty="0" smtClean="0">
                <a:solidFill>
                  <a:srgbClr val="0000CC"/>
                </a:solidFill>
              </a:rPr>
              <a:t>того самого </a:t>
            </a:r>
            <a:r>
              <a:rPr lang="uk-UA" dirty="0">
                <a:solidFill>
                  <a:srgbClr val="0000CC"/>
                </a:solidFill>
              </a:rPr>
              <a:t>порядку, в якому коефіцієнт є сумою коефіцієнтів доданків. Терми одного доданка, для яких </a:t>
            </a:r>
            <a:r>
              <a:rPr lang="uk-UA" dirty="0" smtClean="0">
                <a:solidFill>
                  <a:srgbClr val="0000CC"/>
                </a:solidFill>
              </a:rPr>
              <a:t>немає відповідності в іншому, </a:t>
            </a:r>
            <a:r>
              <a:rPr lang="uk-UA" dirty="0">
                <a:solidFill>
                  <a:srgbClr val="0000CC"/>
                </a:solidFill>
              </a:rPr>
              <a:t>просто додаються до </a:t>
            </a:r>
            <a:r>
              <a:rPr lang="uk-UA" dirty="0" smtClean="0">
                <a:solidFill>
                  <a:srgbClr val="0000CC"/>
                </a:solidFill>
              </a:rPr>
              <a:t>породжуваного многочлену-сумі.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3706920"/>
            <a:ext cx="9172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5</a:t>
            </a:r>
            <a:r>
              <a:rPr lang="uk-UA" dirty="0" smtClean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C00000"/>
                </a:solidFill>
              </a:rPr>
              <a:t>Два многочлена, над </a:t>
            </a:r>
            <a:r>
              <a:rPr lang="ru-RU" dirty="0" err="1">
                <a:solidFill>
                  <a:srgbClr val="C00000"/>
                </a:solidFill>
              </a:rPr>
              <a:t>якими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здійснюються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операції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мають</a:t>
            </a:r>
            <a:r>
              <a:rPr lang="ru-RU" dirty="0">
                <a:solidFill>
                  <a:srgbClr val="C00000"/>
                </a:solidFill>
              </a:rPr>
              <a:t> одну й ту саму </a:t>
            </a:r>
            <a:r>
              <a:rPr lang="ru-RU" dirty="0" err="1">
                <a:solidFill>
                  <a:srgbClr val="C00000"/>
                </a:solidFill>
              </a:rPr>
              <a:t>змінну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Написати процедуру, яка визначає </a:t>
            </a:r>
            <a:r>
              <a:rPr lang="uk-UA" dirty="0" smtClean="0">
                <a:solidFill>
                  <a:srgbClr val="C00000"/>
                </a:solidFill>
              </a:rPr>
              <a:t>множення многочленів</a:t>
            </a:r>
            <a:r>
              <a:rPr lang="uk-UA" dirty="0">
                <a:solidFill>
                  <a:srgbClr val="C00000"/>
                </a:solidFill>
              </a:rPr>
              <a:t>, використовуючи узагальнену арифметику. Щоб перемножити два списки термів, треба кожен терм з першого списку помножити на всі терми другого. Утворені списки термів накопичуються і утворюють суму. Множення 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>
                <a:solidFill>
                  <a:srgbClr val="C00000"/>
                </a:solidFill>
              </a:rPr>
              <a:t>множників. 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2" y="1052487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селекторами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22452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6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4890170"/>
            <a:ext cx="917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Нехай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P1, P2 и P3 – </a:t>
            </a:r>
            <a:r>
              <a:rPr lang="ru-RU" dirty="0" err="1" smtClean="0">
                <a:solidFill>
                  <a:srgbClr val="C00000"/>
                </a:solidFill>
              </a:rPr>
              <a:t>многочлени</a:t>
            </a:r>
            <a:r>
              <a:rPr lang="ru-RU" dirty="0" smtClean="0">
                <a:solidFill>
                  <a:srgbClr val="C00000"/>
                </a:solidFill>
              </a:rPr>
              <a:t>. Нехай </a:t>
            </a:r>
            <a:r>
              <a:rPr lang="ru-RU" dirty="0">
                <a:solidFill>
                  <a:srgbClr val="C00000"/>
                </a:solidFill>
              </a:rPr>
              <a:t>Q1 </a:t>
            </a:r>
            <a:r>
              <a:rPr lang="ru-RU" dirty="0" smtClean="0">
                <a:solidFill>
                  <a:srgbClr val="C00000"/>
                </a:solidFill>
              </a:rPr>
              <a:t>є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 и P2, а Q2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P1 </a:t>
            </a:r>
            <a:r>
              <a:rPr lang="ru-RU" dirty="0">
                <a:solidFill>
                  <a:srgbClr val="C00000"/>
                </a:solidFill>
              </a:rPr>
              <a:t>и P3.  </a:t>
            </a:r>
            <a:r>
              <a:rPr lang="ru-RU" dirty="0" err="1" smtClean="0">
                <a:solidFill>
                  <a:srgbClr val="C00000"/>
                </a:solidFill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</a:rPr>
              <a:t> процедуру, </a:t>
            </a:r>
            <a:r>
              <a:rPr lang="ru-RU" dirty="0" err="1" smtClean="0">
                <a:solidFill>
                  <a:srgbClr val="C00000"/>
                </a:solidFill>
              </a:rPr>
              <a:t>що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обчислює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найменший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загальний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дільник</a:t>
            </a:r>
            <a:r>
              <a:rPr lang="ru-RU" dirty="0" smtClean="0">
                <a:solidFill>
                  <a:srgbClr val="C00000"/>
                </a:solidFill>
              </a:rPr>
              <a:t> (НОД) </a:t>
            </a:r>
            <a:r>
              <a:rPr lang="ru-RU" dirty="0">
                <a:solidFill>
                  <a:srgbClr val="C00000"/>
                </a:solidFill>
              </a:rPr>
              <a:t>Q1 и Q2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295" y="934254"/>
            <a:ext cx="9079705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</a:rPr>
              <a:t>Одинарна лапки відрізняється від </a:t>
            </a:r>
            <a:r>
              <a:rPr lang="uk-UA" sz="2000" dirty="0" smtClean="0">
                <a:solidFill>
                  <a:srgbClr val="0000CC"/>
                </a:solidFill>
              </a:rPr>
              <a:t>подвійної</a:t>
            </a:r>
            <a:r>
              <a:rPr lang="uk-UA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У </a:t>
            </a:r>
            <a:r>
              <a:rPr lang="uk-UA" sz="2000" dirty="0"/>
              <a:t>той час як одинарні лапки можна використовувати для позначення списків символів, </a:t>
            </a:r>
            <a:r>
              <a:rPr lang="uk-UA" sz="2000" dirty="0" smtClean="0"/>
              <a:t>подвійна лапка </a:t>
            </a:r>
            <a:r>
              <a:rPr lang="uk-UA" sz="2000" dirty="0"/>
              <a:t>використовується тільки з рядками, що складаються з друкованих знаків.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Єдине</a:t>
            </a:r>
            <a:r>
              <a:rPr lang="uk-UA" sz="2000" dirty="0">
                <a:solidFill>
                  <a:srgbClr val="0000CC"/>
                </a:solidFill>
              </a:rPr>
              <a:t>, для чого </a:t>
            </a:r>
            <a:r>
              <a:rPr lang="uk-UA" sz="2000" dirty="0" smtClean="0">
                <a:solidFill>
                  <a:srgbClr val="0000CC"/>
                </a:solidFill>
              </a:rPr>
              <a:t>рядки у подвійних лапках використовуються, </a:t>
            </a:r>
            <a:r>
              <a:rPr lang="uk-UA" sz="2000" dirty="0">
                <a:solidFill>
                  <a:srgbClr val="0000CC"/>
                </a:solidFill>
              </a:rPr>
              <a:t>- це друк.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313" y="2538443"/>
            <a:ext cx="880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</a:t>
            </a:r>
            <a:r>
              <a:rPr lang="uk-UA" sz="2000" dirty="0" smtClean="0"/>
              <a:t>використати </a:t>
            </a:r>
            <a:r>
              <a:rPr lang="uk-UA" sz="2000" dirty="0"/>
              <a:t>особливу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, яка служить тим же цілям, що і лапки. Таким чином, ми можемо писати </a:t>
            </a:r>
            <a:endParaRPr lang="uk-UA" sz="2000" dirty="0" smtClean="0"/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a) </a:t>
            </a:r>
            <a:r>
              <a:rPr lang="uk-UA" sz="2000" dirty="0"/>
              <a:t>замість </a:t>
            </a:r>
            <a:r>
              <a:rPr lang="uk-UA" sz="2000" dirty="0">
                <a:solidFill>
                  <a:srgbClr val="0000CC"/>
                </a:solidFill>
              </a:rPr>
              <a:t>'a</a:t>
            </a:r>
            <a:r>
              <a:rPr lang="uk-UA" sz="2000" dirty="0"/>
              <a:t> </a:t>
            </a:r>
            <a:endParaRPr lang="uk-UA" sz="2000" dirty="0" smtClean="0"/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c)) </a:t>
            </a:r>
            <a:r>
              <a:rPr lang="uk-UA" sz="2000" dirty="0" smtClean="0"/>
              <a:t>замість   </a:t>
            </a:r>
            <a:r>
              <a:rPr lang="uk-UA" sz="2000" dirty="0" smtClean="0">
                <a:solidFill>
                  <a:srgbClr val="0000CC"/>
                </a:solidFill>
              </a:rPr>
              <a:t>' </a:t>
            </a:r>
            <a:r>
              <a:rPr lang="uk-UA" sz="2000" dirty="0">
                <a:solidFill>
                  <a:srgbClr val="0000CC"/>
                </a:solidFill>
              </a:rPr>
              <a:t>(a b c).</a:t>
            </a:r>
          </a:p>
          <a:p>
            <a:r>
              <a:rPr lang="uk-UA" sz="2000" dirty="0" smtClean="0"/>
              <a:t>Знак </a:t>
            </a:r>
            <a:r>
              <a:rPr lang="uk-UA" sz="2000" dirty="0"/>
              <a:t>лапки - це просто скорочення, що означає, що такий вираз потрібно звернути в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і отримати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dirty="0" smtClean="0">
                <a:solidFill>
                  <a:srgbClr val="0000CC"/>
                </a:solidFill>
              </a:rPr>
              <a:t>вира</a:t>
            </a:r>
            <a:r>
              <a:rPr lang="en-US" sz="2000" dirty="0" smtClean="0">
                <a:solidFill>
                  <a:srgbClr val="0000CC"/>
                </a:solidFill>
              </a:rPr>
              <a:t>p&gt;</a:t>
            </a:r>
            <a:r>
              <a:rPr lang="uk-UA" sz="2000" dirty="0" smtClean="0">
                <a:solidFill>
                  <a:srgbClr val="0000CC"/>
                </a:solidFill>
              </a:rPr>
              <a:t>). </a:t>
            </a: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 дотримується принцип, що з будь-яким виразом, яке бачить інтерпретатор, можна </a:t>
            </a:r>
            <a:r>
              <a:rPr lang="uk-UA" sz="2000" dirty="0" smtClean="0"/>
              <a:t>працювати </a:t>
            </a:r>
            <a:r>
              <a:rPr lang="uk-UA" sz="2000" dirty="0"/>
              <a:t>як з об'єктом даних.</a:t>
            </a:r>
          </a:p>
          <a:p>
            <a:r>
              <a:rPr lang="uk-UA" sz="2000" dirty="0"/>
              <a:t> </a:t>
            </a:r>
            <a:r>
              <a:rPr lang="uk-UA" sz="2000" dirty="0">
                <a:solidFill>
                  <a:srgbClr val="C00000"/>
                </a:solidFill>
              </a:rPr>
              <a:t>Наприклад, </a:t>
            </a:r>
            <a:r>
              <a:rPr lang="uk-UA" sz="2000" dirty="0" smtClean="0">
                <a:solidFill>
                  <a:srgbClr val="C00000"/>
                </a:solidFill>
              </a:rPr>
              <a:t>вирази </a:t>
            </a:r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'(a b c</a:t>
            </a:r>
            <a:r>
              <a:rPr lang="uk-UA" sz="2000" dirty="0" smtClean="0">
                <a:solidFill>
                  <a:srgbClr val="0000CC"/>
                </a:solidFill>
              </a:rPr>
              <a:t>))  </a:t>
            </a:r>
            <a:r>
              <a:rPr lang="uk-UA" sz="2000" dirty="0" smtClean="0"/>
              <a:t>та</a:t>
            </a:r>
            <a:r>
              <a:rPr lang="uk-UA" sz="2000" dirty="0" smtClean="0">
                <a:solidFill>
                  <a:srgbClr val="0000CC"/>
                </a:solidFill>
              </a:rPr>
              <a:t>  (</a:t>
            </a:r>
            <a:r>
              <a:rPr lang="uk-UA" sz="2000" dirty="0" err="1" smtClean="0">
                <a:solidFill>
                  <a:srgbClr val="0000CC"/>
                </a:solidFill>
              </a:rPr>
              <a:t>car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</a:t>
            </a:r>
            <a:r>
              <a:rPr lang="uk-UA" sz="2000" dirty="0" smtClean="0">
                <a:solidFill>
                  <a:srgbClr val="0000CC"/>
                </a:solidFill>
              </a:rPr>
              <a:t>))),</a:t>
            </a:r>
          </a:p>
          <a:p>
            <a:r>
              <a:rPr lang="uk-UA" sz="2000" dirty="0"/>
              <a:t>о</a:t>
            </a:r>
            <a:r>
              <a:rPr lang="uk-UA" sz="2000" dirty="0" smtClean="0"/>
              <a:t>значають одне й те саме</a:t>
            </a:r>
            <a:endParaRPr lang="uk-UA" sz="2000" dirty="0"/>
          </a:p>
          <a:p>
            <a:r>
              <a:rPr lang="uk-UA" sz="2000" dirty="0"/>
              <a:t>обчисливши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 '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'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'(a b c</a:t>
            </a:r>
            <a:r>
              <a:rPr lang="uk-UA" sz="2000" dirty="0" smtClean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" y="809922"/>
            <a:ext cx="91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Лапки </a:t>
            </a:r>
            <a:r>
              <a:rPr lang="uk-UA" sz="2000" dirty="0"/>
              <a:t>дозволяють </a:t>
            </a:r>
            <a:r>
              <a:rPr lang="uk-UA" sz="2000" dirty="0" smtClean="0"/>
              <a:t>вводити </a:t>
            </a:r>
            <a:r>
              <a:rPr lang="uk-UA" sz="2000" dirty="0"/>
              <a:t>складові об'єкти, використовуючи звичайне уявлення для друку </a:t>
            </a:r>
            <a:r>
              <a:rPr lang="uk-UA" sz="2000" dirty="0" smtClean="0"/>
              <a:t>списків: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71701" y="1633164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(car ’(a b c))</a:t>
            </a:r>
          </a:p>
          <a:p>
            <a:r>
              <a:rPr lang="uk-UA" i="1" dirty="0" smtClean="0">
                <a:solidFill>
                  <a:srgbClr val="FF0000"/>
                </a:solidFill>
                <a:latin typeface="ERKurierPSCyr-Italic"/>
              </a:rPr>
              <a:t>а</a:t>
            </a:r>
          </a:p>
          <a:p>
            <a:endParaRPr lang="en-US" i="1" dirty="0">
              <a:solidFill>
                <a:srgbClr val="0000CC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’(a b c))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(b c)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001" y="1001196"/>
            <a:ext cx="280442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quote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</a:t>
            </a:r>
            <a:r>
              <a:rPr lang="en-US" sz="2000" dirty="0" smtClean="0"/>
              <a:t> </a:t>
            </a:r>
            <a:r>
              <a:rPr lang="uk-UA" sz="2000" dirty="0" smtClean="0"/>
              <a:t>замінює лапку </a:t>
            </a:r>
            <a:r>
              <a:rPr lang="en-US" sz="2000" dirty="0" smtClean="0"/>
              <a:t>‘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5001" y="1602283"/>
            <a:ext cx="791038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 smtClean="0">
                <a:solidFill>
                  <a:srgbClr val="0000CC"/>
                </a:solidFill>
              </a:rPr>
              <a:t>?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 перевірка </a:t>
            </a:r>
            <a:r>
              <a:rPr lang="uk-UA" sz="2000" dirty="0" err="1" smtClean="0"/>
              <a:t>співпадіння</a:t>
            </a:r>
            <a:r>
              <a:rPr lang="uk-UA" sz="2000" dirty="0" smtClean="0"/>
              <a:t> двох символів (</a:t>
            </a:r>
            <a:r>
              <a:rPr lang="ru-RU" sz="2000" dirty="0" smtClean="0"/>
              <a:t>в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- </a:t>
            </a:r>
            <a:r>
              <a:rPr lang="ru-RU" sz="2000" dirty="0"/>
              <a:t>два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на </a:t>
            </a:r>
            <a:r>
              <a:rPr lang="ru-RU" sz="2000" dirty="0" err="1" smtClean="0"/>
              <a:t>виході</a:t>
            </a:r>
            <a:r>
              <a:rPr lang="ru-RU" sz="2000" dirty="0" smtClean="0"/>
              <a:t>  - </a:t>
            </a:r>
            <a:r>
              <a:rPr lang="ru-RU" sz="2000" dirty="0" err="1" smtClean="0"/>
              <a:t>істина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хибність</a:t>
            </a:r>
            <a:r>
              <a:rPr lang="ru-RU" sz="2000" dirty="0" smtClean="0"/>
              <a:t> 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8195" y="2418814"/>
            <a:ext cx="852719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Два </a:t>
            </a:r>
            <a:r>
              <a:rPr lang="uk-UA" sz="2000" dirty="0"/>
              <a:t>символи «збігаються», якщо вони складаються з одних і тих </a:t>
            </a:r>
            <a:r>
              <a:rPr lang="uk-UA" sz="2000" dirty="0" smtClean="0"/>
              <a:t>самих друкованих </a:t>
            </a:r>
            <a:r>
              <a:rPr lang="uk-UA" sz="2000" dirty="0"/>
              <a:t>знаків в однаковому порядку.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6557" y="3235345"/>
            <a:ext cx="844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реалізуємо процедуру </a:t>
            </a:r>
            <a:r>
              <a:rPr lang="uk-UA" sz="2000" dirty="0" err="1" smtClean="0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Вона </a:t>
            </a:r>
            <a:r>
              <a:rPr lang="uk-UA" sz="2000" dirty="0"/>
              <a:t>приймає два </a:t>
            </a:r>
            <a:r>
              <a:rPr lang="uk-UA" sz="2000" dirty="0" smtClean="0"/>
              <a:t>аргументи: </a:t>
            </a:r>
            <a:r>
              <a:rPr lang="uk-UA" sz="2000" dirty="0"/>
              <a:t>символ і список.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символ не міститься в списку </a:t>
            </a:r>
            <a:r>
              <a:rPr lang="uk-UA" sz="2000" dirty="0" smtClean="0"/>
              <a:t>(тобто</a:t>
            </a:r>
            <a:r>
              <a:rPr lang="uk-UA" sz="2000" dirty="0"/>
              <a:t>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 smtClean="0"/>
              <a:t>хибність.</a:t>
            </a:r>
            <a:endParaRPr lang="uk-UA" sz="2000" dirty="0"/>
          </a:p>
          <a:p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повертає підсписок </a:t>
            </a:r>
            <a:r>
              <a:rPr lang="uk-UA" sz="2000" dirty="0"/>
              <a:t>списку, починаючи з першого входження </a:t>
            </a:r>
            <a:r>
              <a:rPr lang="uk-UA" sz="2000" dirty="0" smtClean="0"/>
              <a:t>символу</a:t>
            </a:r>
            <a:endParaRPr lang="uk-UA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9351</TotalTime>
  <Words>8004</Words>
  <Application>Microsoft Office PowerPoint</Application>
  <PresentationFormat>Экран (4:3)</PresentationFormat>
  <Paragraphs>862</Paragraphs>
  <Slides>65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6" baseType="lpstr">
      <vt:lpstr>AntiquaPSCyr-Italic</vt:lpstr>
      <vt:lpstr>AntiquaPSCyr-Regular</vt:lpstr>
      <vt:lpstr>Arial</vt:lpstr>
      <vt:lpstr>Calibri</vt:lpstr>
      <vt:lpstr>Calibri Light</vt:lpstr>
      <vt:lpstr>ERKurierPSCyr-Italic</vt:lpstr>
      <vt:lpstr>ERKurierPSCyr-Regular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264</cp:revision>
  <dcterms:created xsi:type="dcterms:W3CDTF">2018-09-03T19:09:38Z</dcterms:created>
  <dcterms:modified xsi:type="dcterms:W3CDTF">2019-10-22T04:07:20Z</dcterms:modified>
</cp:coreProperties>
</file>