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1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5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4" r:id="rId26"/>
    <p:sldId id="488" r:id="rId27"/>
    <p:sldId id="486" r:id="rId28"/>
    <p:sldId id="485" r:id="rId29"/>
    <p:sldId id="487" r:id="rId30"/>
    <p:sldId id="489" r:id="rId31"/>
    <p:sldId id="490" r:id="rId32"/>
    <p:sldId id="491" r:id="rId33"/>
    <p:sldId id="494" r:id="rId34"/>
    <p:sldId id="495" r:id="rId35"/>
    <p:sldId id="496" r:id="rId36"/>
    <p:sldId id="497" r:id="rId37"/>
    <p:sldId id="378" r:id="rId38"/>
    <p:sldId id="483" r:id="rId39"/>
    <p:sldId id="482" r:id="rId40"/>
    <p:sldId id="498" r:id="rId41"/>
    <p:sldId id="492" r:id="rId42"/>
    <p:sldId id="311" r:id="rId43"/>
    <p:sldId id="274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27.11.2018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27.11.2018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375" y="111511"/>
            <a:ext cx="797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Моделювання банківських операцій. Опис коду 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3083" y="1305342"/>
            <a:ext cx="87136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Кожен </a:t>
            </a:r>
            <a:r>
              <a:rPr lang="uk-UA" dirty="0">
                <a:solidFill>
                  <a:srgbClr val="0000CC"/>
                </a:solidFill>
              </a:rPr>
              <a:t>виклик </a:t>
            </a:r>
            <a:r>
              <a:rPr lang="uk-UA" dirty="0" err="1">
                <a:solidFill>
                  <a:srgbClr val="0000CC"/>
                </a:solidFill>
              </a:rPr>
              <a:t>make-account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створює оточення з локальної змінної стану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Усередині </a:t>
            </a:r>
            <a:r>
              <a:rPr lang="uk-UA" dirty="0"/>
              <a:t>цього оточення </a:t>
            </a:r>
            <a:r>
              <a:rPr lang="uk-UA" dirty="0" err="1"/>
              <a:t>m</a:t>
            </a:r>
            <a:r>
              <a:rPr lang="uk-UA" dirty="0" err="1">
                <a:solidFill>
                  <a:srgbClr val="0000CC"/>
                </a:solidFill>
              </a:rPr>
              <a:t>ake-account</a:t>
            </a:r>
            <a:r>
              <a:rPr lang="uk-UA" dirty="0"/>
              <a:t> визначає процедури </a:t>
            </a:r>
            <a:r>
              <a:rPr lang="uk-UA" dirty="0" err="1">
                <a:solidFill>
                  <a:srgbClr val="0000CC"/>
                </a:solidFill>
              </a:rPr>
              <a:t>deposit</a:t>
            </a:r>
            <a:endParaRPr lang="uk-UA" dirty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, які звертаються </a:t>
            </a:r>
            <a:r>
              <a:rPr lang="uk-UA" dirty="0" smtClean="0"/>
              <a:t>до змінної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, а також додаткову процедуру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/>
              <a:t>, яка приймає «повідомлення» в якості введення, і повертає одну з двох локальних процедур.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Сама </a:t>
            </a:r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повертається як значення, яке представляє об'єкт-банківський рахунок.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Це </a:t>
            </a:r>
            <a:r>
              <a:rPr lang="uk-UA" dirty="0"/>
              <a:t>не що інше, як стиль </a:t>
            </a:r>
            <a:r>
              <a:rPr lang="uk-UA" dirty="0" smtClean="0"/>
              <a:t>програмування з </a:t>
            </a:r>
            <a:r>
              <a:rPr lang="uk-UA" dirty="0"/>
              <a:t>передачею повідомлень (</a:t>
            </a:r>
            <a:r>
              <a:rPr lang="uk-UA" dirty="0" err="1">
                <a:solidFill>
                  <a:srgbClr val="0000CC"/>
                </a:solidFill>
              </a:rPr>
              <a:t>message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passing</a:t>
            </a:r>
            <a:r>
              <a:rPr lang="uk-UA" dirty="0" smtClean="0"/>
              <a:t>), </a:t>
            </a:r>
            <a:r>
              <a:rPr lang="uk-UA" dirty="0"/>
              <a:t>який використовується в поєднанні з можливістю змінювати локальні змінні.</a:t>
            </a:r>
          </a:p>
        </p:txBody>
      </p:sp>
    </p:spTree>
    <p:extLst>
      <p:ext uri="{BB962C8B-B14F-4D97-AF65-F5344CB8AC3E}">
        <p14:creationId xmlns:p14="http://schemas.microsoft.com/office/powerpoint/2010/main" val="425197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124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Як </a:t>
            </a:r>
            <a:r>
              <a:rPr lang="uk-UA" dirty="0"/>
              <a:t>приклад розглянемо </a:t>
            </a:r>
            <a:r>
              <a:rPr lang="uk-UA" dirty="0" smtClean="0"/>
              <a:t>процедуру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/>
              <a:t>, яка, будучи викликаною, кожен раз </a:t>
            </a:r>
            <a:r>
              <a:rPr lang="uk-UA" dirty="0" smtClean="0"/>
              <a:t> повертає </a:t>
            </a:r>
            <a:r>
              <a:rPr lang="uk-UA" dirty="0"/>
              <a:t>випадкове ціле </a:t>
            </a:r>
            <a:r>
              <a:rPr lang="uk-UA" dirty="0" smtClean="0"/>
              <a:t>число, що не повторюється. </a:t>
            </a:r>
          </a:p>
          <a:p>
            <a:r>
              <a:rPr lang="uk-UA" dirty="0" smtClean="0"/>
              <a:t>Послідовні </a:t>
            </a:r>
            <a:r>
              <a:rPr lang="uk-UA" dirty="0"/>
              <a:t>звернення до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повинні породжувати послідовність чисел, яка володіє статистичними властивостями </a:t>
            </a:r>
            <a:r>
              <a:rPr lang="uk-UA" b="1" dirty="0"/>
              <a:t>рівномірного </a:t>
            </a:r>
            <a:r>
              <a:rPr lang="uk-UA" b="1" dirty="0" smtClean="0"/>
              <a:t>розподілу.</a:t>
            </a:r>
            <a:endParaRPr lang="uk-UA" b="1" dirty="0"/>
          </a:p>
          <a:p>
            <a:r>
              <a:rPr lang="uk-UA" dirty="0"/>
              <a:t>Припустимо, що </a:t>
            </a:r>
            <a:r>
              <a:rPr lang="uk-UA" dirty="0" smtClean="0"/>
              <a:t>є </a:t>
            </a:r>
            <a:r>
              <a:rPr lang="uk-UA" dirty="0"/>
              <a:t>процедура </a:t>
            </a:r>
            <a:r>
              <a:rPr lang="uk-UA" dirty="0" err="1"/>
              <a:t>r</a:t>
            </a:r>
            <a:r>
              <a:rPr lang="uk-UA" dirty="0" err="1">
                <a:solidFill>
                  <a:srgbClr val="0000CC"/>
                </a:solidFill>
              </a:rPr>
              <a:t>and-update</a:t>
            </a:r>
            <a:r>
              <a:rPr lang="uk-UA" dirty="0"/>
              <a:t>, яка має </a:t>
            </a:r>
            <a:r>
              <a:rPr lang="uk-UA" dirty="0" smtClean="0"/>
              <a:t>наступну властивістю</a:t>
            </a:r>
            <a:r>
              <a:rPr lang="uk-UA" dirty="0"/>
              <a:t>: якщо </a:t>
            </a:r>
            <a:r>
              <a:rPr lang="uk-UA" dirty="0" smtClean="0"/>
              <a:t>почати </a:t>
            </a:r>
            <a:r>
              <a:rPr lang="uk-UA" dirty="0"/>
              <a:t>з деякого даного числа </a:t>
            </a:r>
            <a:r>
              <a:rPr lang="uk-UA" dirty="0">
                <a:solidFill>
                  <a:srgbClr val="0000CC"/>
                </a:solidFill>
              </a:rPr>
              <a:t>x1 </a:t>
            </a:r>
            <a:r>
              <a:rPr lang="uk-UA" dirty="0"/>
              <a:t>і </a:t>
            </a:r>
            <a:r>
              <a:rPr lang="uk-UA" dirty="0" smtClean="0"/>
              <a:t>побудувати </a:t>
            </a:r>
            <a:r>
              <a:rPr lang="uk-UA" dirty="0"/>
              <a:t>послідовність</a:t>
            </a:r>
          </a:p>
          <a:p>
            <a:pPr algn="ctr"/>
            <a:r>
              <a:rPr lang="uk-UA" dirty="0">
                <a:solidFill>
                  <a:srgbClr val="0000CC"/>
                </a:solidFill>
              </a:rPr>
              <a:t>x2 = (</a:t>
            </a:r>
            <a:r>
              <a:rPr lang="uk-UA" dirty="0" err="1">
                <a:solidFill>
                  <a:srgbClr val="0000CC"/>
                </a:solidFill>
              </a:rPr>
              <a:t>rand-update</a:t>
            </a:r>
            <a:r>
              <a:rPr lang="uk-UA" dirty="0">
                <a:solidFill>
                  <a:srgbClr val="0000CC"/>
                </a:solidFill>
              </a:rPr>
              <a:t> x1)</a:t>
            </a:r>
          </a:p>
          <a:p>
            <a:pPr algn="ctr"/>
            <a:r>
              <a:rPr lang="uk-UA" dirty="0">
                <a:solidFill>
                  <a:srgbClr val="0000CC"/>
                </a:solidFill>
              </a:rPr>
              <a:t>x3 = (</a:t>
            </a:r>
            <a:r>
              <a:rPr lang="uk-UA" dirty="0" err="1">
                <a:solidFill>
                  <a:srgbClr val="0000CC"/>
                </a:solidFill>
              </a:rPr>
              <a:t>rand-update</a:t>
            </a:r>
            <a:r>
              <a:rPr lang="uk-UA" dirty="0">
                <a:solidFill>
                  <a:srgbClr val="0000CC"/>
                </a:solidFill>
              </a:rPr>
              <a:t> x2)</a:t>
            </a:r>
          </a:p>
          <a:p>
            <a:r>
              <a:rPr lang="uk-UA" dirty="0"/>
              <a:t>то послідовність величин </a:t>
            </a:r>
            <a:r>
              <a:rPr lang="uk-UA" dirty="0">
                <a:solidFill>
                  <a:srgbClr val="0000CC"/>
                </a:solidFill>
              </a:rPr>
              <a:t>x1, x2, x3. </a:t>
            </a:r>
            <a:r>
              <a:rPr lang="uk-UA" dirty="0"/>
              <a:t>. . буде володіти необхідними математичними властивостями.</a:t>
            </a:r>
          </a:p>
          <a:p>
            <a:r>
              <a:rPr lang="uk-UA" dirty="0" smtClean="0"/>
              <a:t>Можна </a:t>
            </a:r>
            <a:r>
              <a:rPr lang="uk-UA" dirty="0"/>
              <a:t>реалізувати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 процедуру з </a:t>
            </a:r>
            <a:r>
              <a:rPr lang="uk-UA" dirty="0" smtClean="0"/>
              <a:t>внутрішньою змінною стану </a:t>
            </a:r>
            <a:r>
              <a:rPr lang="uk-UA" dirty="0" smtClean="0">
                <a:solidFill>
                  <a:srgbClr val="0000CC"/>
                </a:solidFill>
              </a:rPr>
              <a:t>x</a:t>
            </a:r>
            <a:r>
              <a:rPr lang="uk-UA" dirty="0"/>
              <a:t>, яка </a:t>
            </a:r>
            <a:r>
              <a:rPr lang="uk-UA" dirty="0" err="1"/>
              <a:t>ініціалізується</a:t>
            </a:r>
            <a:r>
              <a:rPr lang="uk-UA" dirty="0"/>
              <a:t> деяким наперед заданим значенням </a:t>
            </a:r>
            <a:r>
              <a:rPr lang="uk-UA" dirty="0">
                <a:solidFill>
                  <a:srgbClr val="0000CC"/>
                </a:solidFill>
              </a:rPr>
              <a:t>random-init</a:t>
            </a:r>
            <a:r>
              <a:rPr lang="uk-UA" dirty="0"/>
              <a:t>.</a:t>
            </a:r>
          </a:p>
          <a:p>
            <a:r>
              <a:rPr lang="uk-UA" b="1" dirty="0"/>
              <a:t>Кожен виклик </a:t>
            </a:r>
            <a:r>
              <a:rPr lang="uk-UA" b="1" dirty="0" err="1">
                <a:solidFill>
                  <a:srgbClr val="0000CC"/>
                </a:solidFill>
              </a:rPr>
              <a:t>rand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b="1" dirty="0"/>
              <a:t>обчислює </a:t>
            </a:r>
            <a:r>
              <a:rPr lang="uk-UA" b="1" dirty="0" err="1">
                <a:solidFill>
                  <a:srgbClr val="0000CC"/>
                </a:solidFill>
              </a:rPr>
              <a:t>rand-update</a:t>
            </a:r>
            <a:r>
              <a:rPr lang="uk-UA" b="1" dirty="0"/>
              <a:t> від поточного значення</a:t>
            </a:r>
            <a:r>
              <a:rPr lang="uk-UA" b="1" dirty="0">
                <a:solidFill>
                  <a:srgbClr val="0000CC"/>
                </a:solidFill>
              </a:rPr>
              <a:t> x</a:t>
            </a:r>
            <a:r>
              <a:rPr lang="uk-UA" b="1" dirty="0"/>
              <a:t>, повертає </a:t>
            </a:r>
            <a:r>
              <a:rPr lang="uk-UA" b="1" dirty="0" smtClean="0"/>
              <a:t>це значення </a:t>
            </a:r>
            <a:r>
              <a:rPr lang="uk-UA" b="1" dirty="0"/>
              <a:t>як випадкове число, </a:t>
            </a:r>
            <a:r>
              <a:rPr lang="uk-UA" b="1" dirty="0" smtClean="0"/>
              <a:t>і зберігає </a:t>
            </a:r>
            <a:r>
              <a:rPr lang="uk-UA" b="1" dirty="0"/>
              <a:t>його як нове значення</a:t>
            </a:r>
            <a:r>
              <a:rPr lang="uk-UA" b="1" dirty="0">
                <a:solidFill>
                  <a:srgbClr val="0000CC"/>
                </a:solidFill>
              </a:rPr>
              <a:t> x</a:t>
            </a:r>
            <a:r>
              <a:rPr lang="uk-UA" b="1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4763" y="48697"/>
            <a:ext cx="411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Переваги  </a:t>
            </a:r>
            <a:r>
              <a:rPr lang="uk-UA" sz="2800" b="1" dirty="0"/>
              <a:t>присвоювання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44763" y="4782762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rand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((x random-</a:t>
            </a:r>
            <a:r>
              <a:rPr lang="en-US" dirty="0" err="1">
                <a:solidFill>
                  <a:srgbClr val="0000CC"/>
                </a:solidFill>
              </a:rPr>
              <a:t>init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set! x (rand-update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5760" y="0"/>
            <a:ext cx="554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AntiquaPSCyr-Italic"/>
              </a:rPr>
              <a:t>Метод  Монте-Карло. Приклад</a:t>
            </a:r>
            <a:endParaRPr lang="uk-UA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" y="1070705"/>
                <a:ext cx="914400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/>
                  <a:t>Метод Монте-Карло полягає в тому, щоб випадковим чином вибирати </a:t>
                </a:r>
                <a:r>
                  <a:rPr lang="uk-UA" dirty="0" smtClean="0"/>
                  <a:t>тестові точки </a:t>
                </a:r>
                <a:r>
                  <a:rPr lang="uk-UA" dirty="0"/>
                  <a:t>з </a:t>
                </a:r>
                <a:r>
                  <a:rPr lang="uk-UA" dirty="0" smtClean="0"/>
                  <a:t>великої кількості й </a:t>
                </a:r>
                <a:r>
                  <a:rPr lang="uk-UA" dirty="0"/>
                  <a:t>потім робити висновки на підставі ймовірностей, які оцінюються за результатами тестів. </a:t>
                </a:r>
                <a:endParaRPr lang="uk-UA" dirty="0" smtClean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 smtClean="0"/>
                  <a:t>Наприклад</a:t>
                </a:r>
                <a:r>
                  <a:rPr lang="uk-UA" dirty="0"/>
                  <a:t>, можна отримати наближене </a:t>
                </a:r>
                <a:r>
                  <a:rPr lang="uk-UA" dirty="0" smtClean="0"/>
                  <a:t>значення,</a:t>
                </a:r>
                <a:r>
                  <a:rPr lang="uk-UA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dirty="0"/>
                  <a:t> використовуючи той факт, що для двох випадково обраних цілих чисел ймовірність того, що їх найбільший спільний дільник </a:t>
                </a:r>
                <a:r>
                  <a:rPr lang="uk-UA" dirty="0" smtClean="0"/>
                  <a:t>буде дорівнювати 1, </a:t>
                </a:r>
                <a:r>
                  <a:rPr lang="uk-UA" dirty="0"/>
                  <a:t>складає 6 /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baseline="30000" dirty="0"/>
                  <a:t>27</a:t>
                </a:r>
                <a:r>
                  <a:rPr lang="uk-UA" dirty="0"/>
                  <a:t>. </a:t>
                </a:r>
                <a:endParaRPr lang="uk-UA" dirty="0" smtClean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 smtClean="0"/>
                  <a:t>Щоб </a:t>
                </a:r>
                <a:r>
                  <a:rPr lang="uk-UA" dirty="0"/>
                  <a:t>отримати наближене значення 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dirty="0"/>
                  <a:t>, проводиться велика кількість тестів. В кожному тесті випадковим чином вибирається два числа і перевіряється, чи не рівний їх НОД одиниці. Частка тестів, які проходять, дає наближення до 6 /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baseline="30000" dirty="0"/>
                  <a:t>27</a:t>
                </a:r>
                <a:r>
                  <a:rPr lang="uk-UA" dirty="0"/>
                  <a:t>, і звідси отримуємо наближене значення 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baseline="30000" dirty="0"/>
                  <a:t>27</a:t>
                </a:r>
                <a:endParaRPr lang="uk-UA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/>
                  <a:t>У центрі програми знаходиться процедура </a:t>
                </a:r>
                <a:r>
                  <a:rPr lang="uk-UA" dirty="0" err="1">
                    <a:solidFill>
                      <a:srgbClr val="0000CC"/>
                    </a:solidFill>
                  </a:rPr>
                  <a:t>monte-carlo</a:t>
                </a:r>
                <a:r>
                  <a:rPr lang="uk-UA" dirty="0"/>
                  <a:t>, яка в якості аргументів приймає кількість спроб тестування, а також сам тест </a:t>
                </a:r>
                <a:r>
                  <a:rPr lang="uk-UA" dirty="0" smtClean="0"/>
                  <a:t>– процедуру без </a:t>
                </a:r>
                <a:r>
                  <a:rPr lang="uk-UA" dirty="0"/>
                  <a:t>аргументів, що повертає при </a:t>
                </a:r>
                <a:r>
                  <a:rPr lang="uk-UA" dirty="0" smtClean="0"/>
                  <a:t>кожному </a:t>
                </a:r>
                <a:r>
                  <a:rPr lang="uk-UA" dirty="0"/>
                  <a:t>виклику або істину, або </a:t>
                </a:r>
                <a:r>
                  <a:rPr lang="uk-UA" dirty="0" smtClean="0"/>
                  <a:t>хибність.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 smtClean="0"/>
                  <a:t>Процедура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m</a:t>
                </a:r>
                <a:r>
                  <a:rPr lang="uk-UA" dirty="0" err="1" smtClean="0">
                    <a:solidFill>
                      <a:srgbClr val="0000CC"/>
                    </a:solidFill>
                  </a:rPr>
                  <a:t>onte-carlo</a:t>
                </a:r>
                <a:r>
                  <a:rPr lang="uk-UA" dirty="0" smtClean="0">
                    <a:solidFill>
                      <a:srgbClr val="0000CC"/>
                    </a:solidFill>
                  </a:rPr>
                  <a:t> </a:t>
                </a:r>
                <a:r>
                  <a:rPr lang="uk-UA" dirty="0"/>
                  <a:t>запускає тест вказану кількість разів і повертає число, що </a:t>
                </a:r>
                <a:r>
                  <a:rPr lang="uk-UA" dirty="0" smtClean="0"/>
                  <a:t>позначає</a:t>
                </a:r>
                <a:r>
                  <a:rPr lang="en-US" dirty="0" smtClean="0"/>
                  <a:t> </a:t>
                </a:r>
                <a:r>
                  <a:rPr lang="uk-UA" dirty="0" smtClean="0"/>
                  <a:t>частку </a:t>
                </a:r>
                <a:r>
                  <a:rPr lang="uk-UA" dirty="0"/>
                  <a:t>спроб, в яких тест повернув </a:t>
                </a:r>
                <a:r>
                  <a:rPr lang="uk-UA" dirty="0" smtClean="0"/>
                  <a:t>істинне значення.</a:t>
                </a:r>
                <a:endParaRPr lang="uk-UA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70705"/>
                <a:ext cx="9144000" cy="4555093"/>
              </a:xfrm>
              <a:prstGeom prst="rect">
                <a:avLst/>
              </a:prstGeom>
              <a:blipFill rotWithShape="0">
                <a:blip r:embed="rId2"/>
                <a:stretch>
                  <a:fillRect l="-400" t="-803" b="-12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31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48532"/>
            <a:ext cx="4516244" cy="35548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</a:rPr>
              <a:t>(define (estimate-pi </a:t>
            </a:r>
            <a:r>
              <a:rPr lang="uk-UA" sz="1500" dirty="0" smtClean="0">
                <a:solidFill>
                  <a:srgbClr val="0000CC"/>
                </a:solidFill>
              </a:rPr>
              <a:t> </a:t>
            </a:r>
            <a:r>
              <a:rPr lang="en-US" sz="1500" dirty="0" smtClean="0">
                <a:solidFill>
                  <a:srgbClr val="0000CC"/>
                </a:solidFill>
              </a:rPr>
              <a:t>trials</a:t>
            </a:r>
            <a:r>
              <a:rPr lang="en-US" sz="1500" dirty="0">
                <a:solidFill>
                  <a:srgbClr val="0000CC"/>
                </a:solidFill>
              </a:rPr>
              <a:t>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sqrt</a:t>
            </a:r>
            <a:r>
              <a:rPr lang="en-US" sz="1500" dirty="0">
                <a:solidFill>
                  <a:srgbClr val="0000CC"/>
                </a:solidFill>
              </a:rPr>
              <a:t> (/ 6 (monte-</a:t>
            </a:r>
            <a:r>
              <a:rPr lang="en-US" sz="1500" dirty="0" err="1">
                <a:solidFill>
                  <a:srgbClr val="0000CC"/>
                </a:solidFill>
              </a:rPr>
              <a:t>carlo</a:t>
            </a:r>
            <a:r>
              <a:rPr lang="en-US" sz="1500" dirty="0">
                <a:solidFill>
                  <a:srgbClr val="0000CC"/>
                </a:solidFill>
              </a:rPr>
              <a:t> trials </a:t>
            </a:r>
            <a:r>
              <a:rPr lang="en-US" sz="1500" dirty="0" err="1">
                <a:solidFill>
                  <a:srgbClr val="0000CC"/>
                </a:solidFill>
              </a:rPr>
              <a:t>cesaro</a:t>
            </a:r>
            <a:r>
              <a:rPr lang="en-US" sz="1500" dirty="0">
                <a:solidFill>
                  <a:srgbClr val="0000CC"/>
                </a:solidFill>
              </a:rPr>
              <a:t>-test</a:t>
            </a:r>
            <a:r>
              <a:rPr lang="en-US" sz="1500" dirty="0" smtClean="0">
                <a:solidFill>
                  <a:srgbClr val="0000CC"/>
                </a:solidFill>
              </a:rPr>
              <a:t>))))</a:t>
            </a:r>
            <a:endParaRPr lang="uk-UA" sz="1500" dirty="0" smtClean="0">
              <a:solidFill>
                <a:srgbClr val="0000CC"/>
              </a:solidFill>
            </a:endParaRPr>
          </a:p>
          <a:p>
            <a:endParaRPr lang="en-US" sz="1500" dirty="0">
              <a:solidFill>
                <a:srgbClr val="0000CC"/>
              </a:solidFill>
            </a:endParaRPr>
          </a:p>
          <a:p>
            <a:r>
              <a:rPr lang="en-US" sz="1500" dirty="0">
                <a:solidFill>
                  <a:srgbClr val="0000CC"/>
                </a:solidFill>
              </a:rPr>
              <a:t>(define (</a:t>
            </a:r>
            <a:r>
              <a:rPr lang="en-US" sz="1500" dirty="0" err="1">
                <a:solidFill>
                  <a:srgbClr val="0000CC"/>
                </a:solidFill>
              </a:rPr>
              <a:t>cesaro</a:t>
            </a:r>
            <a:r>
              <a:rPr lang="en-US" sz="1500" dirty="0">
                <a:solidFill>
                  <a:srgbClr val="0000CC"/>
                </a:solidFill>
              </a:rPr>
              <a:t>-test)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</a:t>
            </a:r>
            <a:r>
              <a:rPr lang="en-US" sz="1500" dirty="0" smtClean="0">
                <a:solidFill>
                  <a:srgbClr val="0000CC"/>
                </a:solidFill>
              </a:rPr>
              <a:t>(= </a:t>
            </a:r>
            <a:r>
              <a:rPr lang="en-US" sz="1500" dirty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 (</a:t>
            </a:r>
            <a:r>
              <a:rPr lang="en-US" sz="1500" b="1" dirty="0">
                <a:solidFill>
                  <a:srgbClr val="0000CC"/>
                </a:solidFill>
              </a:rPr>
              <a:t>rand</a:t>
            </a:r>
            <a:r>
              <a:rPr lang="en-US" sz="1500" dirty="0">
                <a:solidFill>
                  <a:srgbClr val="0000CC"/>
                </a:solidFill>
              </a:rPr>
              <a:t>) (</a:t>
            </a:r>
            <a:r>
              <a:rPr lang="en-US" sz="1500" b="1" dirty="0">
                <a:solidFill>
                  <a:srgbClr val="0000CC"/>
                </a:solidFill>
              </a:rPr>
              <a:t>rand</a:t>
            </a:r>
            <a:r>
              <a:rPr lang="en-US" sz="1500" dirty="0">
                <a:solidFill>
                  <a:srgbClr val="0000CC"/>
                </a:solidFill>
              </a:rPr>
              <a:t>)) 1))</a:t>
            </a:r>
          </a:p>
          <a:p>
            <a:endParaRPr lang="uk-UA" sz="1500" dirty="0" smtClean="0">
              <a:solidFill>
                <a:srgbClr val="0000CC"/>
              </a:solidFill>
            </a:endParaRPr>
          </a:p>
          <a:p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define (monte-</a:t>
            </a:r>
            <a:r>
              <a:rPr lang="en-US" sz="1500" dirty="0" err="1">
                <a:solidFill>
                  <a:srgbClr val="0000CC"/>
                </a:solidFill>
              </a:rPr>
              <a:t>carlo</a:t>
            </a:r>
            <a:r>
              <a:rPr lang="en-US" sz="1500" dirty="0">
                <a:solidFill>
                  <a:srgbClr val="0000CC"/>
                </a:solidFill>
              </a:rPr>
              <a:t> trials experiment)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define 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trials-remaining trials-passed)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cond</a:t>
            </a:r>
            <a:r>
              <a:rPr lang="en-US" sz="1500" dirty="0">
                <a:solidFill>
                  <a:srgbClr val="0000CC"/>
                </a:solidFill>
              </a:rPr>
              <a:t> ((= trials-remaining 0)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(/ </a:t>
            </a:r>
            <a:r>
              <a:rPr lang="en-US" sz="1500" dirty="0">
                <a:solidFill>
                  <a:srgbClr val="0000CC"/>
                </a:solidFill>
              </a:rPr>
              <a:t>trials-passed trials))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</a:t>
            </a:r>
            <a:r>
              <a:rPr lang="en-US" sz="1500" dirty="0" smtClean="0">
                <a:solidFill>
                  <a:srgbClr val="0000CC"/>
                </a:solidFill>
              </a:rPr>
              <a:t>((</a:t>
            </a:r>
            <a:r>
              <a:rPr lang="en-US" sz="1500" dirty="0">
                <a:solidFill>
                  <a:srgbClr val="0000CC"/>
                </a:solidFill>
              </a:rPr>
              <a:t>experiment)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 (+ trials-passed 1)))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else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 trials-passed))))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 0))</a:t>
            </a:r>
            <a:endParaRPr lang="uk-UA" sz="15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5760" y="0"/>
            <a:ext cx="554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AntiquaPSCyr-Italic"/>
              </a:rPr>
              <a:t>Метод  Монте-Карло. Приклад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2056034"/>
            <a:ext cx="45720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</a:rPr>
              <a:t>(define (estimate-pi trials)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sqrt</a:t>
            </a:r>
            <a:r>
              <a:rPr lang="en-US" sz="1500" dirty="0">
                <a:solidFill>
                  <a:srgbClr val="0000CC"/>
                </a:solidFill>
              </a:rPr>
              <a:t> (/ 6 (random-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-test trials random-</a:t>
            </a:r>
            <a:r>
              <a:rPr lang="en-US" sz="1500" dirty="0" err="1">
                <a:solidFill>
                  <a:srgbClr val="0000CC"/>
                </a:solidFill>
              </a:rPr>
              <a:t>init</a:t>
            </a:r>
            <a:r>
              <a:rPr lang="en-US" sz="1500" dirty="0" smtClean="0">
                <a:solidFill>
                  <a:srgbClr val="0000CC"/>
                </a:solidFill>
              </a:rPr>
              <a:t>))))</a:t>
            </a:r>
            <a:endParaRPr lang="uk-UA" sz="1500" dirty="0" smtClean="0">
              <a:solidFill>
                <a:srgbClr val="0000CC"/>
              </a:solidFill>
            </a:endParaRPr>
          </a:p>
          <a:p>
            <a:endParaRPr lang="en-US" sz="1500" dirty="0">
              <a:solidFill>
                <a:srgbClr val="0000CC"/>
              </a:solidFill>
            </a:endParaRPr>
          </a:p>
          <a:p>
            <a:r>
              <a:rPr lang="en-US" sz="1500" dirty="0">
                <a:solidFill>
                  <a:srgbClr val="0000CC"/>
                </a:solidFill>
              </a:rPr>
              <a:t>(define (random-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-test trials initial-x)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define 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trials-remaining trials-passed x)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let ((x1 (rand-update x)))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let ((x2 (rand-update x1)))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cond</a:t>
            </a:r>
            <a:r>
              <a:rPr lang="en-US" sz="1500" dirty="0">
                <a:solidFill>
                  <a:srgbClr val="0000CC"/>
                </a:solidFill>
              </a:rPr>
              <a:t> ((= trials-remaining 0)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(/ </a:t>
            </a:r>
            <a:r>
              <a:rPr lang="en-US" sz="1500" dirty="0">
                <a:solidFill>
                  <a:srgbClr val="0000CC"/>
                </a:solidFill>
              </a:rPr>
              <a:t>trials-passed trials))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((= </a:t>
            </a:r>
            <a:r>
              <a:rPr lang="en-US" sz="1500" dirty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 x1 x2)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(+ </a:t>
            </a:r>
            <a:r>
              <a:rPr lang="en-US" sz="1500" dirty="0">
                <a:solidFill>
                  <a:srgbClr val="0000CC"/>
                </a:solidFill>
              </a:rPr>
              <a:t>trials-passed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x2</a:t>
            </a:r>
            <a:r>
              <a:rPr lang="en-US" sz="15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else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trials-passed</a:t>
            </a:r>
            <a:endParaRPr lang="en-US" sz="1500" dirty="0">
              <a:solidFill>
                <a:srgbClr val="0000CC"/>
              </a:solidFill>
            </a:endParaRP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x2</a:t>
            </a:r>
            <a:r>
              <a:rPr lang="en-US" sz="1500" dirty="0">
                <a:solidFill>
                  <a:srgbClr val="0000CC"/>
                </a:solidFill>
              </a:rPr>
              <a:t>))))))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 0 initial-x))</a:t>
            </a:r>
            <a:endParaRPr lang="uk-UA" sz="15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3019" y="94785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Без присвоєння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57560" y="793288"/>
            <a:ext cx="302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Використовуючи присвоєння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6049" y="1317187"/>
            <a:ext cx="3624146" cy="124649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</a:rPr>
              <a:t>(define rand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let ((x random-</a:t>
            </a:r>
            <a:r>
              <a:rPr lang="en-US" sz="1500" dirty="0" err="1">
                <a:solidFill>
                  <a:srgbClr val="0000CC"/>
                </a:solidFill>
              </a:rPr>
              <a:t>init</a:t>
            </a:r>
            <a:r>
              <a:rPr lang="en-US" sz="15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lambda ()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</a:t>
            </a:r>
            <a:r>
              <a:rPr lang="en-US" sz="1500" b="1" dirty="0" smtClean="0">
                <a:solidFill>
                  <a:srgbClr val="0000CC"/>
                </a:solidFill>
              </a:rPr>
              <a:t>(</a:t>
            </a:r>
            <a:r>
              <a:rPr lang="en-US" sz="1500" b="1" dirty="0">
                <a:solidFill>
                  <a:srgbClr val="0000CC"/>
                </a:solidFill>
              </a:rPr>
              <a:t>set! x (rand-update x))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</a:t>
            </a:r>
            <a:r>
              <a:rPr lang="en-US" sz="1500" dirty="0" smtClean="0">
                <a:solidFill>
                  <a:srgbClr val="0000CC"/>
                </a:solidFill>
              </a:rPr>
              <a:t>x</a:t>
            </a:r>
            <a:r>
              <a:rPr lang="en-US" sz="1500" dirty="0">
                <a:solidFill>
                  <a:srgbClr val="0000CC"/>
                </a:solidFill>
              </a:rPr>
              <a:t>)))</a:t>
            </a:r>
            <a:endParaRPr lang="uk-UA" sz="15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5760" y="0"/>
            <a:ext cx="554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AntiquaPSCyr-Italic"/>
              </a:rPr>
              <a:t>Метод  Монте-Карло. Приклад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9931" y="1104158"/>
            <a:ext cx="869795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b="1" dirty="0" smtClean="0"/>
              <a:t>Пояснення до програми.</a:t>
            </a:r>
          </a:p>
          <a:p>
            <a:pPr>
              <a:spcAft>
                <a:spcPts val="600"/>
              </a:spcAft>
            </a:pPr>
            <a:r>
              <a:rPr lang="uk-UA" dirty="0" smtClean="0"/>
              <a:t>У </a:t>
            </a:r>
            <a:r>
              <a:rPr lang="uk-UA" dirty="0"/>
              <a:t>першій версії </a:t>
            </a:r>
            <a:r>
              <a:rPr lang="uk-UA" dirty="0" smtClean="0"/>
              <a:t>програми, </a:t>
            </a:r>
            <a:r>
              <a:rPr lang="uk-UA" dirty="0"/>
              <a:t>використовуючи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/>
              <a:t>, </a:t>
            </a:r>
            <a:r>
              <a:rPr lang="uk-UA" dirty="0" smtClean="0"/>
              <a:t>метод </a:t>
            </a:r>
            <a:r>
              <a:rPr lang="uk-UA" dirty="0"/>
              <a:t>Монте-Карло </a:t>
            </a:r>
            <a:r>
              <a:rPr lang="uk-UA" dirty="0" smtClean="0"/>
              <a:t>поданий безпосередньо </a:t>
            </a:r>
            <a:r>
              <a:rPr lang="uk-UA" dirty="0"/>
              <a:t>як </a:t>
            </a:r>
            <a:r>
              <a:rPr lang="uk-UA" dirty="0" smtClean="0"/>
              <a:t>узагальнена процедура </a:t>
            </a:r>
            <a:r>
              <a:rPr lang="uk-UA" dirty="0" err="1">
                <a:solidFill>
                  <a:srgbClr val="0000CC"/>
                </a:solidFill>
              </a:rPr>
              <a:t>monte-carlo</a:t>
            </a:r>
            <a:r>
              <a:rPr lang="uk-UA" dirty="0"/>
              <a:t>, яка в якості аргументу приймає довільну процедуру </a:t>
            </a:r>
            <a:r>
              <a:rPr lang="uk-UA" dirty="0" err="1">
                <a:solidFill>
                  <a:srgbClr val="0000CC"/>
                </a:solidFill>
              </a:rPr>
              <a:t>experiment</a:t>
            </a:r>
            <a:r>
              <a:rPr lang="uk-UA" dirty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У другому варіанті програми, де у генератора випадкових чисел немає локального стану,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random-gcd-test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доводиться безпосередньо </a:t>
            </a:r>
            <a:r>
              <a:rPr lang="uk-UA" dirty="0" smtClean="0"/>
              <a:t>працювати з </a:t>
            </a:r>
            <a:r>
              <a:rPr lang="uk-UA" dirty="0"/>
              <a:t>випадковими числами </a:t>
            </a:r>
            <a:r>
              <a:rPr lang="uk-UA" dirty="0">
                <a:solidFill>
                  <a:srgbClr val="0000CC"/>
                </a:solidFill>
              </a:rPr>
              <a:t>x1</a:t>
            </a:r>
            <a:r>
              <a:rPr lang="uk-UA" dirty="0"/>
              <a:t> і </a:t>
            </a:r>
            <a:r>
              <a:rPr lang="uk-UA" dirty="0">
                <a:solidFill>
                  <a:srgbClr val="0000CC"/>
                </a:solidFill>
              </a:rPr>
              <a:t>x2</a:t>
            </a:r>
            <a:r>
              <a:rPr lang="uk-UA" dirty="0"/>
              <a:t> і передавати в </a:t>
            </a:r>
            <a:r>
              <a:rPr lang="uk-UA" dirty="0" smtClean="0"/>
              <a:t>ітеративному </a:t>
            </a:r>
            <a:r>
              <a:rPr lang="uk-UA" dirty="0"/>
              <a:t>циклі x2 в якості нового входу </a:t>
            </a:r>
            <a:r>
              <a:rPr lang="uk-UA" dirty="0" err="1"/>
              <a:t>r</a:t>
            </a:r>
            <a:r>
              <a:rPr lang="uk-UA" dirty="0" err="1">
                <a:solidFill>
                  <a:srgbClr val="0000CC"/>
                </a:solidFill>
              </a:rPr>
              <a:t>and-update</a:t>
            </a:r>
            <a:r>
              <a:rPr lang="uk-UA" dirty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Через те, що обробка випадкових чисел відбувається явно, структура накопичення результатів тестів починає залежати від того, що тест використовує саме два випадкових числа, тоді як для інших тестів Монте-Карло може </a:t>
            </a:r>
            <a:r>
              <a:rPr lang="uk-UA" dirty="0" smtClean="0"/>
              <a:t>знадобитися </a:t>
            </a:r>
            <a:r>
              <a:rPr lang="uk-UA" dirty="0"/>
              <a:t>одне або три. Навіть процедура верхнього рівня </a:t>
            </a:r>
            <a:r>
              <a:rPr lang="uk-UA" dirty="0" err="1">
                <a:solidFill>
                  <a:srgbClr val="0000CC"/>
                </a:solidFill>
              </a:rPr>
              <a:t>estimate-pi</a:t>
            </a:r>
            <a:r>
              <a:rPr lang="uk-UA" dirty="0"/>
              <a:t> змушена піклуватися </a:t>
            </a:r>
            <a:r>
              <a:rPr lang="uk-UA" dirty="0" smtClean="0"/>
              <a:t>про те, </a:t>
            </a:r>
            <a:r>
              <a:rPr lang="uk-UA" dirty="0"/>
              <a:t>щоб надати початкове значення випадкового числа.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У </a:t>
            </a:r>
            <a:r>
              <a:rPr lang="uk-UA" dirty="0"/>
              <a:t>першому варіанті програми присвоювання </a:t>
            </a:r>
            <a:r>
              <a:rPr lang="uk-UA" dirty="0" err="1" smtClean="0"/>
              <a:t>інкапсулює</a:t>
            </a:r>
            <a:r>
              <a:rPr lang="uk-UA" dirty="0" smtClean="0"/>
              <a:t> </a:t>
            </a:r>
            <a:r>
              <a:rPr lang="uk-UA" dirty="0"/>
              <a:t>стан генератора випадкових чисел всередині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/>
              <a:t>, так що стан генератора залишається незалежним від решти </a:t>
            </a:r>
            <a:r>
              <a:rPr lang="uk-UA" dirty="0" smtClean="0"/>
              <a:t>програми.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64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059" y="901654"/>
            <a:ext cx="90659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b="1" dirty="0" smtClean="0"/>
              <a:t>Операція </a:t>
            </a:r>
            <a:r>
              <a:rPr lang="uk-UA" b="1" dirty="0" err="1">
                <a:solidFill>
                  <a:srgbClr val="0000CC"/>
                </a:solidFill>
              </a:rPr>
              <a:t>set</a:t>
            </a:r>
            <a:r>
              <a:rPr lang="uk-UA" b="1" dirty="0">
                <a:solidFill>
                  <a:srgbClr val="0000CC"/>
                </a:solidFill>
              </a:rPr>
              <a:t>! </a:t>
            </a:r>
            <a:r>
              <a:rPr lang="uk-UA" b="1" dirty="0"/>
              <a:t>дозволяє моделювати об'єкти, що володіють внутрішнім станом</a:t>
            </a:r>
            <a:r>
              <a:rPr lang="uk-UA" dirty="0"/>
              <a:t>. Однак за цю перевагу доводиться платити.</a:t>
            </a:r>
          </a:p>
          <a:p>
            <a:pPr>
              <a:spcAft>
                <a:spcPts val="600"/>
              </a:spcAft>
            </a:pPr>
            <a:r>
              <a:rPr lang="uk-UA" dirty="0"/>
              <a:t>Поки </a:t>
            </a:r>
            <a:r>
              <a:rPr lang="uk-UA" dirty="0" smtClean="0"/>
              <a:t>не застосовується </a:t>
            </a:r>
            <a:r>
              <a:rPr lang="uk-UA" dirty="0"/>
              <a:t>присвоювання, два обчислення однієї і тієї </a:t>
            </a:r>
            <a:r>
              <a:rPr lang="uk-UA" dirty="0" smtClean="0"/>
              <a:t>самої процедури з одними </a:t>
            </a:r>
            <a:r>
              <a:rPr lang="uk-UA" dirty="0"/>
              <a:t>і тими </a:t>
            </a:r>
            <a:r>
              <a:rPr lang="uk-UA" dirty="0" smtClean="0"/>
              <a:t>самими аргументами </a:t>
            </a:r>
            <a:r>
              <a:rPr lang="uk-UA" dirty="0"/>
              <a:t>завжди </a:t>
            </a:r>
            <a:r>
              <a:rPr lang="uk-UA" b="1" dirty="0"/>
              <a:t>дають однаковий результат</a:t>
            </a:r>
            <a:r>
              <a:rPr lang="uk-UA" dirty="0"/>
              <a:t>. </a:t>
            </a:r>
            <a:r>
              <a:rPr lang="uk-UA" dirty="0" smtClean="0"/>
              <a:t>Отже, можна вважати</a:t>
            </a:r>
            <a:r>
              <a:rPr lang="uk-UA" dirty="0"/>
              <a:t>, що процедури обчислюють математичні функції. Відповідно, </a:t>
            </a:r>
            <a:r>
              <a:rPr lang="uk-UA" b="1" dirty="0">
                <a:solidFill>
                  <a:srgbClr val="FF0000"/>
                </a:solidFill>
              </a:rPr>
              <a:t>програмування, в якому присвоювання не використовується, відомо як функціональне програмування </a:t>
            </a:r>
            <a:r>
              <a:rPr lang="uk-UA" dirty="0"/>
              <a:t>(</a:t>
            </a:r>
            <a:r>
              <a:rPr lang="uk-UA" dirty="0" err="1">
                <a:solidFill>
                  <a:srgbClr val="0000CC"/>
                </a:solidFill>
              </a:rPr>
              <a:t>functional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programming</a:t>
            </a:r>
            <a:r>
              <a:rPr lang="uk-UA" dirty="0">
                <a:solidFill>
                  <a:srgbClr val="0000CC"/>
                </a:solidFill>
              </a:rPr>
              <a:t>). </a:t>
            </a:r>
            <a:endParaRPr lang="uk-UA" dirty="0" smtClean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uk-UA" dirty="0" smtClean="0"/>
              <a:t>Використовуючи </a:t>
            </a:r>
            <a:r>
              <a:rPr lang="uk-UA" dirty="0" smtClean="0"/>
              <a:t>присвоєння, </a:t>
            </a:r>
            <a:r>
              <a:rPr lang="uk-UA" dirty="0" smtClean="0"/>
              <a:t>мову </a:t>
            </a:r>
            <a:r>
              <a:rPr lang="uk-UA" dirty="0"/>
              <a:t>програмування </a:t>
            </a:r>
            <a:r>
              <a:rPr lang="uk-UA" dirty="0" smtClean="0"/>
              <a:t>не можна </a:t>
            </a:r>
            <a:r>
              <a:rPr lang="uk-UA" dirty="0"/>
              <a:t>більше описувати за допомогою </a:t>
            </a:r>
            <a:r>
              <a:rPr lang="uk-UA" b="1" dirty="0" err="1" smtClean="0"/>
              <a:t>підстановочної</a:t>
            </a:r>
            <a:r>
              <a:rPr lang="uk-UA" b="1" dirty="0" smtClean="0"/>
              <a:t> </a:t>
            </a:r>
            <a:r>
              <a:rPr lang="uk-UA" b="1" dirty="0"/>
              <a:t>моделі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Проблема полягає </a:t>
            </a:r>
            <a:r>
              <a:rPr lang="uk-UA" dirty="0"/>
              <a:t>в тому, що підстановка передбачає, що </a:t>
            </a:r>
            <a:r>
              <a:rPr lang="uk-UA" b="1" dirty="0"/>
              <a:t>символи в мові - просто імена для значень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Але </a:t>
            </a:r>
            <a:r>
              <a:rPr lang="uk-UA" dirty="0"/>
              <a:t>як тільки </a:t>
            </a:r>
            <a:r>
              <a:rPr lang="uk-UA" dirty="0" smtClean="0"/>
              <a:t>вводиться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set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і уявлення, що значення змінної може змінюватися, змінна вже не може бути всього лише ім'ям. Тепер </a:t>
            </a:r>
            <a:r>
              <a:rPr lang="uk-UA" b="1" dirty="0"/>
              <a:t>змінна деяким чином відповідає місцю, в якому може зберігатися значення</a:t>
            </a:r>
            <a:r>
              <a:rPr lang="uk-UA" dirty="0"/>
              <a:t>, і значення це може змінюватися.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8420" y="-902"/>
            <a:ext cx="8965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Витрати, пов'язані з введенням присвоювання</a:t>
            </a:r>
          </a:p>
        </p:txBody>
      </p:sp>
    </p:spTree>
    <p:extLst>
      <p:ext uri="{BB962C8B-B14F-4D97-AF65-F5344CB8AC3E}">
        <p14:creationId xmlns:p14="http://schemas.microsoft.com/office/powerpoint/2010/main" val="26699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420" y="-902"/>
            <a:ext cx="8965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Витрати, пов'язані з введенням присвоювання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969475"/>
            <a:ext cx="896558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Мова, </a:t>
            </a:r>
            <a:r>
              <a:rPr lang="uk-UA" dirty="0" smtClean="0"/>
              <a:t>в якій дотримується </a:t>
            </a:r>
            <a:r>
              <a:rPr lang="uk-UA" dirty="0"/>
              <a:t>правило, що в будь-якому </a:t>
            </a:r>
            <a:r>
              <a:rPr lang="uk-UA" dirty="0" smtClean="0"/>
              <a:t>виразі </a:t>
            </a:r>
            <a:r>
              <a:rPr lang="uk-UA" dirty="0"/>
              <a:t>«однакове можна </a:t>
            </a:r>
            <a:r>
              <a:rPr lang="uk-UA" dirty="0" smtClean="0"/>
              <a:t>підставити </a:t>
            </a:r>
            <a:r>
              <a:rPr lang="uk-UA" dirty="0"/>
              <a:t>замість </a:t>
            </a:r>
            <a:r>
              <a:rPr lang="uk-UA" dirty="0" smtClean="0"/>
              <a:t>однакового», </a:t>
            </a:r>
            <a:r>
              <a:rPr lang="uk-UA" dirty="0"/>
              <a:t>не змінюючи його значення, називається </a:t>
            </a:r>
            <a:r>
              <a:rPr lang="uk-UA" b="1" dirty="0" err="1">
                <a:solidFill>
                  <a:srgbClr val="C00000"/>
                </a:solidFill>
              </a:rPr>
              <a:t>референціально</a:t>
            </a:r>
            <a:r>
              <a:rPr lang="uk-UA" b="1" dirty="0">
                <a:solidFill>
                  <a:srgbClr val="C00000"/>
                </a:solidFill>
              </a:rPr>
              <a:t> </a:t>
            </a:r>
            <a:r>
              <a:rPr lang="uk-UA" b="1" dirty="0" smtClean="0">
                <a:solidFill>
                  <a:srgbClr val="C00000"/>
                </a:solidFill>
              </a:rPr>
              <a:t>прозорою </a:t>
            </a:r>
            <a:r>
              <a:rPr lang="uk-UA" dirty="0"/>
              <a:t>(</a:t>
            </a:r>
            <a:r>
              <a:rPr lang="uk-UA" dirty="0" err="1"/>
              <a:t>referentially</a:t>
            </a:r>
            <a:r>
              <a:rPr lang="uk-UA" dirty="0"/>
              <a:t> </a:t>
            </a:r>
            <a:r>
              <a:rPr lang="uk-UA" dirty="0" err="1"/>
              <a:t>transparent</a:t>
            </a:r>
            <a:r>
              <a:rPr lang="uk-UA" dirty="0" smtClean="0"/>
              <a:t>).</a:t>
            </a:r>
          </a:p>
          <a:p>
            <a:pPr>
              <a:spcAft>
                <a:spcPts val="600"/>
              </a:spcAft>
            </a:pPr>
            <a:r>
              <a:rPr lang="ru-RU" dirty="0"/>
              <a:t>На </a:t>
            </a:r>
            <a:r>
              <a:rPr lang="ru-RU" dirty="0" err="1"/>
              <a:t>противагу</a:t>
            </a:r>
            <a:r>
              <a:rPr lang="ru-RU" dirty="0"/>
              <a:t> </a:t>
            </a:r>
            <a:r>
              <a:rPr lang="ru-RU" dirty="0" err="1"/>
              <a:t>функціональному</a:t>
            </a:r>
            <a:r>
              <a:rPr lang="ru-RU" dirty="0"/>
              <a:t> </a:t>
            </a:r>
            <a:r>
              <a:rPr lang="ru-RU" dirty="0" err="1"/>
              <a:t>програмуванню</a:t>
            </a:r>
            <a:r>
              <a:rPr lang="ru-RU" dirty="0"/>
              <a:t>, стиль </a:t>
            </a:r>
            <a:r>
              <a:rPr lang="ru-RU" dirty="0" err="1"/>
              <a:t>програмування</a:t>
            </a:r>
            <a:r>
              <a:rPr lang="ru-RU" dirty="0"/>
              <a:t>, при </a:t>
            </a:r>
            <a:r>
              <a:rPr lang="ru-RU" dirty="0" err="1"/>
              <a:t>якому</a:t>
            </a:r>
            <a:r>
              <a:rPr lang="ru-RU" dirty="0"/>
              <a:t> активно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присвоювання</a:t>
            </a:r>
            <a:r>
              <a:rPr lang="ru-RU" dirty="0"/>
              <a:t>,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імперативним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програмуванням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(</a:t>
            </a:r>
            <a:r>
              <a:rPr lang="ru-RU" dirty="0" err="1"/>
              <a:t>imperative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).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420" y="3261947"/>
            <a:ext cx="3356517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 product counter)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counter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product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 (* counter product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(+ </a:t>
            </a:r>
            <a:r>
              <a:rPr lang="en-US" dirty="0">
                <a:solidFill>
                  <a:srgbClr val="0000CC"/>
                </a:solidFill>
              </a:rPr>
              <a:t>counter 1))))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 1 1))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4078" y="3247903"/>
            <a:ext cx="5051502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(factorial 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(let ((product 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counter 1))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counter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product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begin (set! product (* counter product))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set! counter (+ counter 1))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850" y="2892615"/>
            <a:ext cx="21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Імперативний стиль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5129561" y="284668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Функціональний стиль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44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738" y="1280796"/>
            <a:ext cx="8697952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 smtClean="0"/>
              <a:t>Щоб </a:t>
            </a:r>
            <a:r>
              <a:rPr lang="uk-UA" dirty="0"/>
              <a:t>моделювати об'єкти із змінним станом, </a:t>
            </a:r>
            <a:r>
              <a:rPr lang="uk-UA" dirty="0" smtClean="0"/>
              <a:t>будемо </a:t>
            </a:r>
            <a:r>
              <a:rPr lang="uk-UA" dirty="0"/>
              <a:t>проектувати абстракції даних, які, крім конструкторів і </a:t>
            </a:r>
            <a:r>
              <a:rPr lang="uk-UA" dirty="0" smtClean="0"/>
              <a:t>селекторів, </a:t>
            </a:r>
            <a:r>
              <a:rPr lang="uk-UA" dirty="0"/>
              <a:t>включають </a:t>
            </a:r>
            <a:r>
              <a:rPr lang="uk-UA" b="1" dirty="0"/>
              <a:t>мутатори (</a:t>
            </a:r>
            <a:r>
              <a:rPr lang="uk-UA" b="1" dirty="0" err="1"/>
              <a:t>mutators</a:t>
            </a:r>
            <a:r>
              <a:rPr lang="uk-UA" b="1" dirty="0"/>
              <a:t>), що модифікують об'єкти </a:t>
            </a:r>
            <a:r>
              <a:rPr lang="uk-UA" b="1" dirty="0" smtClean="0"/>
              <a:t>даних</a:t>
            </a:r>
            <a:r>
              <a:rPr lang="uk-UA" b="1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Об'єкти даних, для яких визначені мутатори, називаються </a:t>
            </a:r>
            <a:r>
              <a:rPr lang="uk-UA" b="1" dirty="0"/>
              <a:t>змінними об'єктами даних</a:t>
            </a:r>
          </a:p>
          <a:p>
            <a:pPr>
              <a:spcAft>
                <a:spcPts val="600"/>
              </a:spcAft>
            </a:pPr>
            <a:r>
              <a:rPr lang="uk-UA" dirty="0"/>
              <a:t>(</a:t>
            </a:r>
            <a:r>
              <a:rPr lang="en-US" b="1" dirty="0"/>
              <a:t>Mutable data objects).</a:t>
            </a:r>
            <a:endParaRPr lang="uk-UA" b="1" dirty="0"/>
          </a:p>
          <a:p>
            <a:pPr>
              <a:spcAft>
                <a:spcPts val="600"/>
              </a:spcAft>
            </a:pPr>
            <a:r>
              <a:rPr lang="uk-UA" dirty="0" smtClean="0"/>
              <a:t>Елементарні </a:t>
            </a:r>
            <a:r>
              <a:rPr lang="uk-UA" dirty="0"/>
              <a:t>мутатори для пар називаються </a:t>
            </a:r>
            <a:r>
              <a:rPr lang="uk-UA" dirty="0" err="1" smtClean="0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 і </a:t>
            </a:r>
            <a:r>
              <a:rPr lang="uk-UA" dirty="0" err="1">
                <a:solidFill>
                  <a:srgbClr val="0000CC"/>
                </a:solidFill>
              </a:rPr>
              <a:t>set-cdr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!.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err="1" smtClean="0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приймає два аргументи, перший з яких має бути парою. Він модифікує цю пару, підставляючи замість покажчика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покажчик на свій другий аргумент</a:t>
            </a:r>
            <a:r>
              <a:rPr lang="uk-UA" dirty="0" smtClean="0"/>
              <a:t>.</a:t>
            </a:r>
          </a:p>
          <a:p>
            <a:r>
              <a:rPr lang="uk-UA" dirty="0"/>
              <a:t>Операція </a:t>
            </a:r>
            <a:r>
              <a:rPr lang="uk-UA" dirty="0" err="1">
                <a:solidFill>
                  <a:srgbClr val="0000CC"/>
                </a:solidFill>
              </a:rPr>
              <a:t>set-cdr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подібна </a:t>
            </a:r>
            <a:r>
              <a:rPr lang="uk-UA" dirty="0" err="1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 !.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Єдина </a:t>
            </a:r>
            <a:r>
              <a:rPr lang="uk-UA" dirty="0"/>
              <a:t>різниця полягає в тому, що замінюється не покажчик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/>
              <a:t>, а покажчик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err="1" smtClean="0"/>
              <a:t>Cons</a:t>
            </a:r>
            <a:r>
              <a:rPr lang="uk-UA" dirty="0" smtClean="0"/>
              <a:t> </a:t>
            </a:r>
            <a:r>
              <a:rPr lang="uk-UA" dirty="0"/>
              <a:t>створює нову </a:t>
            </a:r>
            <a:r>
              <a:rPr lang="uk-UA" dirty="0" err="1"/>
              <a:t>списковую</a:t>
            </a:r>
            <a:r>
              <a:rPr lang="uk-UA" dirty="0"/>
              <a:t> структуру, породжуючи нові пари, а </a:t>
            </a:r>
            <a:r>
              <a:rPr lang="uk-UA" dirty="0" err="1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</a:t>
            </a:r>
            <a:r>
              <a:rPr lang="uk-UA" dirty="0"/>
              <a:t> і </a:t>
            </a:r>
            <a:r>
              <a:rPr lang="uk-UA" dirty="0" err="1">
                <a:solidFill>
                  <a:srgbClr val="0000CC"/>
                </a:solidFill>
              </a:rPr>
              <a:t>set-cdr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змінюють існуючі</a:t>
            </a:r>
          </a:p>
          <a:p>
            <a:pPr>
              <a:spcAft>
                <a:spcPts val="600"/>
              </a:spcAft>
            </a:pP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2738" y="115372"/>
            <a:ext cx="8813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/>
              <a:t>Моделювання за допомогою змінних даних</a:t>
            </a:r>
          </a:p>
        </p:txBody>
      </p:sp>
    </p:spTree>
    <p:extLst>
      <p:ext uri="{BB962C8B-B14F-4D97-AF65-F5344CB8AC3E}">
        <p14:creationId xmlns:p14="http://schemas.microsoft.com/office/powerpoint/2010/main" val="31858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69035"/>
            <a:ext cx="4706106" cy="28669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0442" y="4158734"/>
            <a:ext cx="293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Списки x: ((a b) c d) и y: (e f).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54" y="969035"/>
            <a:ext cx="4429005" cy="29080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06176" y="4020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 smtClean="0"/>
              <a:t>застосування</a:t>
            </a:r>
            <a:r>
              <a:rPr lang="ru-RU" dirty="0" smtClean="0"/>
              <a:t> (</a:t>
            </a:r>
            <a:r>
              <a:rPr lang="ru-RU" dirty="0" err="1" smtClean="0"/>
              <a:t>set-car</a:t>
            </a:r>
            <a:r>
              <a:rPr lang="ru-RU" dirty="0"/>
              <a:t>! x y) </a:t>
            </a:r>
            <a:r>
              <a:rPr lang="ru-RU" dirty="0" smtClean="0"/>
              <a:t>до </a:t>
            </a:r>
            <a:r>
              <a:rPr lang="ru-RU" dirty="0" err="1" smtClean="0"/>
              <a:t>списків</a:t>
            </a:r>
            <a:r>
              <a:rPr lang="ru-RU" dirty="0" smtClean="0"/>
              <a:t> </a:t>
            </a:r>
            <a:r>
              <a:rPr lang="ru-RU" dirty="0"/>
              <a:t>x: ((a b) c d) и y: (e f)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848" y="4844984"/>
            <a:ext cx="90872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Припустимо</a:t>
            </a:r>
            <a:r>
              <a:rPr lang="uk-UA" dirty="0"/>
              <a:t>, що змінна x має значенням список </a:t>
            </a:r>
            <a:r>
              <a:rPr lang="uk-UA" dirty="0">
                <a:solidFill>
                  <a:srgbClr val="0000CC"/>
                </a:solidFill>
              </a:rPr>
              <a:t>((a b) c d), </a:t>
            </a:r>
            <a:r>
              <a:rPr lang="uk-UA" dirty="0"/>
              <a:t>а змінна </a:t>
            </a:r>
            <a:r>
              <a:rPr lang="uk-UA" dirty="0">
                <a:solidFill>
                  <a:srgbClr val="0000CC"/>
                </a:solidFill>
              </a:rPr>
              <a:t>y</a:t>
            </a:r>
            <a:r>
              <a:rPr lang="uk-UA" dirty="0"/>
              <a:t> список </a:t>
            </a:r>
            <a:r>
              <a:rPr lang="uk-UA" dirty="0">
                <a:solidFill>
                  <a:srgbClr val="0000CC"/>
                </a:solidFill>
              </a:rPr>
              <a:t>(e f). </a:t>
            </a:r>
            <a:r>
              <a:rPr lang="uk-UA" dirty="0"/>
              <a:t>Обчислення виразу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 х y) </a:t>
            </a:r>
            <a:r>
              <a:rPr lang="uk-UA" dirty="0"/>
              <a:t>змінює пару, з якою пов'язана змінна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, замінюючи її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на значення </a:t>
            </a:r>
            <a:r>
              <a:rPr lang="uk-UA" dirty="0">
                <a:solidFill>
                  <a:srgbClr val="0000CC"/>
                </a:solidFill>
              </a:rPr>
              <a:t>y</a:t>
            </a:r>
            <a:r>
              <a:rPr lang="uk-UA" dirty="0"/>
              <a:t>. </a:t>
            </a:r>
          </a:p>
          <a:p>
            <a:r>
              <a:rPr lang="uk-UA" dirty="0"/>
              <a:t>Структура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змінилася, і тепер її можна записати як </a:t>
            </a:r>
            <a:r>
              <a:rPr lang="uk-UA" dirty="0">
                <a:solidFill>
                  <a:srgbClr val="0000CC"/>
                </a:solidFill>
              </a:rPr>
              <a:t>((e f) c d). </a:t>
            </a:r>
            <a:r>
              <a:rPr lang="uk-UA" dirty="0"/>
              <a:t>Пари, що представляють список </a:t>
            </a:r>
            <a:r>
              <a:rPr lang="uk-UA" dirty="0">
                <a:solidFill>
                  <a:srgbClr val="0000CC"/>
                </a:solidFill>
              </a:rPr>
              <a:t>(a b), </a:t>
            </a:r>
            <a:r>
              <a:rPr lang="uk-UA" dirty="0"/>
              <a:t>на які вказував замінений покажчик, тепер відокремлені від вихідної структури.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/>
              <a:t>Спискова</a:t>
            </a:r>
            <a:r>
              <a:rPr lang="uk-UA" sz="3200" b="1" dirty="0" smtClean="0"/>
              <a:t> структура, що змінюється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3908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420" y="1007161"/>
            <a:ext cx="8608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Операція </a:t>
            </a:r>
            <a:r>
              <a:rPr lang="uk-UA" dirty="0" err="1"/>
              <a:t>set-cdr</a:t>
            </a:r>
            <a:r>
              <a:rPr lang="uk-UA" dirty="0"/>
              <a:t>! подібна </a:t>
            </a:r>
            <a:r>
              <a:rPr lang="uk-UA" dirty="0" err="1"/>
              <a:t>set-car</a:t>
            </a:r>
            <a:r>
              <a:rPr lang="uk-UA" dirty="0"/>
              <a:t> !. </a:t>
            </a:r>
            <a:endParaRPr lang="uk-UA" dirty="0" smtClean="0"/>
          </a:p>
          <a:p>
            <a:r>
              <a:rPr lang="uk-UA" dirty="0" smtClean="0"/>
              <a:t>Єдина </a:t>
            </a:r>
            <a:r>
              <a:rPr lang="uk-UA" dirty="0"/>
              <a:t>різниця полягає в тому, </a:t>
            </a:r>
            <a:r>
              <a:rPr lang="uk-UA" dirty="0" smtClean="0"/>
              <a:t>що замінюється </a:t>
            </a:r>
            <a:r>
              <a:rPr lang="uk-UA" dirty="0"/>
              <a:t>не покажчик </a:t>
            </a:r>
            <a:r>
              <a:rPr lang="uk-UA" dirty="0" err="1"/>
              <a:t>car</a:t>
            </a:r>
            <a:r>
              <a:rPr lang="uk-UA" dirty="0"/>
              <a:t>, а покажчик </a:t>
            </a:r>
            <a:r>
              <a:rPr lang="uk-UA" dirty="0" err="1"/>
              <a:t>cdr</a:t>
            </a:r>
            <a:r>
              <a:rPr lang="uk-UA" dirty="0"/>
              <a:t>. </a:t>
            </a:r>
            <a:r>
              <a:rPr lang="uk-UA" dirty="0" err="1" smtClean="0"/>
              <a:t>Cons</a:t>
            </a:r>
            <a:r>
              <a:rPr lang="uk-UA" dirty="0" smtClean="0"/>
              <a:t> </a:t>
            </a:r>
            <a:r>
              <a:rPr lang="uk-UA" dirty="0"/>
              <a:t>створює нову </a:t>
            </a:r>
            <a:r>
              <a:rPr lang="uk-UA" dirty="0" err="1"/>
              <a:t>списковую</a:t>
            </a:r>
            <a:r>
              <a:rPr lang="uk-UA" dirty="0"/>
              <a:t> структуру, породжуючи нові пари, а </a:t>
            </a:r>
            <a:r>
              <a:rPr lang="uk-UA" dirty="0" err="1" smtClean="0"/>
              <a:t>set-car</a:t>
            </a:r>
            <a:r>
              <a:rPr lang="uk-UA" dirty="0"/>
              <a:t>! і </a:t>
            </a:r>
            <a:r>
              <a:rPr lang="uk-UA" dirty="0" err="1"/>
              <a:t>set-cdr</a:t>
            </a:r>
            <a:r>
              <a:rPr lang="uk-UA" dirty="0"/>
              <a:t>! змінюють існуючі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" y="2519139"/>
            <a:ext cx="4224087" cy="2855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18411" y="2654352"/>
            <a:ext cx="36687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 smtClean="0"/>
              <a:t>застосування</a:t>
            </a:r>
            <a:r>
              <a:rPr lang="ru-RU" dirty="0" smtClean="0"/>
              <a:t> (</a:t>
            </a:r>
            <a:r>
              <a:rPr lang="ru-RU" dirty="0" err="1" smtClean="0"/>
              <a:t>set-cdr</a:t>
            </a:r>
            <a:r>
              <a:rPr lang="ru-RU" dirty="0"/>
              <a:t>! x y) </a:t>
            </a:r>
            <a:r>
              <a:rPr lang="ru-RU" dirty="0" smtClean="0"/>
              <a:t>до </a:t>
            </a:r>
            <a:r>
              <a:rPr lang="ru-RU" dirty="0" err="1" smtClean="0"/>
              <a:t>списків</a:t>
            </a:r>
            <a:r>
              <a:rPr lang="ru-RU" dirty="0" smtClean="0"/>
              <a:t> </a:t>
            </a:r>
          </a:p>
          <a:p>
            <a:r>
              <a:rPr lang="uk-UA" dirty="0" smtClean="0"/>
              <a:t>x</a:t>
            </a:r>
            <a:r>
              <a:rPr lang="uk-UA" dirty="0"/>
              <a:t>: ((a b) c d) і y: (e f</a:t>
            </a:r>
            <a:r>
              <a:rPr lang="uk-UA" dirty="0" smtClean="0"/>
              <a:t>)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Тут </a:t>
            </a:r>
            <a:r>
              <a:rPr lang="uk-UA" dirty="0"/>
              <a:t>покажчик </a:t>
            </a:r>
            <a:r>
              <a:rPr lang="uk-UA" dirty="0" err="1"/>
              <a:t>cdr</a:t>
            </a:r>
            <a:r>
              <a:rPr lang="uk-UA" dirty="0"/>
              <a:t> в складі x замінився покажчиком на (e f). Крім того, список (c d), який був </a:t>
            </a:r>
            <a:r>
              <a:rPr lang="uk-UA" dirty="0" err="1"/>
              <a:t>cdr</a:t>
            </a:r>
            <a:r>
              <a:rPr lang="uk-UA" dirty="0"/>
              <a:t> x, виявляється відокремленим від структури</a:t>
            </a:r>
          </a:p>
          <a:p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/>
              <a:t>Спискова</a:t>
            </a:r>
            <a:r>
              <a:rPr lang="uk-UA" sz="3200" b="1" dirty="0" smtClean="0"/>
              <a:t> структура, що змінюється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5408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02888"/>
            <a:ext cx="9143999" cy="304698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Присвоєння в мові </a:t>
            </a:r>
          </a:p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/>
              <a:t>Спискова</a:t>
            </a:r>
            <a:r>
              <a:rPr lang="uk-UA" sz="3200" b="1" dirty="0" smtClean="0"/>
              <a:t> структура, що змінюється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2004" y="968089"/>
            <a:ext cx="8744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створює нову </a:t>
            </a:r>
            <a:r>
              <a:rPr lang="uk-UA" dirty="0" err="1"/>
              <a:t>списковую</a:t>
            </a:r>
            <a:r>
              <a:rPr lang="uk-UA" dirty="0"/>
              <a:t> структуру, породжуючи нові пари, а </a:t>
            </a:r>
            <a:r>
              <a:rPr lang="uk-UA" dirty="0" err="1">
                <a:solidFill>
                  <a:srgbClr val="0000CC"/>
                </a:solidFill>
              </a:rPr>
              <a:t>setcar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і </a:t>
            </a:r>
            <a:r>
              <a:rPr lang="uk-UA" dirty="0" err="1" smtClean="0">
                <a:solidFill>
                  <a:srgbClr val="0000CC"/>
                </a:solidFill>
              </a:rPr>
              <a:t>set</a:t>
            </a:r>
            <a:r>
              <a:rPr lang="uk-UA" dirty="0" smtClean="0">
                <a:solidFill>
                  <a:srgbClr val="0000CC"/>
                </a:solidFill>
              </a:rPr>
              <a:t>-</a:t>
            </a:r>
            <a:r>
              <a:rPr lang="en-US" dirty="0" err="1" smtClean="0">
                <a:solidFill>
                  <a:srgbClr val="0000CC"/>
                </a:solidFill>
              </a:rPr>
              <a:t>cdr</a:t>
            </a:r>
            <a:r>
              <a:rPr lang="uk-UA" dirty="0" smtClean="0">
                <a:solidFill>
                  <a:srgbClr val="0000CC"/>
                </a:solidFill>
              </a:rPr>
              <a:t>! </a:t>
            </a:r>
            <a:r>
              <a:rPr lang="uk-UA" dirty="0"/>
              <a:t>змінюють існуючі. </a:t>
            </a:r>
            <a:endParaRPr lang="en-US" dirty="0" smtClean="0"/>
          </a:p>
          <a:p>
            <a:r>
              <a:rPr lang="uk-UA" dirty="0" smtClean="0"/>
              <a:t>Можна реалізувати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за </a:t>
            </a:r>
            <a:r>
              <a:rPr lang="uk-UA" dirty="0" smtClean="0"/>
              <a:t>допомогою цих </a:t>
            </a:r>
            <a:r>
              <a:rPr lang="uk-UA" dirty="0"/>
              <a:t>двох </a:t>
            </a:r>
            <a:r>
              <a:rPr lang="uk-UA" dirty="0" err="1"/>
              <a:t>мутаторов</a:t>
            </a:r>
            <a:r>
              <a:rPr lang="uk-UA" dirty="0"/>
              <a:t> і процедури </a:t>
            </a:r>
            <a:r>
              <a:rPr lang="uk-UA" dirty="0" err="1">
                <a:solidFill>
                  <a:srgbClr val="0000CC"/>
                </a:solidFill>
              </a:rPr>
              <a:t>get-new-pai</a:t>
            </a:r>
            <a:r>
              <a:rPr lang="uk-UA" dirty="0" err="1"/>
              <a:t>r</a:t>
            </a:r>
            <a:r>
              <a:rPr lang="uk-UA" dirty="0"/>
              <a:t>, яка повертає нову </a:t>
            </a:r>
            <a:r>
              <a:rPr lang="uk-UA" dirty="0" smtClean="0"/>
              <a:t>пару, яка </a:t>
            </a:r>
            <a:r>
              <a:rPr lang="uk-UA" dirty="0"/>
              <a:t>не є частиною жодної існуючої </a:t>
            </a:r>
            <a:r>
              <a:rPr lang="uk-UA" dirty="0" err="1"/>
              <a:t>списковому</a:t>
            </a:r>
            <a:r>
              <a:rPr lang="uk-UA" dirty="0"/>
              <a:t> структури. </a:t>
            </a:r>
            <a:endParaRPr lang="uk-UA" dirty="0" smtClean="0"/>
          </a:p>
          <a:p>
            <a:r>
              <a:rPr lang="uk-UA" dirty="0" smtClean="0"/>
              <a:t>Породжуючи </a:t>
            </a:r>
            <a:r>
              <a:rPr lang="uk-UA" dirty="0"/>
              <a:t>нову пару, присвоюємо її вказівниками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потрібні значення, і повертаємо нову пару в якості результату </a:t>
            </a:r>
            <a:r>
              <a:rPr lang="uk-UA" dirty="0" err="1" smtClean="0">
                <a:solidFill>
                  <a:srgbClr val="0000CC"/>
                </a:solidFill>
              </a:rPr>
              <a:t>cons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7655" y="3076463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(cons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((new (get-new-pair)))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set-car! new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new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new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03" y="1037422"/>
            <a:ext cx="5283201" cy="31164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3417" y="4390624"/>
            <a:ext cx="769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Змінна</a:t>
            </a:r>
            <a:r>
              <a:rPr lang="ru-RU" dirty="0" smtClean="0"/>
              <a:t> </a:t>
            </a:r>
            <a:r>
              <a:rPr lang="ru-RU" dirty="0">
                <a:solidFill>
                  <a:srgbClr val="0000CC"/>
                </a:solidFill>
              </a:rPr>
              <a:t>x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список </a:t>
            </a:r>
            <a:r>
              <a:rPr lang="ru-RU" dirty="0">
                <a:solidFill>
                  <a:srgbClr val="0000CC"/>
                </a:solidFill>
              </a:rPr>
              <a:t>((</a:t>
            </a:r>
            <a:r>
              <a:rPr lang="ru-RU" dirty="0" err="1" smtClean="0">
                <a:solidFill>
                  <a:srgbClr val="0000CC"/>
                </a:solidFill>
              </a:rPr>
              <a:t>ab</a:t>
            </a:r>
            <a:r>
              <a:rPr lang="ru-RU" dirty="0">
                <a:solidFill>
                  <a:srgbClr val="0000CC"/>
                </a:solidFill>
              </a:rPr>
              <a:t>) c d), </a:t>
            </a:r>
            <a:r>
              <a:rPr lang="ru-RU" dirty="0"/>
              <a:t>а </a:t>
            </a: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ru-RU" dirty="0">
                <a:solidFill>
                  <a:srgbClr val="0000CC"/>
                </a:solidFill>
              </a:rPr>
              <a:t>y</a:t>
            </a:r>
            <a:r>
              <a:rPr lang="ru-RU" dirty="0"/>
              <a:t> список </a:t>
            </a:r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smtClean="0">
                <a:solidFill>
                  <a:srgbClr val="0000CC"/>
                </a:solidFill>
              </a:rPr>
              <a:t>e f). </a:t>
            </a:r>
            <a:r>
              <a:rPr lang="uk-UA" dirty="0" smtClean="0"/>
              <a:t>Застосування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define</a:t>
            </a:r>
            <a:r>
              <a:rPr lang="uk-UA" dirty="0">
                <a:solidFill>
                  <a:srgbClr val="0000CC"/>
                </a:solidFill>
              </a:rPr>
              <a:t> z (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y (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x)) </a:t>
            </a:r>
            <a:r>
              <a:rPr lang="uk-UA" dirty="0"/>
              <a:t>до </a:t>
            </a:r>
            <a:r>
              <a:rPr lang="uk-UA" dirty="0" smtClean="0"/>
              <a:t>списків.</a:t>
            </a:r>
          </a:p>
          <a:p>
            <a:r>
              <a:rPr lang="uk-UA" dirty="0" smtClean="0"/>
              <a:t>Змінна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 </a:t>
            </a:r>
            <a:r>
              <a:rPr lang="uk-UA" dirty="0"/>
              <a:t>виявляється пов'язана з новою парою, створеної операцією </a:t>
            </a:r>
            <a:r>
              <a:rPr lang="en-US" dirty="0" smtClean="0">
                <a:solidFill>
                  <a:srgbClr val="0000CC"/>
                </a:solidFill>
              </a:rPr>
              <a:t>cons</a:t>
            </a:r>
            <a:r>
              <a:rPr lang="uk-UA" dirty="0" smtClean="0">
                <a:solidFill>
                  <a:srgbClr val="0000CC"/>
                </a:solidFill>
              </a:rPr>
              <a:t>,</a:t>
            </a:r>
            <a:r>
              <a:rPr lang="en-US" dirty="0" smtClean="0"/>
              <a:t> </a:t>
            </a:r>
            <a:r>
              <a:rPr lang="uk-UA" dirty="0"/>
              <a:t>список, який є значенням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/>
              <a:t>Спискова</a:t>
            </a:r>
            <a:r>
              <a:rPr lang="uk-UA" sz="3200" b="1" dirty="0" smtClean="0"/>
              <a:t> структура, що змінюється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6214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черг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024" y="920997"/>
            <a:ext cx="8808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Черга (</a:t>
            </a:r>
            <a:r>
              <a:rPr lang="uk-UA" b="1" dirty="0" err="1">
                <a:solidFill>
                  <a:srgbClr val="0000CC"/>
                </a:solidFill>
              </a:rPr>
              <a:t>queue</a:t>
            </a:r>
            <a:r>
              <a:rPr lang="uk-UA" b="1" dirty="0"/>
              <a:t>) являє собою послідовність, в яку можна додавати елементи з одного кінця (він називається хвостом (</a:t>
            </a:r>
            <a:r>
              <a:rPr lang="uk-UA" b="1" dirty="0" err="1">
                <a:solidFill>
                  <a:srgbClr val="0000CC"/>
                </a:solidFill>
              </a:rPr>
              <a:t>rear</a:t>
            </a:r>
            <a:r>
              <a:rPr lang="uk-UA" b="1" dirty="0"/>
              <a:t>)) і </a:t>
            </a:r>
            <a:r>
              <a:rPr lang="uk-UA" b="1" dirty="0" smtClean="0"/>
              <a:t>вибирати </a:t>
            </a:r>
            <a:r>
              <a:rPr lang="uk-UA" b="1" dirty="0"/>
              <a:t>з іншого (він називається головою (</a:t>
            </a:r>
            <a:r>
              <a:rPr lang="uk-UA" b="1" dirty="0" err="1">
                <a:solidFill>
                  <a:srgbClr val="0000CC"/>
                </a:solidFill>
              </a:rPr>
              <a:t>front</a:t>
            </a:r>
            <a:r>
              <a:rPr lang="uk-UA" b="1" dirty="0"/>
              <a:t>)). </a:t>
            </a:r>
            <a:endParaRPr lang="uk-UA" b="1" dirty="0" smtClean="0"/>
          </a:p>
          <a:p>
            <a:r>
              <a:rPr lang="uk-UA" dirty="0" smtClean="0"/>
              <a:t>Оскільки </a:t>
            </a:r>
            <a:r>
              <a:rPr lang="uk-UA" dirty="0"/>
              <a:t>елементи видаляються завжди в тому ж порядку, в якому вони були додані, чергу називають буфером </a:t>
            </a:r>
            <a:r>
              <a:rPr lang="uk-UA" dirty="0">
                <a:solidFill>
                  <a:srgbClr val="0000CC"/>
                </a:solidFill>
              </a:rPr>
              <a:t>FIFO</a:t>
            </a:r>
            <a:r>
              <a:rPr lang="uk-UA" dirty="0"/>
              <a:t>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b="1" dirty="0" err="1"/>
              <a:t>First</a:t>
            </a:r>
            <a:r>
              <a:rPr lang="uk-UA" b="1" dirty="0"/>
              <a:t> </a:t>
            </a:r>
            <a:r>
              <a:rPr lang="uk-UA" b="1" dirty="0" err="1"/>
              <a:t>in</a:t>
            </a:r>
            <a:r>
              <a:rPr lang="uk-UA" b="1" dirty="0"/>
              <a:t>, </a:t>
            </a:r>
            <a:r>
              <a:rPr lang="uk-UA" b="1" dirty="0" err="1"/>
              <a:t>first</a:t>
            </a:r>
            <a:r>
              <a:rPr lang="uk-UA" b="1" dirty="0"/>
              <a:t> </a:t>
            </a:r>
            <a:r>
              <a:rPr lang="uk-UA" b="1" dirty="0" err="1"/>
              <a:t>out</a:t>
            </a:r>
            <a:r>
              <a:rPr lang="uk-UA" b="1" dirty="0"/>
              <a:t> </a:t>
            </a:r>
            <a:r>
              <a:rPr lang="uk-UA" dirty="0"/>
              <a:t>- першим увійшов, першим вийшов).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75323"/>
            <a:ext cx="91440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/>
              <a:t>З точки зору абстракції даних, можна вважати, що черга визначається </a:t>
            </a:r>
            <a:r>
              <a:rPr lang="uk-UA" dirty="0" smtClean="0"/>
              <a:t>таким</a:t>
            </a:r>
            <a:r>
              <a:rPr lang="en-US" dirty="0" smtClean="0"/>
              <a:t> </a:t>
            </a:r>
            <a:r>
              <a:rPr lang="uk-UA" dirty="0" smtClean="0">
                <a:solidFill>
                  <a:srgbClr val="C00000"/>
                </a:solidFill>
              </a:rPr>
              <a:t>набором </a:t>
            </a:r>
            <a:r>
              <a:rPr lang="uk-UA" dirty="0">
                <a:solidFill>
                  <a:srgbClr val="C00000"/>
                </a:solidFill>
              </a:rPr>
              <a:t>операцій:</a:t>
            </a:r>
          </a:p>
          <a:p>
            <a:r>
              <a:rPr lang="uk-UA" dirty="0"/>
              <a:t>• </a:t>
            </a:r>
            <a:r>
              <a:rPr lang="uk-UA" b="1" dirty="0"/>
              <a:t>конструктор</a:t>
            </a:r>
            <a:r>
              <a:rPr lang="uk-UA" dirty="0"/>
              <a:t> (</a:t>
            </a:r>
            <a:r>
              <a:rPr lang="uk-UA" dirty="0" err="1">
                <a:solidFill>
                  <a:srgbClr val="0000CC"/>
                </a:solidFill>
              </a:rPr>
              <a:t>make-queue</a:t>
            </a:r>
            <a:r>
              <a:rPr lang="uk-UA" dirty="0"/>
              <a:t>) повертає порожню чергу (чергу, в якій </a:t>
            </a:r>
            <a:r>
              <a:rPr lang="uk-UA" dirty="0" smtClean="0"/>
              <a:t>немає жодного </a:t>
            </a:r>
            <a:r>
              <a:rPr lang="uk-UA" dirty="0"/>
              <a:t>елемента).</a:t>
            </a:r>
          </a:p>
          <a:p>
            <a:r>
              <a:rPr lang="uk-UA" dirty="0"/>
              <a:t>• </a:t>
            </a:r>
            <a:r>
              <a:rPr lang="uk-UA" b="1" dirty="0"/>
              <a:t>два селектора</a:t>
            </a:r>
            <a:r>
              <a:rPr lang="uk-UA" dirty="0"/>
              <a:t>: </a:t>
            </a:r>
            <a:endParaRPr lang="uk-UA" dirty="0" smtClean="0"/>
          </a:p>
          <a:p>
            <a:pPr lvl="1"/>
            <a:r>
              <a:rPr lang="uk-UA" dirty="0" smtClean="0"/>
              <a:t>(</a:t>
            </a:r>
            <a:r>
              <a:rPr lang="uk-UA" dirty="0" err="1">
                <a:solidFill>
                  <a:srgbClr val="0000CC"/>
                </a:solidFill>
              </a:rPr>
              <a:t>empty-queue</a:t>
            </a:r>
            <a:r>
              <a:rPr lang="uk-UA" dirty="0">
                <a:solidFill>
                  <a:srgbClr val="0000CC"/>
                </a:solidFill>
              </a:rPr>
              <a:t>? </a:t>
            </a:r>
            <a:r>
              <a:rPr lang="en-US" dirty="0" smtClean="0"/>
              <a:t>&lt;</a:t>
            </a:r>
            <a:r>
              <a:rPr lang="uk-UA" dirty="0" err="1" smtClean="0"/>
              <a:t>очередь</a:t>
            </a:r>
            <a:r>
              <a:rPr lang="en-US" dirty="0" smtClean="0"/>
              <a:t>&gt;</a:t>
            </a:r>
            <a:r>
              <a:rPr lang="uk-UA" dirty="0" smtClean="0"/>
              <a:t>) </a:t>
            </a:r>
            <a:r>
              <a:rPr lang="uk-UA" dirty="0"/>
              <a:t>перевіряє, </a:t>
            </a:r>
            <a:r>
              <a:rPr lang="uk-UA" dirty="0" smtClean="0"/>
              <a:t> чи порожня черга,</a:t>
            </a:r>
            <a:endParaRPr lang="uk-UA" dirty="0"/>
          </a:p>
          <a:p>
            <a:pPr lvl="1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f</a:t>
            </a:r>
            <a:r>
              <a:rPr lang="uk-UA" dirty="0" err="1" smtClean="0">
                <a:solidFill>
                  <a:srgbClr val="0000CC"/>
                </a:solidFill>
              </a:rPr>
              <a:t>ront-queue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очередь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повертає об'єкт, що знаходиться в голові черги. </a:t>
            </a:r>
            <a:r>
              <a:rPr lang="uk-UA" dirty="0" smtClean="0"/>
              <a:t> Якщо черга </a:t>
            </a:r>
            <a:r>
              <a:rPr lang="uk-UA" dirty="0"/>
              <a:t>порожня, він повідомляє про помилку. Черга не модифікується.</a:t>
            </a:r>
          </a:p>
          <a:p>
            <a:r>
              <a:rPr lang="uk-UA" dirty="0"/>
              <a:t>• </a:t>
            </a:r>
            <a:r>
              <a:rPr lang="uk-UA" b="1" dirty="0" smtClean="0"/>
              <a:t>два </a:t>
            </a:r>
            <a:r>
              <a:rPr lang="uk-UA" b="1" dirty="0"/>
              <a:t>мутаторів</a:t>
            </a:r>
            <a:r>
              <a:rPr lang="uk-UA" dirty="0"/>
              <a:t>: </a:t>
            </a:r>
            <a:endParaRPr lang="en-US" dirty="0" smtClean="0"/>
          </a:p>
          <a:p>
            <a:pPr lvl="1"/>
            <a:r>
              <a:rPr lang="uk-UA" dirty="0" smtClean="0"/>
              <a:t>(</a:t>
            </a:r>
            <a:r>
              <a:rPr lang="uk-UA" dirty="0" err="1">
                <a:solidFill>
                  <a:srgbClr val="0000CC"/>
                </a:solidFill>
              </a:rPr>
              <a:t>insert-queue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очередь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&lt;</a:t>
            </a:r>
            <a:r>
              <a:rPr lang="uk-UA" dirty="0" smtClean="0">
                <a:solidFill>
                  <a:srgbClr val="0000CC"/>
                </a:solidFill>
              </a:rPr>
              <a:t>елемент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вставляє елемент </a:t>
            </a:r>
            <a:r>
              <a:rPr lang="uk-UA" dirty="0" smtClean="0"/>
              <a:t>в</a:t>
            </a:r>
            <a:r>
              <a:rPr lang="en-US" dirty="0" smtClean="0"/>
              <a:t> </a:t>
            </a:r>
            <a:r>
              <a:rPr lang="uk-UA" dirty="0" smtClean="0"/>
              <a:t>хвіст </a:t>
            </a:r>
            <a:r>
              <a:rPr lang="uk-UA" dirty="0"/>
              <a:t>черги і повертає в якості значення змінену чергу; </a:t>
            </a:r>
            <a:endParaRPr lang="en-US" dirty="0" smtClean="0"/>
          </a:p>
          <a:p>
            <a:pPr lvl="1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d</a:t>
            </a:r>
            <a:r>
              <a:rPr lang="uk-UA" dirty="0" err="1" smtClean="0">
                <a:solidFill>
                  <a:srgbClr val="0000CC"/>
                </a:solidFill>
              </a:rPr>
              <a:t>elete-queue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очередь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</a:t>
            </a:r>
            <a:r>
              <a:rPr lang="uk-UA" dirty="0" smtClean="0"/>
              <a:t> </a:t>
            </a:r>
            <a:r>
              <a:rPr lang="uk-UA" dirty="0"/>
              <a:t>видаляє елемент з</a:t>
            </a:r>
            <a:r>
              <a:rPr lang="uk-UA" dirty="0" smtClean="0"/>
              <a:t> голови </a:t>
            </a:r>
            <a:r>
              <a:rPr lang="uk-UA" dirty="0"/>
              <a:t>черги і повертає в якості значення змінену чергу. Якщо перед знищенням елемента </a:t>
            </a:r>
            <a:r>
              <a:rPr lang="uk-UA" dirty="0" smtClean="0"/>
              <a:t>черга </a:t>
            </a:r>
            <a:r>
              <a:rPr lang="uk-UA" dirty="0"/>
              <a:t>виявляється порожньою, виводиться повідомлення про помилку.</a:t>
            </a:r>
          </a:p>
        </p:txBody>
      </p:sp>
    </p:spTree>
    <p:extLst>
      <p:ext uri="{BB962C8B-B14F-4D97-AF65-F5344CB8AC3E}">
        <p14:creationId xmlns:p14="http://schemas.microsoft.com/office/powerpoint/2010/main" val="872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черг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941697"/>
            <a:ext cx="9062977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Оскільки </a:t>
            </a:r>
            <a:r>
              <a:rPr lang="uk-UA" dirty="0" smtClean="0"/>
              <a:t>черга </a:t>
            </a:r>
            <a:r>
              <a:rPr lang="uk-UA" dirty="0"/>
              <a:t>є </a:t>
            </a:r>
            <a:r>
              <a:rPr lang="uk-UA" dirty="0" smtClean="0"/>
              <a:t>послідовністю </a:t>
            </a:r>
            <a:r>
              <a:rPr lang="uk-UA" dirty="0"/>
              <a:t>елементів, </a:t>
            </a:r>
            <a:r>
              <a:rPr lang="uk-UA" dirty="0" smtClean="0"/>
              <a:t>її можна </a:t>
            </a:r>
            <a:r>
              <a:rPr lang="uk-UA" dirty="0"/>
              <a:t>представити як звичайний </a:t>
            </a:r>
            <a:r>
              <a:rPr lang="uk-UA" dirty="0" smtClean="0"/>
              <a:t>список: </a:t>
            </a:r>
            <a:r>
              <a:rPr lang="uk-UA" dirty="0"/>
              <a:t>головою </a:t>
            </a:r>
            <a:r>
              <a:rPr lang="uk-UA" dirty="0" smtClean="0"/>
              <a:t>черги має бути </a:t>
            </a:r>
            <a:r>
              <a:rPr lang="uk-UA" dirty="0" err="1" smtClean="0">
                <a:solidFill>
                  <a:srgbClr val="0000CC"/>
                </a:solidFill>
              </a:rPr>
              <a:t>car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цього списку, вставка елемента в чергу зводилася б до додавання нового елемента в кінець списку, а знищення елемента з черги складалося б просто у взятті </a:t>
            </a:r>
            <a:r>
              <a:rPr lang="uk-UA" b="1" dirty="0" err="1"/>
              <a:t>cdr</a:t>
            </a:r>
            <a:r>
              <a:rPr lang="uk-UA" dirty="0"/>
              <a:t> списку.</a:t>
            </a:r>
          </a:p>
          <a:p>
            <a:pPr>
              <a:spcAft>
                <a:spcPts val="600"/>
              </a:spcAft>
            </a:pPr>
            <a:r>
              <a:rPr lang="uk-UA" dirty="0"/>
              <a:t>Складність зі </a:t>
            </a:r>
            <a:r>
              <a:rPr lang="uk-UA" dirty="0" err="1" smtClean="0"/>
              <a:t>списковим</a:t>
            </a:r>
            <a:r>
              <a:rPr lang="uk-UA" dirty="0" smtClean="0"/>
              <a:t> </a:t>
            </a:r>
            <a:r>
              <a:rPr lang="uk-UA" dirty="0"/>
              <a:t>поданням виникає через </a:t>
            </a:r>
            <a:r>
              <a:rPr lang="uk-UA" b="1" dirty="0"/>
              <a:t>необхідність шукати кінець </a:t>
            </a:r>
            <a:r>
              <a:rPr lang="uk-UA" b="1" dirty="0" smtClean="0"/>
              <a:t>списку для додавання нового елемента</a:t>
            </a:r>
            <a:r>
              <a:rPr lang="uk-UA" dirty="0" smtClean="0"/>
              <a:t>. </a:t>
            </a:r>
            <a:r>
              <a:rPr lang="uk-UA" dirty="0"/>
              <a:t>Шукати доводиться тому, що, хоча стандартний спосіб представлення списку у вигляді ланцюжка пар дає нам покажчик на початок списку, доступного покажчика на кінець він не дає. Модифікація, що обходить цей недолік, полягає в тому, щоб </a:t>
            </a:r>
            <a:r>
              <a:rPr lang="uk-UA" b="1" dirty="0"/>
              <a:t>представляти чергу у вигляді списку, і тримати ще додатковий </a:t>
            </a:r>
            <a:r>
              <a:rPr lang="uk-UA" b="1" dirty="0" smtClean="0"/>
              <a:t>покажчик </a:t>
            </a:r>
            <a:r>
              <a:rPr lang="uk-UA" dirty="0" smtClean="0"/>
              <a:t>на </a:t>
            </a:r>
            <a:r>
              <a:rPr lang="uk-UA" dirty="0"/>
              <a:t>його останню пару. В такому випадку, коли потрібно вставити елемент, </a:t>
            </a:r>
            <a:r>
              <a:rPr lang="uk-UA" dirty="0" smtClean="0"/>
              <a:t>можна </a:t>
            </a:r>
            <a:r>
              <a:rPr lang="uk-UA" dirty="0"/>
              <a:t>просто подивитися на цей покажчик і уникнути за рахунок цього перегляду всього списку.</a:t>
            </a:r>
          </a:p>
          <a:p>
            <a:pPr>
              <a:spcAft>
                <a:spcPts val="600"/>
              </a:spcAft>
            </a:pPr>
            <a:r>
              <a:rPr lang="uk-UA" b="1" dirty="0"/>
              <a:t>Черга, таким чином, представляється у вигляді пари покажчиків, </a:t>
            </a:r>
            <a:r>
              <a:rPr lang="uk-UA" b="1" dirty="0" err="1" smtClean="0">
                <a:solidFill>
                  <a:srgbClr val="0000CC"/>
                </a:solidFill>
              </a:rPr>
              <a:t>front-ptr</a:t>
            </a:r>
            <a:r>
              <a:rPr lang="uk-UA" b="1" dirty="0" smtClean="0">
                <a:solidFill>
                  <a:srgbClr val="0000CC"/>
                </a:solidFill>
              </a:rPr>
              <a:t> </a:t>
            </a:r>
            <a:r>
              <a:rPr lang="uk-UA" b="1" dirty="0">
                <a:solidFill>
                  <a:srgbClr val="0000CC"/>
                </a:solidFill>
              </a:rPr>
              <a:t>і </a:t>
            </a:r>
            <a:r>
              <a:rPr lang="uk-UA" b="1" dirty="0" err="1" smtClean="0">
                <a:solidFill>
                  <a:srgbClr val="0000CC"/>
                </a:solidFill>
              </a:rPr>
              <a:t>rear-</a:t>
            </a:r>
            <a:r>
              <a:rPr lang="uk-UA" b="1" dirty="0" err="1">
                <a:solidFill>
                  <a:srgbClr val="0000CC"/>
                </a:solidFill>
              </a:rPr>
              <a:t>ptr</a:t>
            </a:r>
            <a:r>
              <a:rPr lang="uk-UA" b="1" dirty="0" smtClean="0"/>
              <a:t>, </a:t>
            </a:r>
            <a:r>
              <a:rPr lang="uk-UA" b="1" dirty="0"/>
              <a:t>які позначають, відповідно, першу і останню пару </a:t>
            </a:r>
            <a:r>
              <a:rPr lang="uk-UA" b="1" dirty="0" smtClean="0"/>
              <a:t>звичайного </a:t>
            </a:r>
            <a:r>
              <a:rPr lang="uk-UA" dirty="0" smtClean="0"/>
              <a:t>списку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Оскільки </a:t>
            </a:r>
            <a:r>
              <a:rPr lang="uk-UA" dirty="0"/>
              <a:t>нам хочеться, щоб черга була об'єктом з власною індивідуальністю, з'єднати ці два покажчика можна за допомогою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, так що власне </a:t>
            </a:r>
            <a:r>
              <a:rPr lang="uk-UA" dirty="0" smtClean="0"/>
              <a:t>черга є </a:t>
            </a:r>
            <a:r>
              <a:rPr lang="uk-UA" dirty="0"/>
              <a:t>результатом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двох покажчиків</a:t>
            </a:r>
          </a:p>
        </p:txBody>
      </p:sp>
    </p:spTree>
    <p:extLst>
      <p:ext uri="{BB962C8B-B14F-4D97-AF65-F5344CB8AC3E}">
        <p14:creationId xmlns:p14="http://schemas.microsoft.com/office/powerpoint/2010/main" val="12095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11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mtClean="0"/>
              <a:t>Для визначення операцій над чергою використовують такі процедури, які дозволяють читати і записувати покажчики на початок і кінець черги: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Операції над чергами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14800" y="1753091"/>
            <a:ext cx="5474825" cy="14311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0000CC"/>
                </a:solidFill>
              </a:rPr>
              <a:t>(define (front-ptr queue) (car queue))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CC"/>
                </a:solidFill>
              </a:rPr>
              <a:t>(define (rear-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queue))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CC"/>
                </a:solidFill>
              </a:rPr>
              <a:t>(define (set-front-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item) (set-car! queue item))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CC"/>
                </a:solidFill>
              </a:rPr>
              <a:t>(define (set-rear-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item) (set-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queue item))</a:t>
            </a:r>
            <a:endParaRPr lang="uk-UA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4" y="3429872"/>
            <a:ext cx="4775201" cy="20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Операції над чергами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222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Черга </a:t>
            </a:r>
            <a:r>
              <a:rPr lang="uk-UA" dirty="0"/>
              <a:t>буде вважатися </a:t>
            </a:r>
            <a:r>
              <a:rPr lang="uk-UA" b="1" dirty="0"/>
              <a:t>пустою</a:t>
            </a:r>
            <a:r>
              <a:rPr lang="uk-UA" dirty="0"/>
              <a:t>, якщо її головний покажчик вказує на порожній список: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9636" y="1427833"/>
            <a:ext cx="6186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(empty-queue? queue) (null? (front-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086" y="1898323"/>
            <a:ext cx="8896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2. Конструктор </a:t>
            </a:r>
            <a:r>
              <a:rPr lang="uk-UA" dirty="0" err="1">
                <a:solidFill>
                  <a:srgbClr val="0000CC"/>
                </a:solidFill>
              </a:rPr>
              <a:t>make-queue</a:t>
            </a:r>
            <a:r>
              <a:rPr lang="uk-UA" dirty="0"/>
              <a:t> повертає в якості </a:t>
            </a:r>
            <a:r>
              <a:rPr lang="uk-UA" dirty="0" smtClean="0"/>
              <a:t>початкової порожньої черги </a:t>
            </a:r>
            <a:r>
              <a:rPr lang="uk-UA" dirty="0"/>
              <a:t>пару, в </a:t>
            </a:r>
            <a:r>
              <a:rPr lang="uk-UA" dirty="0" smtClean="0"/>
              <a:t>якій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/>
              <a:t>, 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є порожніми </a:t>
            </a:r>
            <a:r>
              <a:rPr lang="uk-UA" dirty="0" smtClean="0"/>
              <a:t>списками: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05758" y="2613490"/>
            <a:ext cx="51544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(make-queue) (cons ’() ’()))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1311" y="3051658"/>
            <a:ext cx="8815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3. При </a:t>
            </a:r>
            <a:r>
              <a:rPr lang="uk-UA" dirty="0"/>
              <a:t>зверненні до елементу в голові черги </a:t>
            </a:r>
            <a:r>
              <a:rPr lang="uk-UA" dirty="0" smtClean="0"/>
              <a:t>повертається </a:t>
            </a:r>
            <a:r>
              <a:rPr lang="uk-UA" dirty="0" err="1" smtClean="0">
                <a:solidFill>
                  <a:srgbClr val="0000CC"/>
                </a:solidFill>
              </a:rPr>
              <a:t>car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пари, на яку вказує головний покажчик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13616" y="3905721"/>
            <a:ext cx="556268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(front-queue queue)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(empty-queue? queue)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"FRONT </a:t>
            </a:r>
            <a:r>
              <a:rPr lang="ru-RU" dirty="0" err="1" smtClean="0">
                <a:solidFill>
                  <a:srgbClr val="0000CC"/>
                </a:solidFill>
              </a:rPr>
              <a:t>викликана</a:t>
            </a:r>
            <a:r>
              <a:rPr lang="ru-RU" dirty="0" smtClean="0">
                <a:solidFill>
                  <a:srgbClr val="0000CC"/>
                </a:solidFill>
              </a:rPr>
              <a:t> з </a:t>
            </a:r>
            <a:r>
              <a:rPr lang="ru-RU" dirty="0" err="1" smtClean="0">
                <a:solidFill>
                  <a:srgbClr val="0000CC"/>
                </a:solidFill>
              </a:rPr>
              <a:t>пустоїчерги</a:t>
            </a:r>
            <a:r>
              <a:rPr lang="ru-RU" dirty="0" smtClean="0">
                <a:solidFill>
                  <a:srgbClr val="0000CC"/>
                </a:solidFill>
              </a:rPr>
              <a:t>" </a:t>
            </a:r>
            <a:r>
              <a:rPr lang="ru-RU" dirty="0" err="1">
                <a:solidFill>
                  <a:srgbClr val="0000CC"/>
                </a:solidFill>
              </a:rPr>
              <a:t>queue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car (front-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6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31765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Вставка</a:t>
            </a:r>
            <a:r>
              <a:rPr lang="uk-UA" dirty="0" smtClean="0"/>
              <a:t> елемента </a:t>
            </a:r>
            <a:r>
              <a:rPr lang="uk-UA" dirty="0"/>
              <a:t>в кінець </a:t>
            </a:r>
            <a:r>
              <a:rPr lang="uk-UA" dirty="0" smtClean="0"/>
              <a:t>черги здійснюється відповідно до малюнку</a:t>
            </a:r>
          </a:p>
          <a:p>
            <a:r>
              <a:rPr lang="uk-UA" dirty="0" smtClean="0"/>
              <a:t>Насамперед створюється нова пара,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якої </a:t>
            </a:r>
            <a:r>
              <a:rPr lang="uk-UA" dirty="0" smtClean="0"/>
              <a:t>містить вставляється </a:t>
            </a:r>
            <a:r>
              <a:rPr lang="uk-UA" dirty="0"/>
              <a:t>елемент</a:t>
            </a:r>
            <a:r>
              <a:rPr lang="uk-UA" dirty="0" smtClean="0"/>
              <a:t>, що вставляється, </a:t>
            </a:r>
            <a:r>
              <a:rPr lang="uk-UA" dirty="0"/>
              <a:t>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порожній список.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чергу була порожня, </a:t>
            </a:r>
            <a:r>
              <a:rPr lang="uk-UA" dirty="0" smtClean="0"/>
              <a:t> на </a:t>
            </a:r>
            <a:r>
              <a:rPr lang="uk-UA" dirty="0"/>
              <a:t>цю пару </a:t>
            </a:r>
            <a:r>
              <a:rPr lang="uk-UA" dirty="0" err="1" smtClean="0"/>
              <a:t>перепризначаються</a:t>
            </a:r>
            <a:r>
              <a:rPr lang="uk-UA" dirty="0" smtClean="0"/>
              <a:t> і </a:t>
            </a:r>
            <a:r>
              <a:rPr lang="uk-UA" dirty="0"/>
              <a:t>головний, і хвостовій покажчики. В іншому випадку, </a:t>
            </a:r>
            <a:r>
              <a:rPr lang="uk-UA" dirty="0" smtClean="0"/>
              <a:t>змінюється остання пара черги </a:t>
            </a:r>
            <a:r>
              <a:rPr lang="uk-UA" dirty="0"/>
              <a:t>так, щоб наступної була нова пара, і хвостовій </a:t>
            </a:r>
            <a:r>
              <a:rPr lang="uk-UA" dirty="0" smtClean="0"/>
              <a:t>покажчик теж </a:t>
            </a:r>
            <a:r>
              <a:rPr lang="uk-UA" dirty="0" err="1" smtClean="0"/>
              <a:t>перепризначається</a:t>
            </a:r>
            <a:r>
              <a:rPr lang="uk-UA" dirty="0" smtClean="0"/>
              <a:t> на неї.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Операції над чергами</a:t>
            </a:r>
            <a:endParaRPr lang="uk-UA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50807" y="2993262"/>
            <a:ext cx="501809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(insert-queue! queue item)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((new-pair (cons item ’())))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((empty-queue? queue)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queue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(rear-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queue</a:t>
            </a:r>
            <a:r>
              <a:rPr lang="en-US" dirty="0">
                <a:solidFill>
                  <a:srgbClr val="0000CC"/>
                </a:solidFill>
              </a:rPr>
              <a:t>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7807" y="3071110"/>
            <a:ext cx="671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 err="1" smtClean="0">
                <a:solidFill>
                  <a:srgbClr val="0000CC"/>
                </a:solidFill>
              </a:rPr>
              <a:t>insert-queue</a:t>
            </a:r>
            <a:r>
              <a:rPr lang="ru-RU" dirty="0">
                <a:solidFill>
                  <a:srgbClr val="0000CC"/>
                </a:solidFill>
              </a:rPr>
              <a:t>! q </a:t>
            </a:r>
            <a:r>
              <a:rPr lang="ru-RU" dirty="0" smtClean="0">
                <a:solidFill>
                  <a:srgbClr val="0000CC"/>
                </a:solidFill>
              </a:rPr>
              <a:t>’d) </a:t>
            </a:r>
            <a:r>
              <a:rPr lang="ru-RU" dirty="0" smtClean="0"/>
              <a:t>до </a:t>
            </a:r>
            <a:r>
              <a:rPr lang="ru-RU" dirty="0" err="1" smtClean="0"/>
              <a:t>черги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Операції над чергами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07" y="3772510"/>
            <a:ext cx="5892801" cy="18825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02" y="933333"/>
            <a:ext cx="4876801" cy="20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4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172" y="806438"/>
            <a:ext cx="894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знищити елемент в голові черги, </a:t>
            </a:r>
            <a:r>
              <a:rPr lang="uk-UA" dirty="0" smtClean="0"/>
              <a:t>просто переставляється головний покажчик </a:t>
            </a:r>
            <a:r>
              <a:rPr lang="uk-UA" dirty="0"/>
              <a:t>на другий елемент черги, а його можна знайти в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першого елемента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Операції над чергами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12" y="1657942"/>
            <a:ext cx="5842001" cy="20097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81895" y="3859828"/>
            <a:ext cx="6591783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(delete-queue! queue)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((empty-queue? queue)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"DELETE! вызвана с пустой очередью" </a:t>
            </a:r>
            <a:r>
              <a:rPr lang="ru-RU" dirty="0" err="1">
                <a:solidFill>
                  <a:srgbClr val="0000CC"/>
                </a:solidFill>
              </a:rPr>
              <a:t>queue</a:t>
            </a:r>
            <a:r>
              <a:rPr lang="ru-RU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set-front-ptr! queue (cdr (front-ptr queue)))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queue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7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Подання таблиць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011928"/>
            <a:ext cx="91440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Розглянемо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одновимірну таблицю, де </a:t>
            </a: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кожний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елемент зберігається під окремим ключем.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Її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реалізуємо як список записів, </a:t>
            </a: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кожний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з яких є парою, що складається з ключа і пов'язаного з ним значення.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Пари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пов'язані разом в список за допомогою ланцюжка пар, в кожній з яких </a:t>
            </a:r>
            <a:r>
              <a:rPr lang="uk-UA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car</a:t>
            </a:r>
            <a:r>
              <a:rPr lang="uk-UA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вказують на один із записів. Ці єднальні пари називаються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хребтом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(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backbone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) таблиці. </a:t>
            </a:r>
            <a:endParaRPr lang="uk-UA" dirty="0" smtClean="0">
              <a:latin typeface="Calibri" panose="020F0502020204030204" pitchFamily="34" charset="0"/>
              <a:ea typeface="Calibri" panose="020F0502020204030204" pitchFamily="34" charset="0"/>
              <a:cs typeface="AntiquaPSCyr-Regular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Для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того, щоб було місце, яке змінюватимемо при додаванні нового запису, таблицю будуємо як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список із заголовком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(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headed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list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). У такого списку є на початку спеціальна </a:t>
            </a:r>
            <a:r>
              <a:rPr lang="uk-UA" b="1" dirty="0" smtClean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хребтова </a:t>
            </a: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пара,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в якій зберігається фіктивний "запис", - в даному випадку довільно вибраний символ *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table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AntiquaPSCyr-Regular"/>
              </a:rPr>
              <a:t>*. 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79" y="3771530"/>
            <a:ext cx="4150063" cy="24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5712" y="1128664"/>
            <a:ext cx="63697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Внутрішні змінні </a:t>
            </a:r>
            <a:r>
              <a:rPr lang="uk-UA" b="1" dirty="0" smtClean="0"/>
              <a:t>стану: </a:t>
            </a:r>
          </a:p>
          <a:p>
            <a:r>
              <a:rPr lang="uk-UA" b="1" dirty="0"/>
              <a:t> </a:t>
            </a:r>
            <a:r>
              <a:rPr lang="uk-UA" b="1" dirty="0" smtClean="0"/>
              <a:t>      Форма </a:t>
            </a:r>
            <a:r>
              <a:rPr lang="en-US" b="1" dirty="0"/>
              <a:t>set</a:t>
            </a:r>
            <a:r>
              <a:rPr lang="en-US" b="1" dirty="0" smtClean="0"/>
              <a:t>!</a:t>
            </a:r>
            <a:endParaRPr lang="uk-UA" b="1" dirty="0" smtClean="0"/>
          </a:p>
          <a:p>
            <a:r>
              <a:rPr lang="uk-UA" b="1" dirty="0" smtClean="0"/>
              <a:t>       Форма </a:t>
            </a:r>
            <a:r>
              <a:rPr lang="en-US" b="1" dirty="0"/>
              <a:t>begin</a:t>
            </a:r>
            <a:endParaRPr lang="uk-UA" b="1" dirty="0"/>
          </a:p>
          <a:p>
            <a:endParaRPr lang="uk-UA" b="1" dirty="0"/>
          </a:p>
          <a:p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6667" y="0"/>
            <a:ext cx="4664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Операції </a:t>
            </a:r>
            <a:r>
              <a:rPr lang="uk-UA" sz="3200" b="1" dirty="0" smtClean="0"/>
              <a:t>над таблицями 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505" y="922584"/>
            <a:ext cx="89588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Інформацію з таблиці можна </a:t>
            </a:r>
            <a:r>
              <a:rPr lang="uk-UA" b="1" dirty="0"/>
              <a:t>витягати</a:t>
            </a:r>
            <a:r>
              <a:rPr lang="uk-UA" dirty="0"/>
              <a:t> за допомогою процедури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/>
              <a:t>, яка отримує ключ в якості аргументу, а повертає пов'язане з ним значення (або </a:t>
            </a:r>
            <a:r>
              <a:rPr lang="uk-UA" dirty="0" smtClean="0"/>
              <a:t>хибність, </a:t>
            </a:r>
            <a:r>
              <a:rPr lang="uk-UA" dirty="0"/>
              <a:t>якщо в таблиці з цим ключем ніякого значення не пов'язано).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Lookup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визначена за допомогою операції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/>
              <a:t>, яка вимагає у вигляді аргументів ключ і список записів</a:t>
            </a:r>
            <a:r>
              <a:rPr lang="uk-UA" dirty="0" smtClean="0"/>
              <a:t>.</a:t>
            </a:r>
          </a:p>
          <a:p>
            <a:r>
              <a:rPr lang="uk-UA" dirty="0" err="1" smtClean="0">
                <a:solidFill>
                  <a:srgbClr val="0000CC"/>
                </a:solidFill>
              </a:rPr>
              <a:t>assoc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не бачить </a:t>
            </a:r>
            <a:r>
              <a:rPr lang="uk-UA" dirty="0" smtClean="0"/>
              <a:t>фіктивного запису.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повертає </a:t>
            </a:r>
            <a:r>
              <a:rPr lang="uk-UA" dirty="0"/>
              <a:t>запис, </a:t>
            </a:r>
            <a:r>
              <a:rPr lang="uk-UA" dirty="0" smtClean="0"/>
              <a:t>який </a:t>
            </a:r>
            <a:r>
              <a:rPr lang="uk-UA" dirty="0"/>
              <a:t>містить в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шуканий ключ.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перевіряє, що запис, </a:t>
            </a:r>
            <a:r>
              <a:rPr lang="uk-UA" dirty="0" smtClean="0"/>
              <a:t>повернутий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/>
              <a:t>, не </a:t>
            </a:r>
            <a:r>
              <a:rPr lang="uk-UA" dirty="0" smtClean="0"/>
              <a:t>є хибним, </a:t>
            </a:r>
            <a:r>
              <a:rPr lang="uk-UA" dirty="0"/>
              <a:t>і повертає значення (тобто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/>
              <a:t>) записи.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0999" y="3517148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(lookup key 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false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6999" y="5097870"/>
            <a:ext cx="49655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records)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((null? records) false)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equal? key (</a:t>
            </a:r>
            <a:r>
              <a:rPr lang="en-US" dirty="0" err="1">
                <a:solidFill>
                  <a:srgbClr val="0000CC"/>
                </a:solidFill>
              </a:rPr>
              <a:t>caar</a:t>
            </a:r>
            <a:r>
              <a:rPr lang="en-US" dirty="0">
                <a:solidFill>
                  <a:srgbClr val="0000CC"/>
                </a:solidFill>
              </a:rPr>
              <a:t> records)) (car records))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records)))))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3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34158"/>
            <a:ext cx="8727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</a:t>
            </a:r>
            <a:r>
              <a:rPr lang="uk-UA" b="1" dirty="0"/>
              <a:t>вставити в таблицю значення </a:t>
            </a:r>
            <a:r>
              <a:rPr lang="uk-UA" dirty="0"/>
              <a:t>під даним ключем, спочатку </a:t>
            </a:r>
            <a:r>
              <a:rPr lang="uk-UA" dirty="0" smtClean="0"/>
              <a:t>з </a:t>
            </a:r>
            <a:r>
              <a:rPr lang="uk-UA" dirty="0"/>
              <a:t>допомогою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перевіряємо, чи немає вже в таблиці </a:t>
            </a:r>
            <a:r>
              <a:rPr lang="uk-UA" dirty="0" smtClean="0"/>
              <a:t>запису </a:t>
            </a:r>
            <a:r>
              <a:rPr lang="uk-UA" dirty="0"/>
              <a:t>з цим ключем.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немає, </a:t>
            </a:r>
            <a:r>
              <a:rPr lang="uk-UA" dirty="0" smtClean="0"/>
              <a:t>формуємо новий запис і </a:t>
            </a:r>
            <a:r>
              <a:rPr lang="uk-UA" dirty="0"/>
              <a:t>вставляємо </a:t>
            </a:r>
            <a:r>
              <a:rPr lang="uk-UA" dirty="0" smtClean="0"/>
              <a:t>його на </a:t>
            </a:r>
            <a:r>
              <a:rPr lang="uk-UA" dirty="0"/>
              <a:t>початок списку записів таблиці, після </a:t>
            </a:r>
            <a:r>
              <a:rPr lang="uk-UA" dirty="0" smtClean="0"/>
              <a:t>фіктивного запису. </a:t>
            </a:r>
          </a:p>
          <a:p>
            <a:r>
              <a:rPr lang="uk-UA" dirty="0" smtClean="0"/>
              <a:t>Якщо в </a:t>
            </a:r>
            <a:r>
              <a:rPr lang="uk-UA" dirty="0"/>
              <a:t>таблиці вже був запис з цим ключем, </a:t>
            </a:r>
            <a:r>
              <a:rPr lang="uk-UA" dirty="0" smtClean="0"/>
              <a:t>переставляємо </a:t>
            </a:r>
            <a:r>
              <a:rPr lang="uk-UA" dirty="0" err="1"/>
              <a:t>cdr</a:t>
            </a:r>
            <a:r>
              <a:rPr lang="uk-UA" dirty="0"/>
              <a:t> </a:t>
            </a:r>
            <a:r>
              <a:rPr lang="uk-UA" dirty="0" smtClean="0"/>
              <a:t>запису </a:t>
            </a:r>
            <a:r>
              <a:rPr lang="uk-UA" dirty="0"/>
              <a:t>на вказане нове значення. </a:t>
            </a:r>
            <a:endParaRPr lang="uk-UA" dirty="0" smtClean="0"/>
          </a:p>
          <a:p>
            <a:r>
              <a:rPr lang="uk-UA" dirty="0" smtClean="0"/>
              <a:t>Заголовок таблиці </a:t>
            </a:r>
            <a:r>
              <a:rPr lang="uk-UA" dirty="0"/>
              <a:t>використовується як нерухоме місце, яке </a:t>
            </a:r>
            <a:r>
              <a:rPr lang="uk-UA" dirty="0" smtClean="0"/>
              <a:t>можемо </a:t>
            </a:r>
            <a:r>
              <a:rPr lang="uk-UA" dirty="0"/>
              <a:t>змінювати при </a:t>
            </a:r>
            <a:r>
              <a:rPr lang="uk-UA" dirty="0" smtClean="0"/>
              <a:t>породжені </a:t>
            </a:r>
            <a:r>
              <a:rPr lang="uk-UA" dirty="0" err="1" smtClean="0"/>
              <a:t>новогоїзапису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16667" y="0"/>
            <a:ext cx="4664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Операції </a:t>
            </a:r>
            <a:r>
              <a:rPr lang="uk-UA" sz="3200" b="1" dirty="0" smtClean="0"/>
              <a:t>над таблицями 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03" y="3408761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(insert! key value 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table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(cons key value)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table)))))</a:t>
            </a:r>
          </a:p>
          <a:p>
            <a:r>
              <a:rPr lang="en-US" dirty="0">
                <a:solidFill>
                  <a:srgbClr val="0000CC"/>
                </a:solidFill>
              </a:rPr>
              <a:t>’ok)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78055" y="3141775"/>
            <a:ext cx="3547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Щоб </a:t>
            </a:r>
            <a:r>
              <a:rPr lang="uk-UA" dirty="0"/>
              <a:t>створити таблицю, </a:t>
            </a:r>
            <a:r>
              <a:rPr lang="uk-UA" dirty="0" smtClean="0"/>
              <a:t>просто </a:t>
            </a:r>
            <a:r>
              <a:rPr lang="uk-UA" dirty="0"/>
              <a:t>породжуємо список, що містить </a:t>
            </a:r>
            <a:r>
              <a:rPr lang="uk-UA" dirty="0" smtClean="0"/>
              <a:t>символ * </a:t>
            </a:r>
            <a:r>
              <a:rPr lang="en-US" dirty="0" err="1" smtClean="0"/>
              <a:t>t</a:t>
            </a:r>
            <a:r>
              <a:rPr lang="uk-UA" dirty="0" err="1" smtClean="0"/>
              <a:t>able</a:t>
            </a:r>
            <a:r>
              <a:rPr lang="uk-UA" dirty="0" smtClean="0"/>
              <a:t> </a:t>
            </a:r>
            <a:r>
              <a:rPr lang="uk-UA" dirty="0"/>
              <a:t>*: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12443" y="4424423"/>
            <a:ext cx="273741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(make-table)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      (</a:t>
            </a:r>
            <a:r>
              <a:rPr lang="en-US" dirty="0">
                <a:solidFill>
                  <a:srgbClr val="0000CC"/>
                </a:solidFill>
              </a:rPr>
              <a:t>list ’*table*))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6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3934" y="107596"/>
            <a:ext cx="3701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Д</a:t>
            </a:r>
            <a:r>
              <a:rPr lang="uk-UA" sz="3200" b="1" dirty="0" smtClean="0"/>
              <a:t>вовимірні </a:t>
            </a:r>
            <a:r>
              <a:rPr lang="uk-UA" sz="3200" b="1" dirty="0"/>
              <a:t>таблиці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8896" y="1012007"/>
            <a:ext cx="9005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двовимірної таблиці кожне значення індексується двома ключами. Таку таблицю </a:t>
            </a:r>
            <a:r>
              <a:rPr lang="uk-UA" dirty="0" smtClean="0"/>
              <a:t>можемо </a:t>
            </a:r>
            <a:r>
              <a:rPr lang="uk-UA" dirty="0"/>
              <a:t>побудувати як одновимірну таблицю, в якій кожен ключ </a:t>
            </a:r>
            <a:r>
              <a:rPr lang="uk-UA" dirty="0" smtClean="0"/>
              <a:t>визначає </a:t>
            </a:r>
            <a:r>
              <a:rPr lang="uk-UA" dirty="0" err="1" smtClean="0"/>
              <a:t>підтаблицю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05" y="1827108"/>
            <a:ext cx="5707383" cy="44725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4" y="2297943"/>
            <a:ext cx="1879600" cy="19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6485" y="2147517"/>
            <a:ext cx="6094071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ERKurierPSCyr-Regular"/>
              </a:rPr>
              <a:t>(define (lookup key-1 key-2 table)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let ((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assoc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key-1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table))))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endParaRPr lang="en-US" dirty="0">
              <a:solidFill>
                <a:srgbClr val="0000CC"/>
              </a:solidFill>
              <a:latin typeface="ERKurierPSCyr-Regular"/>
            </a:endParaRP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let ((record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assoc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key-2 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subtable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false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  <a:latin typeface="ERKurierPSCyr-Regular"/>
              </a:rPr>
              <a:t>             </a:t>
            </a:r>
            <a:r>
              <a:rPr lang="en-US" dirty="0" smtClean="0">
                <a:solidFill>
                  <a:srgbClr val="0000CC"/>
                </a:solidFill>
                <a:latin typeface="ERKurierPSCyr-Regular"/>
              </a:rPr>
              <a:t>false</a:t>
            </a:r>
            <a:r>
              <a:rPr lang="en-US" dirty="0">
                <a:solidFill>
                  <a:srgbClr val="0000CC"/>
                </a:solidFill>
                <a:latin typeface="ERKurierPSCyr-Regular"/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9615" y="0"/>
            <a:ext cx="5831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Операції у двовимірній </a:t>
            </a:r>
            <a:r>
              <a:rPr lang="uk-UA" sz="3200" b="1" dirty="0"/>
              <a:t>таблиці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6809" y="977282"/>
            <a:ext cx="8802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Коли </a:t>
            </a:r>
            <a:r>
              <a:rPr lang="uk-UA" b="1" dirty="0" smtClean="0"/>
              <a:t>шукаємо</a:t>
            </a:r>
            <a:r>
              <a:rPr lang="uk-UA" dirty="0" smtClean="0"/>
              <a:t> </a:t>
            </a:r>
            <a:r>
              <a:rPr lang="uk-UA" dirty="0"/>
              <a:t>в таблиці елемент, спочатку за допомогою першого ключа </a:t>
            </a:r>
            <a:r>
              <a:rPr lang="uk-UA" dirty="0" smtClean="0"/>
              <a:t>знаходимо </a:t>
            </a:r>
            <a:r>
              <a:rPr lang="uk-UA" dirty="0"/>
              <a:t>потрібну </a:t>
            </a:r>
            <a:r>
              <a:rPr lang="uk-UA" dirty="0" err="1"/>
              <a:t>підтаблицю</a:t>
            </a:r>
            <a:r>
              <a:rPr lang="uk-UA" dirty="0"/>
              <a:t>. Потім за допомогою другого ключа </a:t>
            </a:r>
            <a:r>
              <a:rPr lang="uk-UA" dirty="0" smtClean="0"/>
              <a:t>визначаємо </a:t>
            </a:r>
            <a:r>
              <a:rPr lang="uk-UA" dirty="0"/>
              <a:t>запис всередині </a:t>
            </a:r>
            <a:r>
              <a:rPr lang="uk-UA" dirty="0" err="1"/>
              <a:t>підтаблиці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937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вставити в таблицю новий елемент під двома ключами, </a:t>
            </a:r>
            <a:r>
              <a:rPr lang="uk-UA" dirty="0" smtClean="0"/>
              <a:t>за </a:t>
            </a:r>
            <a:r>
              <a:rPr lang="uk-UA" dirty="0"/>
              <a:t>допомогою </a:t>
            </a:r>
            <a:r>
              <a:rPr lang="uk-UA" dirty="0" err="1">
                <a:solidFill>
                  <a:srgbClr val="0000CC"/>
                </a:solidFill>
              </a:rPr>
              <a:t>assoc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перевіряємо, чи відповідає якась </a:t>
            </a:r>
            <a:r>
              <a:rPr lang="uk-UA" dirty="0" err="1"/>
              <a:t>підтаблиця</a:t>
            </a:r>
            <a:r>
              <a:rPr lang="uk-UA" dirty="0"/>
              <a:t> першому ключу.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немає, будуємо нову </a:t>
            </a:r>
            <a:r>
              <a:rPr lang="uk-UA" dirty="0" err="1"/>
              <a:t>підтаблицю</a:t>
            </a:r>
            <a:r>
              <a:rPr lang="uk-UA" dirty="0"/>
              <a:t>, що містить </a:t>
            </a:r>
            <a:r>
              <a:rPr lang="uk-UA" dirty="0" smtClean="0"/>
              <a:t>єдиний </a:t>
            </a:r>
            <a:r>
              <a:rPr lang="uk-UA" dirty="0"/>
              <a:t>запис </a:t>
            </a:r>
            <a:r>
              <a:rPr lang="uk-UA" dirty="0">
                <a:solidFill>
                  <a:srgbClr val="0000CC"/>
                </a:solidFill>
              </a:rPr>
              <a:t>(key-2, </a:t>
            </a:r>
            <a:r>
              <a:rPr lang="uk-UA" dirty="0" err="1">
                <a:solidFill>
                  <a:srgbClr val="0000CC"/>
                </a:solidFill>
              </a:rPr>
              <a:t>value</a:t>
            </a:r>
            <a:r>
              <a:rPr lang="uk-UA" dirty="0">
                <a:solidFill>
                  <a:srgbClr val="0000CC"/>
                </a:solidFill>
              </a:rPr>
              <a:t>), </a:t>
            </a:r>
            <a:r>
              <a:rPr lang="uk-UA" dirty="0"/>
              <a:t>і заносимо її </a:t>
            </a:r>
            <a:r>
              <a:rPr lang="uk-UA" dirty="0" smtClean="0"/>
              <a:t>в таблицю </a:t>
            </a:r>
            <a:r>
              <a:rPr lang="uk-UA" dirty="0"/>
              <a:t>під першим ключем.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для першого ключа вже існує </a:t>
            </a:r>
            <a:r>
              <a:rPr lang="uk-UA" dirty="0" err="1"/>
              <a:t>підтаблиця</a:t>
            </a:r>
            <a:r>
              <a:rPr lang="uk-UA" dirty="0"/>
              <a:t>, </a:t>
            </a:r>
            <a:r>
              <a:rPr lang="uk-UA" dirty="0" smtClean="0"/>
              <a:t>вставляємо </a:t>
            </a:r>
            <a:r>
              <a:rPr lang="uk-UA" dirty="0"/>
              <a:t>новий запис в цю </a:t>
            </a:r>
            <a:r>
              <a:rPr lang="uk-UA" dirty="0" err="1"/>
              <a:t>підтаблицю</a:t>
            </a:r>
            <a:r>
              <a:rPr lang="uk-UA" dirty="0"/>
              <a:t>, використовуючи </a:t>
            </a:r>
            <a:r>
              <a:rPr lang="uk-UA" dirty="0" smtClean="0"/>
              <a:t>метод </a:t>
            </a:r>
            <a:r>
              <a:rPr lang="uk-UA" dirty="0"/>
              <a:t>вставки для одновимірних таблиць: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9615" y="0"/>
            <a:ext cx="5831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Операції у двовимірній </a:t>
            </a:r>
            <a:r>
              <a:rPr lang="uk-UA" sz="3200" b="1" dirty="0"/>
              <a:t>таблиці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5757" y="2653652"/>
            <a:ext cx="6499184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(insert! key-1 key-2 value table)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 (</a:t>
            </a:r>
            <a:r>
              <a:rPr lang="en-US" sz="1700" dirty="0" err="1">
                <a:solidFill>
                  <a:srgbClr val="0000CC"/>
                </a:solidFill>
              </a:rPr>
              <a:t>assoc</a:t>
            </a:r>
            <a:r>
              <a:rPr lang="en-US" sz="1700" dirty="0">
                <a:solidFill>
                  <a:srgbClr val="0000CC"/>
                </a:solidFill>
              </a:rPr>
              <a:t> key-1 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table))))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endParaRPr lang="en-US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((record (</a:t>
            </a:r>
            <a:r>
              <a:rPr lang="en-US" sz="1700" dirty="0" err="1">
                <a:solidFill>
                  <a:srgbClr val="0000CC"/>
                </a:solidFill>
              </a:rPr>
              <a:t>assoc</a:t>
            </a:r>
            <a:r>
              <a:rPr lang="en-US" sz="1700" dirty="0">
                <a:solidFill>
                  <a:srgbClr val="0000CC"/>
                </a:solidFill>
              </a:rPr>
              <a:t> key-2 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endParaRPr lang="en-US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(cons key-2 value)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subtable</a:t>
            </a:r>
            <a:r>
              <a:rPr lang="en-US" sz="1700" dirty="0">
                <a:solidFill>
                  <a:srgbClr val="0000CC"/>
                </a:solidFill>
              </a:rPr>
              <a:t>)))))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set-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! table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(list key-1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cons key-2 value))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cdr</a:t>
            </a:r>
            <a:r>
              <a:rPr lang="en-US" sz="1700" dirty="0">
                <a:solidFill>
                  <a:srgbClr val="0000CC"/>
                </a:solidFill>
              </a:rPr>
              <a:t> table)))))</a:t>
            </a:r>
          </a:p>
          <a:p>
            <a:r>
              <a:rPr lang="en-US" sz="1700" dirty="0">
                <a:solidFill>
                  <a:srgbClr val="0000CC"/>
                </a:solidFill>
              </a:rPr>
              <a:t>’ok)</a:t>
            </a:r>
            <a:endParaRPr lang="uk-UA" sz="17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7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9024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Операції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insert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! </a:t>
            </a:r>
            <a:r>
              <a:rPr lang="uk-UA" dirty="0" smtClean="0"/>
              <a:t>приймають </a:t>
            </a:r>
            <a:r>
              <a:rPr lang="uk-UA" dirty="0"/>
              <a:t>таблицю в якості аргументу. Це дозволяє писати програми, які звертаються більш, ніж до однієї таблиці. </a:t>
            </a:r>
            <a:endParaRPr lang="uk-UA" dirty="0" smtClean="0"/>
          </a:p>
          <a:p>
            <a:r>
              <a:rPr lang="uk-UA" dirty="0" smtClean="0"/>
              <a:t>Інший </a:t>
            </a:r>
            <a:r>
              <a:rPr lang="uk-UA" dirty="0"/>
              <a:t>спосіб роботи з множинними таблицями полягає в </a:t>
            </a:r>
            <a:r>
              <a:rPr lang="uk-UA" dirty="0" smtClean="0"/>
              <a:t>тому, щоб </a:t>
            </a:r>
            <a:r>
              <a:rPr lang="uk-UA" dirty="0"/>
              <a:t>мати для кожної з них свої окремі процедури </a:t>
            </a:r>
            <a:r>
              <a:rPr lang="uk-UA" dirty="0" err="1">
                <a:solidFill>
                  <a:srgbClr val="0000CC"/>
                </a:solidFill>
              </a:rPr>
              <a:t>lookup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insert</a:t>
            </a:r>
            <a:r>
              <a:rPr lang="uk-UA" dirty="0">
                <a:solidFill>
                  <a:srgbClr val="0000CC"/>
                </a:solidFill>
              </a:rPr>
              <a:t> !. 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Цього</a:t>
            </a:r>
            <a:r>
              <a:rPr lang="uk-UA" dirty="0" smtClean="0"/>
              <a:t> можна </a:t>
            </a:r>
            <a:r>
              <a:rPr lang="uk-UA" dirty="0"/>
              <a:t>досягти, представивши таблицю в процедурному вигляді, як об'єкт, який підтримує внутрішню таблицю як частину свого локального стану. Коли йому посилають відповідне повідомлення, цей «табличний об'єкт» видає процедуру, за допомогою якої можна працювати з його внутрішнім станом. </a:t>
            </a:r>
            <a:endParaRPr lang="uk-UA" dirty="0" smtClean="0"/>
          </a:p>
          <a:p>
            <a:pPr algn="ctr"/>
            <a:r>
              <a:rPr lang="uk-UA" b="1" dirty="0" smtClean="0"/>
              <a:t>Приклад генератора </a:t>
            </a:r>
            <a:r>
              <a:rPr lang="uk-UA" b="1" dirty="0"/>
              <a:t>двовимірних </a:t>
            </a:r>
            <a:r>
              <a:rPr lang="uk-UA" b="1" dirty="0" smtClean="0"/>
              <a:t>таблиць</a:t>
            </a:r>
            <a:r>
              <a:rPr lang="uk-UA" dirty="0" smtClean="0"/>
              <a:t>: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49733" y="0"/>
            <a:ext cx="5608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Створення локальних таблиць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5073" y="3781028"/>
            <a:ext cx="596675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(make-table)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((local-table (list ’*table*)))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(lookup key-1 key-2)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key-1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local-table))))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key-2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9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136" y="11575"/>
            <a:ext cx="7720314" cy="7017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record)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false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false)))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(insert! key-1 key-2 value)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key-1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local-table))))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((record (</a:t>
            </a:r>
            <a:r>
              <a:rPr lang="en-US" dirty="0" err="1">
                <a:solidFill>
                  <a:srgbClr val="0000CC"/>
                </a:solidFill>
              </a:rPr>
              <a:t>assoc</a:t>
            </a:r>
            <a:r>
              <a:rPr lang="en-US" dirty="0">
                <a:solidFill>
                  <a:srgbClr val="0000CC"/>
                </a:solidFill>
              </a:rPr>
              <a:t> key-2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record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record value)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(cons key-2 value)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subtable</a:t>
            </a:r>
            <a:r>
              <a:rPr lang="en-US" dirty="0">
                <a:solidFill>
                  <a:srgbClr val="0000CC"/>
                </a:solidFill>
              </a:rPr>
              <a:t>)))))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local-table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(list key-1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key-2 value))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local-table)))))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’ok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(dispatch m)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m ’lookup-proc) lookup)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 err="1">
                <a:solidFill>
                  <a:srgbClr val="0000CC"/>
                </a:solidFill>
              </a:rPr>
              <a:t>eq</a:t>
            </a:r>
            <a:r>
              <a:rPr lang="en-US" dirty="0">
                <a:solidFill>
                  <a:srgbClr val="0000CC"/>
                </a:solidFill>
              </a:rPr>
              <a:t>? m ’insert-proc!) insert!)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(</a:t>
            </a:r>
            <a:r>
              <a:rPr lang="ru-RU" dirty="0" err="1">
                <a:solidFill>
                  <a:srgbClr val="0000CC"/>
                </a:solidFill>
              </a:rPr>
              <a:t>else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"Неизвестная операция -- TABLE" m))))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dispatch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0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7. </a:t>
            </a:r>
            <a:r>
              <a:rPr lang="ru-RU" sz="2800" b="1" dirty="0" err="1" smtClean="0"/>
              <a:t>Обробка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списків,черг</a:t>
            </a:r>
            <a:r>
              <a:rPr lang="ru-RU" sz="2800" b="1" dirty="0" smtClean="0"/>
              <a:t> і </a:t>
            </a:r>
            <a:r>
              <a:rPr lang="ru-RU" sz="2800" b="1" dirty="0" err="1" smtClean="0"/>
              <a:t>таблиць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що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зм</a:t>
            </a:r>
            <a:r>
              <a:rPr lang="uk-UA" sz="2800" b="1" dirty="0" smtClean="0"/>
              <a:t>і</a:t>
            </a:r>
            <a:r>
              <a:rPr lang="ru-RU" sz="2800" b="1" dirty="0" err="1" smtClean="0"/>
              <a:t>нюються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даними, що змінюються, застосовуючи операції присвоєння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b="1" dirty="0" smtClean="0">
                <a:solidFill>
                  <a:srgbClr val="660066"/>
                </a:solidFill>
              </a:rPr>
              <a:t>. </a:t>
            </a:r>
            <a:r>
              <a:rPr lang="ru-RU" sz="2000" dirty="0" err="1">
                <a:solidFill>
                  <a:srgbClr val="660066"/>
                </a:solidFill>
              </a:rPr>
              <a:t>Напишіть</a:t>
            </a:r>
            <a:r>
              <a:rPr lang="ru-RU" sz="2000" dirty="0">
                <a:solidFill>
                  <a:srgbClr val="660066"/>
                </a:solidFill>
              </a:rPr>
              <a:t> процедуру, яка </a:t>
            </a:r>
            <a:r>
              <a:rPr lang="ru-RU" sz="2000" dirty="0" err="1" smtClean="0">
                <a:solidFill>
                  <a:srgbClr val="660066"/>
                </a:solidFill>
              </a:rPr>
              <a:t>повертає</a:t>
            </a:r>
            <a:r>
              <a:rPr lang="ru-RU" sz="2000" dirty="0" smtClean="0">
                <a:solidFill>
                  <a:srgbClr val="660066"/>
                </a:solidFill>
              </a:rPr>
              <a:t> число </a:t>
            </a:r>
            <a:r>
              <a:rPr lang="ru-RU" sz="2000" dirty="0" err="1">
                <a:solidFill>
                  <a:srgbClr val="660066"/>
                </a:solidFill>
              </a:rPr>
              <a:t>різних</a:t>
            </a:r>
            <a:r>
              <a:rPr lang="ru-RU" sz="2000" dirty="0">
                <a:solidFill>
                  <a:srgbClr val="660066"/>
                </a:solidFill>
              </a:rPr>
              <a:t> пар в </a:t>
            </a:r>
            <a:r>
              <a:rPr lang="ru-RU" sz="2000" dirty="0" smtClean="0">
                <a:solidFill>
                  <a:srgbClr val="660066"/>
                </a:solidFill>
              </a:rPr>
              <a:t>списку. </a:t>
            </a:r>
            <a:r>
              <a:rPr lang="ru-RU" sz="2000" dirty="0">
                <a:solidFill>
                  <a:srgbClr val="660066"/>
                </a:solidFill>
              </a:rPr>
              <a:t>(</a:t>
            </a:r>
            <a:r>
              <a:rPr lang="ru-RU" sz="2000" dirty="0" err="1">
                <a:solidFill>
                  <a:srgbClr val="660066"/>
                </a:solidFill>
              </a:rPr>
              <a:t>Підказка</a:t>
            </a:r>
            <a:r>
              <a:rPr lang="ru-RU" sz="2000" dirty="0">
                <a:solidFill>
                  <a:srgbClr val="660066"/>
                </a:solidFill>
              </a:rPr>
              <a:t>: </a:t>
            </a:r>
            <a:r>
              <a:rPr lang="ru-RU" sz="2000" dirty="0" err="1">
                <a:solidFill>
                  <a:srgbClr val="660066"/>
                </a:solidFill>
              </a:rPr>
              <a:t>переглядайте</a:t>
            </a:r>
            <a:r>
              <a:rPr lang="ru-RU" sz="2000" dirty="0">
                <a:solidFill>
                  <a:srgbClr val="660066"/>
                </a:solidFill>
              </a:rPr>
              <a:t> структуру, </a:t>
            </a:r>
            <a:r>
              <a:rPr lang="ru-RU" sz="2000" dirty="0" err="1">
                <a:solidFill>
                  <a:srgbClr val="660066"/>
                </a:solidFill>
              </a:rPr>
              <a:t>підтримуючи</a:t>
            </a:r>
            <a:r>
              <a:rPr lang="ru-RU" sz="2000" dirty="0">
                <a:solidFill>
                  <a:srgbClr val="660066"/>
                </a:solidFill>
              </a:rPr>
              <a:t> при </a:t>
            </a:r>
            <a:r>
              <a:rPr lang="ru-RU" sz="2000" dirty="0" err="1">
                <a:solidFill>
                  <a:srgbClr val="660066"/>
                </a:solidFill>
              </a:rPr>
              <a:t>цьому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допоміжну</a:t>
            </a:r>
            <a:r>
              <a:rPr lang="ru-RU" sz="2000" dirty="0">
                <a:solidFill>
                  <a:srgbClr val="660066"/>
                </a:solidFill>
              </a:rPr>
              <a:t> структуру, </a:t>
            </a:r>
            <a:r>
              <a:rPr lang="ru-RU" sz="2000" dirty="0" err="1">
                <a:solidFill>
                  <a:srgbClr val="660066"/>
                </a:solidFill>
              </a:rPr>
              <a:t>що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стежити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за </a:t>
            </a:r>
            <a:r>
              <a:rPr lang="ru-RU" sz="2000" dirty="0" err="1">
                <a:solidFill>
                  <a:srgbClr val="660066"/>
                </a:solidFill>
              </a:rPr>
              <a:t>тим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які</a:t>
            </a:r>
            <a:r>
              <a:rPr lang="ru-RU" sz="2000" dirty="0">
                <a:solidFill>
                  <a:srgbClr val="660066"/>
                </a:solidFill>
              </a:rPr>
              <a:t> пари </a:t>
            </a:r>
            <a:r>
              <a:rPr lang="ru-RU" sz="2000" dirty="0" err="1">
                <a:solidFill>
                  <a:srgbClr val="660066"/>
                </a:solidFill>
              </a:rPr>
              <a:t>вже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були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пораховані</a:t>
            </a:r>
            <a:r>
              <a:rPr lang="ru-RU" sz="2000" dirty="0" smtClean="0">
                <a:solidFill>
                  <a:srgbClr val="660066"/>
                </a:solidFill>
              </a:rPr>
              <a:t>.)</a:t>
            </a:r>
            <a:r>
              <a:rPr lang="uk-UA" sz="2000" dirty="0">
                <a:solidFill>
                  <a:srgbClr val="660066"/>
                </a:solidFill>
              </a:rPr>
              <a:t> Здійснити видалення елемента за його значенням та за його порядковим номером у списку. У разі відсутності </a:t>
            </a:r>
            <a:r>
              <a:rPr lang="uk-UA" sz="2000" dirty="0" smtClean="0">
                <a:solidFill>
                  <a:srgbClr val="660066"/>
                </a:solidFill>
              </a:rPr>
              <a:t>елемента </a:t>
            </a:r>
            <a:r>
              <a:rPr lang="uk-UA" sz="2000" dirty="0">
                <a:solidFill>
                  <a:srgbClr val="660066"/>
                </a:solidFill>
              </a:rPr>
              <a:t>із заданим значенням видати відповідне повідомлення.</a:t>
            </a:r>
            <a:endParaRPr lang="uk-UA" sz="2000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51" y="496917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3</a:t>
            </a:r>
            <a:r>
              <a:rPr lang="uk-UA" sz="2000" dirty="0" smtClean="0">
                <a:solidFill>
                  <a:srgbClr val="0000CC"/>
                </a:solidFill>
              </a:rPr>
              <a:t>: </a:t>
            </a:r>
            <a:r>
              <a:rPr lang="uk-UA" sz="2000" dirty="0">
                <a:solidFill>
                  <a:srgbClr val="0000CC"/>
                </a:solidFill>
              </a:rPr>
              <a:t>Побудувати два однозв’язних </a:t>
            </a:r>
            <a:r>
              <a:rPr lang="uk-UA" sz="2000" dirty="0" smtClean="0">
                <a:solidFill>
                  <a:srgbClr val="0000CC"/>
                </a:solidFill>
              </a:rPr>
              <a:t>списків. </a:t>
            </a:r>
            <a:r>
              <a:rPr lang="uk-UA" sz="2000" dirty="0">
                <a:solidFill>
                  <a:srgbClr val="0000CC"/>
                </a:solidFill>
              </a:rPr>
              <a:t>Порівняти списки. Якщо списки не однакові, виконати їх конкатенацію, інакше утворити новий список</a:t>
            </a:r>
            <a:r>
              <a:rPr lang="uk-UA" sz="2000" dirty="0" smtClean="0">
                <a:solidFill>
                  <a:srgbClr val="0000CC"/>
                </a:solidFill>
              </a:rPr>
              <a:t>, значення елементів яких є парними або непарними числами. 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51" y="330239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2. </a:t>
            </a:r>
            <a:r>
              <a:rPr lang="ru-RU" sz="2000" dirty="0" err="1">
                <a:solidFill>
                  <a:srgbClr val="C00000"/>
                </a:solidFill>
              </a:rPr>
              <a:t>Напишіть</a:t>
            </a:r>
            <a:r>
              <a:rPr lang="ru-RU" sz="2000" dirty="0">
                <a:solidFill>
                  <a:srgbClr val="C00000"/>
                </a:solidFill>
              </a:rPr>
              <a:t> процедуру, яка </a:t>
            </a:r>
            <a:r>
              <a:rPr lang="ru-RU" sz="2000" dirty="0" err="1">
                <a:solidFill>
                  <a:srgbClr val="C00000"/>
                </a:solidFill>
              </a:rPr>
              <a:t>розглядає</a:t>
            </a:r>
            <a:r>
              <a:rPr lang="ru-RU" sz="2000" dirty="0">
                <a:solidFill>
                  <a:srgbClr val="C00000"/>
                </a:solidFill>
              </a:rPr>
              <a:t> список і </a:t>
            </a:r>
            <a:r>
              <a:rPr lang="ru-RU" sz="2000" dirty="0" err="1">
                <a:solidFill>
                  <a:srgbClr val="C00000"/>
                </a:solidFill>
              </a:rPr>
              <a:t>визначає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чи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міститься</a:t>
            </a:r>
            <a:r>
              <a:rPr lang="ru-RU" sz="2000" dirty="0">
                <a:solidFill>
                  <a:srgbClr val="C00000"/>
                </a:solidFill>
              </a:rPr>
              <a:t> в </a:t>
            </a:r>
            <a:r>
              <a:rPr lang="ru-RU" sz="2000" dirty="0" err="1">
                <a:solidFill>
                  <a:srgbClr val="C00000"/>
                </a:solidFill>
              </a:rPr>
              <a:t>ньому</a:t>
            </a:r>
            <a:r>
              <a:rPr lang="ru-RU" sz="2000" dirty="0">
                <a:solidFill>
                  <a:srgbClr val="C00000"/>
                </a:solidFill>
              </a:rPr>
              <a:t> цикл, </a:t>
            </a:r>
            <a:r>
              <a:rPr lang="ru-RU" sz="2000" dirty="0" err="1">
                <a:solidFill>
                  <a:srgbClr val="C00000"/>
                </a:solidFill>
              </a:rPr>
              <a:t>тобто</a:t>
            </a:r>
            <a:r>
              <a:rPr lang="ru-RU" sz="2000" dirty="0">
                <a:solidFill>
                  <a:srgbClr val="C00000"/>
                </a:solidFill>
              </a:rPr>
              <a:t>, не </a:t>
            </a:r>
            <a:r>
              <a:rPr lang="ru-RU" sz="2000" dirty="0" err="1">
                <a:solidFill>
                  <a:srgbClr val="C00000"/>
                </a:solidFill>
              </a:rPr>
              <a:t>увійде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програма</a:t>
            </a:r>
            <a:r>
              <a:rPr lang="ru-RU" sz="2000" dirty="0">
                <a:solidFill>
                  <a:srgbClr val="C00000"/>
                </a:solidFill>
              </a:rPr>
              <a:t>, яка </a:t>
            </a:r>
            <a:r>
              <a:rPr lang="ru-RU" sz="2000" dirty="0" err="1">
                <a:solidFill>
                  <a:srgbClr val="C00000"/>
                </a:solidFill>
              </a:rPr>
              <a:t>спробує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дістатися</a:t>
            </a:r>
            <a:r>
              <a:rPr lang="ru-RU" sz="2000" dirty="0">
                <a:solidFill>
                  <a:srgbClr val="C00000"/>
                </a:solidFill>
              </a:rPr>
              <a:t> до </a:t>
            </a:r>
            <a:r>
              <a:rPr lang="ru-RU" sz="2000" dirty="0" err="1">
                <a:solidFill>
                  <a:srgbClr val="C00000"/>
                </a:solidFill>
              </a:rPr>
              <a:t>кінця</a:t>
            </a:r>
            <a:r>
              <a:rPr lang="ru-RU" sz="2000" dirty="0">
                <a:solidFill>
                  <a:srgbClr val="C00000"/>
                </a:solidFill>
              </a:rPr>
              <a:t> списку, </a:t>
            </a:r>
            <a:r>
              <a:rPr lang="ru-RU" sz="2000" dirty="0" err="1">
                <a:solidFill>
                  <a:srgbClr val="C00000"/>
                </a:solidFill>
              </a:rPr>
              <a:t>просуваючись</a:t>
            </a:r>
            <a:r>
              <a:rPr lang="ru-RU" sz="2000" dirty="0">
                <a:solidFill>
                  <a:srgbClr val="C00000"/>
                </a:solidFill>
              </a:rPr>
              <a:t> по полях </a:t>
            </a:r>
            <a:r>
              <a:rPr lang="ru-RU" sz="2000" dirty="0" err="1">
                <a:solidFill>
                  <a:srgbClr val="C00000"/>
                </a:solidFill>
              </a:rPr>
              <a:t>cdr</a:t>
            </a:r>
            <a:r>
              <a:rPr lang="ru-RU" sz="2000" dirty="0">
                <a:solidFill>
                  <a:srgbClr val="C00000"/>
                </a:solidFill>
              </a:rPr>
              <a:t>, в </a:t>
            </a:r>
            <a:r>
              <a:rPr lang="ru-RU" sz="2000" dirty="0" err="1">
                <a:solidFill>
                  <a:srgbClr val="C00000"/>
                </a:solidFill>
              </a:rPr>
              <a:t>нескінченний</a:t>
            </a:r>
            <a:r>
              <a:rPr lang="ru-RU" sz="2000" dirty="0">
                <a:solidFill>
                  <a:srgbClr val="C00000"/>
                </a:solidFill>
              </a:rPr>
              <a:t> цикл</a:t>
            </a:r>
            <a:r>
              <a:rPr lang="ru-RU" sz="2000" b="1" dirty="0" smtClean="0">
                <a:solidFill>
                  <a:srgbClr val="C00000"/>
                </a:solidFill>
              </a:rPr>
              <a:t>.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Якщо циклу немає, то визначити </a:t>
            </a:r>
            <a:r>
              <a:rPr lang="uk-UA" sz="2000" dirty="0">
                <a:solidFill>
                  <a:srgbClr val="C00000"/>
                </a:solidFill>
              </a:rPr>
              <a:t>довжину </a:t>
            </a:r>
            <a:r>
              <a:rPr lang="uk-UA" sz="2000" dirty="0" smtClean="0">
                <a:solidFill>
                  <a:srgbClr val="C00000"/>
                </a:solidFill>
              </a:rPr>
              <a:t>списку і здійснити </a:t>
            </a:r>
            <a:r>
              <a:rPr lang="uk-UA" sz="2000" dirty="0">
                <a:solidFill>
                  <a:srgbClr val="C00000"/>
                </a:solidFill>
              </a:rPr>
              <a:t>інверсію списку та пошук елементів, значення яких є числами </a:t>
            </a:r>
            <a:r>
              <a:rPr lang="uk-UA" sz="2000" dirty="0" err="1">
                <a:solidFill>
                  <a:srgbClr val="C00000"/>
                </a:solidFill>
              </a:rPr>
              <a:t>Фібоначчі</a:t>
            </a:r>
            <a:r>
              <a:rPr lang="uk-UA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81059"/>
            <a:ext cx="9086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1600" b="1" dirty="0" smtClean="0"/>
              <a:t>, </a:t>
            </a:r>
            <a:r>
              <a:rPr lang="ru-RU" sz="1600" b="1" dirty="0" err="1" smtClean="0"/>
              <a:t>що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здійснюють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операції</a:t>
            </a:r>
            <a:r>
              <a:rPr lang="ru-RU" sz="1600" b="1" dirty="0" smtClean="0"/>
              <a:t> над </a:t>
            </a:r>
            <a:r>
              <a:rPr lang="uk-UA" sz="1600" b="1" dirty="0" smtClean="0"/>
              <a:t>даними, що змінюються, застосовуючи операції присвоєння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660066"/>
                </a:solidFill>
              </a:rPr>
              <a:t>Варіант </a:t>
            </a:r>
            <a:r>
              <a:rPr lang="uk-UA" b="1" dirty="0" smtClean="0">
                <a:solidFill>
                  <a:srgbClr val="660066"/>
                </a:solidFill>
              </a:rPr>
              <a:t>4. </a:t>
            </a:r>
            <a:r>
              <a:rPr lang="uk-UA" dirty="0">
                <a:solidFill>
                  <a:srgbClr val="660066"/>
                </a:solidFill>
              </a:rPr>
              <a:t>Створити телефонний довідник у вигляді черги, елементами якої є дані про абонента телефонної компанії (прізвище, номер телефону). Здійснити пошук абонента за його прізвищем та за номером. У разі відсутності даних вивести відповідне повідомлення. Надрукувати телефонний довідник у вигляді таблиці.</a:t>
            </a:r>
          </a:p>
          <a:p>
            <a:endParaRPr lang="uk-UA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6" y="444527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solidFill>
                  <a:srgbClr val="0000CC"/>
                </a:solidFill>
              </a:rPr>
              <a:t>Варіант </a:t>
            </a:r>
            <a:r>
              <a:rPr lang="uk-UA" sz="1600" b="1" dirty="0" smtClean="0">
                <a:solidFill>
                  <a:srgbClr val="0000CC"/>
                </a:solidFill>
              </a:rPr>
              <a:t>6. </a:t>
            </a:r>
            <a:r>
              <a:rPr lang="uk-UA" sz="1600" dirty="0">
                <a:solidFill>
                  <a:srgbClr val="0000CC"/>
                </a:solidFill>
              </a:rPr>
              <a:t>Йде посадка в літак, що розрахований на </a:t>
            </a:r>
            <a:r>
              <a:rPr lang="uk-UA" sz="1600" dirty="0" smtClean="0">
                <a:solidFill>
                  <a:srgbClr val="0000CC"/>
                </a:solidFill>
              </a:rPr>
              <a:t>50 </a:t>
            </a:r>
            <a:r>
              <a:rPr lang="uk-UA" sz="1600" dirty="0">
                <a:solidFill>
                  <a:srgbClr val="0000CC"/>
                </a:solidFill>
              </a:rPr>
              <a:t>місць. В черзі на посадку стоять </a:t>
            </a:r>
            <a:r>
              <a:rPr lang="uk-UA" sz="1600" dirty="0" smtClean="0">
                <a:solidFill>
                  <a:srgbClr val="0000CC"/>
                </a:solidFill>
              </a:rPr>
              <a:t>50 </a:t>
            </a:r>
            <a:r>
              <a:rPr lang="uk-UA" sz="1600" dirty="0">
                <a:solidFill>
                  <a:srgbClr val="0000CC"/>
                </a:solidFill>
              </a:rPr>
              <a:t>пасажирів. </a:t>
            </a:r>
            <a:r>
              <a:rPr lang="uk-UA" sz="1600" dirty="0" smtClean="0">
                <a:solidFill>
                  <a:srgbClr val="0000CC"/>
                </a:solidFill>
              </a:rPr>
              <a:t>Першим </a:t>
            </a:r>
            <a:r>
              <a:rPr lang="uk-UA" sz="1600" dirty="0">
                <a:solidFill>
                  <a:srgbClr val="0000CC"/>
                </a:solidFill>
              </a:rPr>
              <a:t>входить старий чоловік. Зайшовши в салон, він сідає на будь-яке випадково вибране місце. Кожний з наступних пасажирів, зайшовши в салон, сідає на своє (позначене в білеті) місце, якщо воно вільне, і на будь-яке з вільних - в протилежному випадку. Яка ймовірність, що останній в черзі пасажир сяде на своє місце? </a:t>
            </a:r>
          </a:p>
          <a:p>
            <a:pPr lvl="0"/>
            <a:r>
              <a:rPr lang="uk-UA" sz="1600" dirty="0" smtClean="0">
                <a:solidFill>
                  <a:srgbClr val="0000CC"/>
                </a:solidFill>
              </a:rPr>
              <a:t>: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51" y="330071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solidFill>
                  <a:srgbClr val="C00000"/>
                </a:solidFill>
              </a:rPr>
              <a:t>Варіант </a:t>
            </a:r>
            <a:r>
              <a:rPr lang="uk-UA" sz="1600" b="1" dirty="0" smtClean="0">
                <a:solidFill>
                  <a:srgbClr val="C00000"/>
                </a:solidFill>
              </a:rPr>
              <a:t>5. </a:t>
            </a:r>
            <a:r>
              <a:rPr lang="uk-UA" sz="1600" dirty="0">
                <a:solidFill>
                  <a:srgbClr val="C00000"/>
                </a:solidFill>
              </a:rPr>
              <a:t>Створити чергу з </a:t>
            </a:r>
            <a:r>
              <a:rPr lang="uk-UA" sz="1600" dirty="0" smtClean="0">
                <a:solidFill>
                  <a:srgbClr val="C00000"/>
                </a:solidFill>
              </a:rPr>
              <a:t>чисел. Надрукувати </a:t>
            </a:r>
            <a:r>
              <a:rPr lang="uk-UA" sz="1600" dirty="0">
                <a:solidFill>
                  <a:srgbClr val="C00000"/>
                </a:solidFill>
              </a:rPr>
              <a:t>елементи черги. Визначити мінімальне, максимальне значення та їх місцезнаходження в черзі. Знайти середнє арифметичне мінімального та максимального значень черги</a:t>
            </a:r>
            <a:r>
              <a:rPr lang="uk-UA" sz="1600" dirty="0" smtClean="0">
                <a:solidFill>
                  <a:srgbClr val="C00000"/>
                </a:solidFill>
              </a:rPr>
              <a:t>.</a:t>
            </a:r>
            <a:endParaRPr lang="uk-UA" sz="1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1" y="8239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7. </a:t>
            </a:r>
            <a:r>
              <a:rPr lang="ru-RU" sz="2800" b="1" dirty="0" err="1" smtClean="0"/>
              <a:t>Обробка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списків,черг</a:t>
            </a:r>
            <a:r>
              <a:rPr lang="ru-RU" sz="2800" b="1" dirty="0" smtClean="0"/>
              <a:t> і </a:t>
            </a:r>
            <a:r>
              <a:rPr lang="ru-RU" sz="2800" b="1" dirty="0" err="1" smtClean="0"/>
              <a:t>таблиць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що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зм</a:t>
            </a:r>
            <a:r>
              <a:rPr lang="uk-UA" sz="2800" b="1" dirty="0" smtClean="0"/>
              <a:t>і</a:t>
            </a:r>
            <a:r>
              <a:rPr lang="ru-RU" sz="2800" b="1" dirty="0" err="1" smtClean="0"/>
              <a:t>нюються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06034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7. </a:t>
            </a:r>
            <a:r>
              <a:rPr lang="ru-RU" sz="2800" b="1" dirty="0" err="1" smtClean="0"/>
              <a:t>Обробка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даних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що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зм</a:t>
            </a:r>
            <a:r>
              <a:rPr lang="uk-UA" sz="2800" b="1" dirty="0" smtClean="0"/>
              <a:t>і</a:t>
            </a:r>
            <a:r>
              <a:rPr lang="ru-RU" sz="2800" b="1" dirty="0" err="1" smtClean="0"/>
              <a:t>нюються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65265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даними, що змінюються, застосовуючи операції присвоєння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solidFill>
                  <a:srgbClr val="660066"/>
                </a:solidFill>
              </a:rPr>
              <a:t>Варіант </a:t>
            </a:r>
            <a:r>
              <a:rPr lang="uk-UA" sz="1600" b="1" dirty="0" smtClean="0">
                <a:solidFill>
                  <a:srgbClr val="660066"/>
                </a:solidFill>
              </a:rPr>
              <a:t>7. </a:t>
            </a:r>
            <a:r>
              <a:rPr lang="uk-UA" sz="1600" dirty="0">
                <a:solidFill>
                  <a:srgbClr val="660066"/>
                </a:solidFill>
              </a:rPr>
              <a:t>Сто чоловік стоять у черзі так, що кожен бачить тільки тих, хто стоять перед ним, але чує усе, що говорять інші. На кожну людину одягають ковпак одного з трьох кольорів (скажімо, червоного, синього або білого), колір, зрозуміло, йому невідомий. Починаючи з останнього в черзі (того, хто бачить усіх), у кожної людини запитують, якого кольору у неї ковпак. Якщо  вгадує - його залишають в черзі, помиляється - його вилучають. Необхідно придумати, як домовиться цим 100 людям, щоб мінімізувати жертви</a:t>
            </a:r>
            <a:r>
              <a:rPr lang="uk-UA" sz="1600" dirty="0" smtClean="0">
                <a:solidFill>
                  <a:srgbClr val="660066"/>
                </a:solidFill>
              </a:rPr>
              <a:t>.</a:t>
            </a:r>
            <a:endParaRPr lang="uk-UA" sz="1600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51" y="483477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600" b="1" dirty="0">
                <a:solidFill>
                  <a:srgbClr val="0000CC"/>
                </a:solidFill>
              </a:rPr>
              <a:t>Варіант </a:t>
            </a:r>
            <a:r>
              <a:rPr lang="uk-UA" sz="1600" b="1" dirty="0" smtClean="0">
                <a:solidFill>
                  <a:srgbClr val="0000CC"/>
                </a:solidFill>
              </a:rPr>
              <a:t>9. </a:t>
            </a:r>
            <a:r>
              <a:rPr lang="uk-UA" sz="1600" dirty="0">
                <a:solidFill>
                  <a:srgbClr val="0000CC"/>
                </a:solidFill>
              </a:rPr>
              <a:t>Дек - це такий послідовний список, в якому як включення, так і виключення елементів може здійснюватися з будь-якого з двох його кінців. Створити дек з </a:t>
            </a:r>
            <a:r>
              <a:rPr lang="uk-UA" sz="1600" dirty="0" smtClean="0">
                <a:solidFill>
                  <a:srgbClr val="0000CC"/>
                </a:solidFill>
              </a:rPr>
              <a:t>чисел </a:t>
            </a:r>
            <a:r>
              <a:rPr lang="en-US" sz="1600" dirty="0" smtClean="0">
                <a:solidFill>
                  <a:srgbClr val="0000CC"/>
                </a:solidFill>
              </a:rPr>
              <a:t>x</a:t>
            </a:r>
            <a:r>
              <a:rPr lang="en-US" sz="1600" baseline="-25000" dirty="0" smtClean="0">
                <a:solidFill>
                  <a:srgbClr val="0000CC"/>
                </a:solidFill>
              </a:rPr>
              <a:t>i</a:t>
            </a:r>
            <a:r>
              <a:rPr lang="en-US" sz="1600" dirty="0" smtClean="0">
                <a:solidFill>
                  <a:srgbClr val="0000CC"/>
                </a:solidFill>
              </a:rPr>
              <a:t>, </a:t>
            </a:r>
            <a:r>
              <a:rPr lang="en-US" sz="1600" dirty="0" err="1" smtClean="0">
                <a:solidFill>
                  <a:srgbClr val="0000CC"/>
                </a:solidFill>
              </a:rPr>
              <a:t>i</a:t>
            </a:r>
            <a:r>
              <a:rPr lang="en-US" sz="1600" dirty="0" smtClean="0">
                <a:solidFill>
                  <a:srgbClr val="0000CC"/>
                </a:solidFill>
              </a:rPr>
              <a:t>=1,…n. </a:t>
            </a:r>
            <a:r>
              <a:rPr lang="uk-UA" sz="1600" dirty="0">
                <a:solidFill>
                  <a:srgbClr val="0000CC"/>
                </a:solidFill>
              </a:rPr>
              <a:t>Визначити кількість та надрукувати значення елементів дека. Якщо дек має парну кількість елементів, </a:t>
            </a:r>
            <a:r>
              <a:rPr lang="uk-UA" sz="1600" dirty="0" smtClean="0">
                <a:solidFill>
                  <a:srgbClr val="0000CC"/>
                </a:solidFill>
              </a:rPr>
              <a:t>обчислити </a:t>
            </a:r>
            <a:r>
              <a:rPr lang="uk-UA" sz="1600" dirty="0">
                <a:solidFill>
                  <a:srgbClr val="0000CC"/>
                </a:solidFill>
              </a:rPr>
              <a:t>суму його елементів. </a:t>
            </a:r>
            <a:r>
              <a:rPr lang="uk-UA" sz="1600" dirty="0" smtClean="0">
                <a:solidFill>
                  <a:srgbClr val="0000CC"/>
                </a:solidFill>
              </a:rPr>
              <a:t>Інакше визначити </a:t>
            </a:r>
            <a:r>
              <a:rPr lang="uk-UA" sz="1600" dirty="0">
                <a:solidFill>
                  <a:srgbClr val="0000CC"/>
                </a:solidFill>
              </a:rPr>
              <a:t>значення виразу 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51" y="333024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solidFill>
                  <a:srgbClr val="C00000"/>
                </a:solidFill>
              </a:rPr>
              <a:t>Варіант </a:t>
            </a:r>
            <a:r>
              <a:rPr lang="uk-UA" sz="1600" b="1" dirty="0" smtClean="0">
                <a:solidFill>
                  <a:srgbClr val="C00000"/>
                </a:solidFill>
              </a:rPr>
              <a:t>8. </a:t>
            </a:r>
            <a:r>
              <a:rPr lang="uk-UA" sz="1600" dirty="0">
                <a:solidFill>
                  <a:srgbClr val="C00000"/>
                </a:solidFill>
              </a:rPr>
              <a:t>Дек (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, </a:t>
            </a:r>
            <a:r>
              <a:rPr lang="uk-UA" sz="1600" dirty="0" err="1">
                <a:solidFill>
                  <a:srgbClr val="C00000"/>
                </a:solidFill>
              </a:rPr>
              <a:t>double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ended</a:t>
            </a:r>
            <a:r>
              <a:rPr lang="uk-UA" sz="1600" dirty="0">
                <a:solidFill>
                  <a:srgbClr val="C00000"/>
                </a:solidFill>
              </a:rPr>
              <a:t> </a:t>
            </a:r>
            <a:r>
              <a:rPr lang="uk-UA" sz="1600" dirty="0" err="1">
                <a:solidFill>
                  <a:srgbClr val="C00000"/>
                </a:solidFill>
              </a:rPr>
              <a:t>queue</a:t>
            </a:r>
            <a:r>
              <a:rPr lang="uk-UA" sz="1600" dirty="0">
                <a:solidFill>
                  <a:srgbClr val="C00000"/>
                </a:solidFill>
              </a:rPr>
              <a:t>, "двостороння черга") є послідовністю, елементи в якій можуть додаватися і знищуватися як з голови, так і з хвоста. На деках визначені такі операції: конструктор </a:t>
            </a:r>
            <a:r>
              <a:rPr lang="uk-UA" sz="1600" dirty="0" err="1">
                <a:solidFill>
                  <a:srgbClr val="C00000"/>
                </a:solidFill>
              </a:rPr>
              <a:t>make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, предикат </a:t>
            </a:r>
            <a:r>
              <a:rPr lang="uk-UA" sz="1600" dirty="0" err="1">
                <a:solidFill>
                  <a:srgbClr val="C00000"/>
                </a:solidFill>
              </a:rPr>
              <a:t>empty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?, </a:t>
            </a:r>
            <a:r>
              <a:rPr lang="uk-UA" sz="1600" dirty="0" err="1">
                <a:solidFill>
                  <a:srgbClr val="C00000"/>
                </a:solidFill>
              </a:rPr>
              <a:t>селекто</a:t>
            </a:r>
            <a:r>
              <a:rPr lang="uk-UA" sz="1600" dirty="0">
                <a:solidFill>
                  <a:srgbClr val="C00000"/>
                </a:solidFill>
              </a:rPr>
              <a:t> </a:t>
            </a:r>
            <a:r>
              <a:rPr lang="uk-UA" sz="1600" dirty="0" err="1">
                <a:solidFill>
                  <a:srgbClr val="C00000"/>
                </a:solidFill>
              </a:rPr>
              <a:t>ры</a:t>
            </a:r>
            <a:r>
              <a:rPr lang="uk-UA" sz="1600" dirty="0">
                <a:solidFill>
                  <a:srgbClr val="C00000"/>
                </a:solidFill>
              </a:rPr>
              <a:t> </a:t>
            </a:r>
            <a:r>
              <a:rPr lang="uk-UA" sz="1600" dirty="0" err="1">
                <a:solidFill>
                  <a:srgbClr val="C00000"/>
                </a:solidFill>
              </a:rPr>
              <a:t>front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 і </a:t>
            </a:r>
            <a:r>
              <a:rPr lang="uk-UA" sz="1600" dirty="0" err="1">
                <a:solidFill>
                  <a:srgbClr val="C00000"/>
                </a:solidFill>
              </a:rPr>
              <a:t>rear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, і мутатори </a:t>
            </a:r>
            <a:r>
              <a:rPr lang="uk-UA" sz="1600" dirty="0" err="1">
                <a:solidFill>
                  <a:srgbClr val="C00000"/>
                </a:solidFill>
              </a:rPr>
              <a:t>frontinsertdeque</a:t>
            </a:r>
            <a:r>
              <a:rPr lang="uk-UA" sz="1600" dirty="0">
                <a:solidFill>
                  <a:srgbClr val="C00000"/>
                </a:solidFill>
              </a:rPr>
              <a:t>!, </a:t>
            </a:r>
            <a:r>
              <a:rPr lang="uk-UA" sz="1600" dirty="0" err="1">
                <a:solidFill>
                  <a:srgbClr val="C00000"/>
                </a:solidFill>
              </a:rPr>
              <a:t>rear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insert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!, </a:t>
            </a:r>
            <a:r>
              <a:rPr lang="uk-UA" sz="1600" dirty="0" err="1">
                <a:solidFill>
                  <a:srgbClr val="C00000"/>
                </a:solidFill>
              </a:rPr>
              <a:t>front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delete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! і </a:t>
            </a:r>
            <a:r>
              <a:rPr lang="uk-UA" sz="1600" dirty="0" err="1">
                <a:solidFill>
                  <a:srgbClr val="C00000"/>
                </a:solidFill>
              </a:rPr>
              <a:t>rear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delete</a:t>
            </a:r>
            <a:r>
              <a:rPr lang="uk-UA" sz="1600" dirty="0">
                <a:solidFill>
                  <a:srgbClr val="C00000"/>
                </a:solidFill>
              </a:rPr>
              <a:t> - </a:t>
            </a:r>
            <a:r>
              <a:rPr lang="uk-UA" sz="1600" dirty="0" err="1">
                <a:solidFill>
                  <a:srgbClr val="C00000"/>
                </a:solidFill>
              </a:rPr>
              <a:t>deque</a:t>
            </a:r>
            <a:r>
              <a:rPr lang="uk-UA" sz="1600" dirty="0">
                <a:solidFill>
                  <a:srgbClr val="C00000"/>
                </a:solidFill>
              </a:rPr>
              <a:t>!. Покажіть, як представити дек за допомогою пар, і напишіть реалізацію операцій</a:t>
            </a:r>
            <a:r>
              <a:rPr lang="uk-UA" sz="1600" dirty="0" smtClean="0">
                <a:solidFill>
                  <a:srgbClr val="C00000"/>
                </a:solidFill>
              </a:rPr>
              <a:t>.</a:t>
            </a:r>
            <a:endParaRPr lang="uk-UA" sz="1600" dirty="0">
              <a:solidFill>
                <a:srgbClr val="C00000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266593" y="6093092"/>
            <a:ext cx="1175481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44847"/>
              </p:ext>
            </p:extLst>
          </p:nvPr>
        </p:nvGraphicFramePr>
        <p:xfrm>
          <a:off x="1904828" y="5925420"/>
          <a:ext cx="4345502" cy="33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Уравнение" r:id="rId3" imgW="2959100" imgH="228600" progId="Equation.3">
                  <p:embed/>
                </p:oleObj>
              </mc:Choice>
              <mc:Fallback>
                <p:oleObj name="Уравнение" r:id="rId3" imgW="2959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828" y="5925420"/>
                        <a:ext cx="4345502" cy="335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3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779" y="1013629"/>
            <a:ext cx="87648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Кожен обчислювальний об'єкт повинен містити власні внутрішні змінні стану (</a:t>
            </a:r>
            <a:r>
              <a:rPr lang="uk-UA" dirty="0" err="1"/>
              <a:t>local</a:t>
            </a:r>
            <a:r>
              <a:rPr lang="uk-UA" dirty="0"/>
              <a:t> </a:t>
            </a:r>
            <a:r>
              <a:rPr lang="uk-UA" dirty="0" err="1"/>
              <a:t>state</a:t>
            </a:r>
            <a:r>
              <a:rPr lang="uk-UA" dirty="0"/>
              <a:t> </a:t>
            </a:r>
            <a:r>
              <a:rPr lang="uk-UA" dirty="0" err="1"/>
              <a:t>variables</a:t>
            </a:r>
            <a:r>
              <a:rPr lang="uk-UA" dirty="0"/>
              <a:t>), що описують стан реального об'єкта. Оскільки об'єкти в </a:t>
            </a:r>
            <a:r>
              <a:rPr lang="ru-RU" dirty="0" err="1" smtClean="0"/>
              <a:t>систекмы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uk-UA" dirty="0" smtClean="0"/>
              <a:t>моделюється, </a:t>
            </a:r>
            <a:r>
              <a:rPr lang="uk-UA" dirty="0"/>
              <a:t>змінюються з часом, змінні стану відповідних обчислювальних об'єктів також повинні змінюватися.</a:t>
            </a:r>
          </a:p>
          <a:p>
            <a:r>
              <a:rPr lang="uk-UA" dirty="0"/>
              <a:t>Якщо </a:t>
            </a:r>
            <a:r>
              <a:rPr lang="uk-UA" dirty="0" smtClean="0"/>
              <a:t>потрібно моделювати змінні стану </a:t>
            </a:r>
            <a:r>
              <a:rPr lang="uk-UA" dirty="0"/>
              <a:t>звичайними символічними іменами в мові програмування, в </a:t>
            </a:r>
            <a:r>
              <a:rPr lang="uk-UA" dirty="0" smtClean="0"/>
              <a:t>ній </a:t>
            </a:r>
            <a:r>
              <a:rPr lang="uk-UA" dirty="0"/>
              <a:t>повинен бути </a:t>
            </a:r>
            <a:r>
              <a:rPr lang="uk-UA" b="1" dirty="0"/>
              <a:t>оператор присвоювання </a:t>
            </a:r>
            <a:r>
              <a:rPr lang="uk-UA" dirty="0"/>
              <a:t>(</a:t>
            </a:r>
            <a:r>
              <a:rPr lang="uk-UA" dirty="0" err="1"/>
              <a:t>assignment</a:t>
            </a:r>
            <a:r>
              <a:rPr lang="uk-UA" dirty="0"/>
              <a:t> </a:t>
            </a:r>
            <a:r>
              <a:rPr lang="uk-UA" dirty="0" err="1"/>
              <a:t>operator</a:t>
            </a:r>
            <a:r>
              <a:rPr lang="uk-UA" dirty="0"/>
              <a:t>), який дозволяв </a:t>
            </a:r>
            <a:r>
              <a:rPr lang="uk-UA" dirty="0" smtClean="0"/>
              <a:t>би змінювати </a:t>
            </a:r>
            <a:r>
              <a:rPr lang="uk-UA" dirty="0"/>
              <a:t>значення, пов'язане з ім'ям.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56304" y="0"/>
            <a:ext cx="4209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Внутрішні змінні стану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777" y="3591364"/>
            <a:ext cx="8764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виконання присвоєння використовується </a:t>
            </a:r>
            <a:r>
              <a:rPr lang="uk-UA" dirty="0"/>
              <a:t>особлива форма </a:t>
            </a:r>
            <a:r>
              <a:rPr lang="uk-UA" dirty="0" err="1" smtClean="0">
                <a:solidFill>
                  <a:srgbClr val="0000CC"/>
                </a:solidFill>
              </a:rPr>
              <a:t>set</a:t>
            </a:r>
            <a:r>
              <a:rPr lang="uk-UA" dirty="0" smtClean="0">
                <a:solidFill>
                  <a:srgbClr val="0000CC"/>
                </a:solidFill>
              </a:rPr>
              <a:t>!, </a:t>
            </a:r>
            <a:r>
              <a:rPr lang="uk-UA" dirty="0"/>
              <a:t>синтаксис якої </a:t>
            </a:r>
            <a:r>
              <a:rPr lang="uk-UA" dirty="0" smtClean="0"/>
              <a:t> такий:</a:t>
            </a:r>
            <a:endParaRPr lang="uk-UA" dirty="0"/>
          </a:p>
          <a:p>
            <a:pPr algn="ctr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uk-UA" dirty="0" err="1" smtClean="0">
                <a:solidFill>
                  <a:srgbClr val="0000CC"/>
                </a:solidFill>
              </a:rPr>
              <a:t>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ім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smtClean="0">
                <a:solidFill>
                  <a:srgbClr val="0000CC"/>
                </a:solidFill>
              </a:rPr>
              <a:t>я</a:t>
            </a:r>
            <a:r>
              <a:rPr lang="en-US" dirty="0" smtClean="0">
                <a:solidFill>
                  <a:srgbClr val="0000CC"/>
                </a:solidFill>
              </a:rPr>
              <a:t>&gt;  &lt;</a:t>
            </a:r>
            <a:r>
              <a:rPr lang="uk-UA" dirty="0" smtClean="0">
                <a:solidFill>
                  <a:srgbClr val="0000CC"/>
                </a:solidFill>
              </a:rPr>
              <a:t>нове-значення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/>
              <a:t>Тут 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uk-UA" dirty="0" smtClean="0">
                <a:solidFill>
                  <a:srgbClr val="0000CC"/>
                </a:solidFill>
              </a:rPr>
              <a:t>м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smtClean="0">
                <a:solidFill>
                  <a:srgbClr val="0000CC"/>
                </a:solidFill>
              </a:rPr>
              <a:t>я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- символ, а </a:t>
            </a:r>
            <a:r>
              <a:rPr lang="en-US" dirty="0" smtClean="0"/>
              <a:t>&lt;</a:t>
            </a:r>
            <a:r>
              <a:rPr lang="uk-UA" dirty="0" smtClean="0">
                <a:solidFill>
                  <a:srgbClr val="0000CC"/>
                </a:solidFill>
              </a:rPr>
              <a:t>нове-значення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- </a:t>
            </a:r>
            <a:r>
              <a:rPr lang="uk-UA" dirty="0" smtClean="0"/>
              <a:t>довільний вираз.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uk-UA" dirty="0" err="1" smtClean="0">
                <a:solidFill>
                  <a:srgbClr val="0000CC"/>
                </a:solidFill>
              </a:rPr>
              <a:t>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замінює значення </a:t>
            </a:r>
            <a:r>
              <a:rPr lang="en-US" dirty="0" smtClean="0"/>
              <a:t>&lt;</a:t>
            </a:r>
            <a:r>
              <a:rPr lang="uk-UA" dirty="0" smtClean="0">
                <a:solidFill>
                  <a:srgbClr val="0000CC"/>
                </a:solidFill>
              </a:rPr>
              <a:t>імені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на результат, отриманий при обчисленні </a:t>
            </a:r>
            <a:r>
              <a:rPr lang="en-US" dirty="0" smtClean="0"/>
              <a:t>&lt;</a:t>
            </a:r>
            <a:r>
              <a:rPr lang="uk-UA" dirty="0" smtClean="0"/>
              <a:t>но</a:t>
            </a:r>
            <a:r>
              <a:rPr lang="uk-UA" dirty="0" smtClean="0">
                <a:solidFill>
                  <a:srgbClr val="0000CC"/>
                </a:solidFill>
              </a:rPr>
              <a:t>вого-значення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Ім'я </a:t>
            </a:r>
            <a:r>
              <a:rPr lang="uk-UA" dirty="0" err="1">
                <a:solidFill>
                  <a:srgbClr val="0000CC"/>
                </a:solidFill>
              </a:rPr>
              <a:t>set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відображає </a:t>
            </a:r>
            <a:r>
              <a:rPr lang="uk-UA" dirty="0" smtClean="0"/>
              <a:t>угоду, що прийнята </a:t>
            </a:r>
            <a:r>
              <a:rPr lang="uk-UA" dirty="0"/>
              <a:t>в </a:t>
            </a:r>
            <a:r>
              <a:rPr lang="uk-UA" dirty="0" err="1"/>
              <a:t>Scheme</a:t>
            </a:r>
            <a:r>
              <a:rPr lang="uk-UA" dirty="0"/>
              <a:t>: </a:t>
            </a:r>
            <a:r>
              <a:rPr lang="uk-UA" dirty="0" smtClean="0"/>
              <a:t>операціям, </a:t>
            </a:r>
            <a:r>
              <a:rPr lang="uk-UA" dirty="0"/>
              <a:t>які змінюють значення змінних (або структури </a:t>
            </a:r>
            <a:r>
              <a:rPr lang="uk-UA" dirty="0" smtClean="0"/>
              <a:t>даних) , даються </a:t>
            </a:r>
            <a:r>
              <a:rPr lang="uk-UA" dirty="0"/>
              <a:t>імена </a:t>
            </a:r>
            <a:r>
              <a:rPr lang="uk-UA" b="1" dirty="0"/>
              <a:t>зі знаком оклику </a:t>
            </a:r>
            <a:r>
              <a:rPr lang="uk-UA" dirty="0"/>
              <a:t>на кінці. Це нагадує угоду називати предикати іменами, які закінчуються на знак </a:t>
            </a:r>
            <a:r>
              <a:rPr lang="uk-UA" dirty="0" smtClean="0"/>
              <a:t>запитання.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847171" y="3016405"/>
            <a:ext cx="16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Форма </a:t>
            </a:r>
            <a:r>
              <a:rPr lang="en-US" sz="2400" b="1" dirty="0" smtClean="0"/>
              <a:t>set!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1849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7. </a:t>
            </a:r>
            <a:r>
              <a:rPr lang="ru-RU" sz="2800" b="1" dirty="0" err="1" smtClean="0"/>
              <a:t>Обробка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даних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що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зм</a:t>
            </a:r>
            <a:r>
              <a:rPr lang="uk-UA" sz="2800" b="1" dirty="0" smtClean="0"/>
              <a:t>і</a:t>
            </a:r>
            <a:r>
              <a:rPr lang="ru-RU" sz="2800" b="1" dirty="0" err="1" smtClean="0"/>
              <a:t>нюються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65265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даними, що змінюються, застосовуючи операції присвоєння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660066"/>
                </a:solidFill>
              </a:rPr>
              <a:t>Варіант </a:t>
            </a:r>
            <a:r>
              <a:rPr lang="uk-UA" b="1" dirty="0">
                <a:solidFill>
                  <a:srgbClr val="660066"/>
                </a:solidFill>
              </a:rPr>
              <a:t>10</a:t>
            </a:r>
            <a:r>
              <a:rPr lang="uk-UA" dirty="0">
                <a:solidFill>
                  <a:srgbClr val="660066"/>
                </a:solidFill>
              </a:rPr>
              <a:t>. Побудуйте конструктор таблиць </a:t>
            </a:r>
            <a:r>
              <a:rPr lang="en-US" dirty="0">
                <a:solidFill>
                  <a:srgbClr val="660066"/>
                </a:solidFill>
              </a:rPr>
              <a:t>make-table, </a:t>
            </a:r>
            <a:r>
              <a:rPr lang="uk-UA" dirty="0">
                <a:solidFill>
                  <a:srgbClr val="660066"/>
                </a:solidFill>
              </a:rPr>
              <a:t>який в якості аргументу приймає процедуру </a:t>
            </a:r>
            <a:r>
              <a:rPr lang="en-US" dirty="0">
                <a:solidFill>
                  <a:srgbClr val="660066"/>
                </a:solidFill>
              </a:rPr>
              <a:t>same-</a:t>
            </a:r>
            <a:r>
              <a:rPr lang="uk-UA" dirty="0" err="1">
                <a:solidFill>
                  <a:srgbClr val="660066"/>
                </a:solidFill>
              </a:rPr>
              <a:t>кей</a:t>
            </a:r>
            <a:r>
              <a:rPr lang="uk-UA" dirty="0">
                <a:solidFill>
                  <a:srgbClr val="660066"/>
                </a:solidFill>
              </a:rPr>
              <a:t>? для перевірки рівності ключів. </a:t>
            </a:r>
            <a:r>
              <a:rPr lang="en-US" dirty="0">
                <a:solidFill>
                  <a:srgbClr val="660066"/>
                </a:solidFill>
              </a:rPr>
              <a:t>Make-table </a:t>
            </a:r>
            <a:r>
              <a:rPr lang="uk-UA" dirty="0">
                <a:solidFill>
                  <a:srgbClr val="660066"/>
                </a:solidFill>
              </a:rPr>
              <a:t>повинна повертати процедуру </a:t>
            </a:r>
            <a:r>
              <a:rPr lang="en-US" dirty="0">
                <a:solidFill>
                  <a:srgbClr val="660066"/>
                </a:solidFill>
              </a:rPr>
              <a:t>dispatch. </a:t>
            </a:r>
            <a:r>
              <a:rPr lang="uk-UA" dirty="0">
                <a:solidFill>
                  <a:srgbClr val="660066"/>
                </a:solidFill>
              </a:rPr>
              <a:t>через яку можна дістатися до процедур </a:t>
            </a:r>
            <a:r>
              <a:rPr lang="en-US" dirty="0">
                <a:solidFill>
                  <a:srgbClr val="660066"/>
                </a:solidFill>
              </a:rPr>
              <a:t>lookup </a:t>
            </a:r>
            <a:r>
              <a:rPr lang="uk-UA" dirty="0">
                <a:solidFill>
                  <a:srgbClr val="660066"/>
                </a:solidFill>
              </a:rPr>
              <a:t>і </a:t>
            </a:r>
            <a:r>
              <a:rPr lang="en-US" dirty="0">
                <a:solidFill>
                  <a:srgbClr val="660066"/>
                </a:solidFill>
              </a:rPr>
              <a:t>insert! </a:t>
            </a:r>
            <a:r>
              <a:rPr lang="uk-UA" dirty="0">
                <a:solidFill>
                  <a:srgbClr val="660066"/>
                </a:solidFill>
              </a:rPr>
              <a:t>локальної таблиці. </a:t>
            </a:r>
            <a:endParaRPr lang="uk-UA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8575" y="429387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uk-UA" b="1" dirty="0" smtClean="0">
                <a:solidFill>
                  <a:srgbClr val="0000CC"/>
                </a:solidFill>
              </a:rPr>
              <a:t>12. </a:t>
            </a:r>
            <a:r>
              <a:rPr lang="ru-RU" dirty="0">
                <a:solidFill>
                  <a:srgbClr val="0000CC"/>
                </a:solidFill>
              </a:rPr>
              <a:t>При </a:t>
            </a:r>
            <a:r>
              <a:rPr lang="ru-RU" dirty="0" err="1">
                <a:solidFill>
                  <a:srgbClr val="0000CC"/>
                </a:solidFill>
              </a:rPr>
              <a:t>пошуку</a:t>
            </a:r>
            <a:r>
              <a:rPr lang="ru-RU" dirty="0">
                <a:solidFill>
                  <a:srgbClr val="0000CC"/>
                </a:solidFill>
              </a:rPr>
              <a:t> в </a:t>
            </a:r>
            <a:r>
              <a:rPr lang="ru-RU" dirty="0" err="1" smtClean="0">
                <a:solidFill>
                  <a:srgbClr val="0000CC"/>
                </a:solidFill>
              </a:rPr>
              <a:t>таблиці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доводиться </a:t>
            </a:r>
            <a:r>
              <a:rPr lang="ru-RU" dirty="0" err="1">
                <a:solidFill>
                  <a:srgbClr val="0000CC"/>
                </a:solidFill>
              </a:rPr>
              <a:t>переглядати</a:t>
            </a:r>
            <a:r>
              <a:rPr lang="ru-RU" dirty="0">
                <a:solidFill>
                  <a:srgbClr val="0000CC"/>
                </a:solidFill>
              </a:rPr>
              <a:t> список </a:t>
            </a:r>
            <a:r>
              <a:rPr lang="ru-RU" dirty="0" err="1">
                <a:solidFill>
                  <a:srgbClr val="0000CC"/>
                </a:solidFill>
              </a:rPr>
              <a:t>записів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>
                <a:solidFill>
                  <a:srgbClr val="0000CC"/>
                </a:solidFill>
              </a:rPr>
              <a:t>великих </a:t>
            </a:r>
            <a:r>
              <a:rPr lang="ru-RU" dirty="0" err="1" smtClean="0">
                <a:solidFill>
                  <a:srgbClr val="0000CC"/>
                </a:solidFill>
              </a:rPr>
              <a:t>таблиць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може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ефективніше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організувати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таблицю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інакше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Опишіть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реалізацію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таблиці</a:t>
            </a:r>
            <a:r>
              <a:rPr lang="ru-RU" dirty="0">
                <a:solidFill>
                  <a:srgbClr val="0000CC"/>
                </a:solidFill>
              </a:rPr>
              <a:t>, в </a:t>
            </a:r>
            <a:r>
              <a:rPr lang="ru-RU" dirty="0" err="1" smtClean="0">
                <a:solidFill>
                  <a:srgbClr val="0000CC"/>
                </a:solidFill>
              </a:rPr>
              <a:t>которій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записи (ключ, </a:t>
            </a:r>
            <a:r>
              <a:rPr lang="ru-RU" dirty="0" err="1">
                <a:solidFill>
                  <a:srgbClr val="0000CC"/>
                </a:solidFill>
              </a:rPr>
              <a:t>значення</a:t>
            </a:r>
            <a:r>
              <a:rPr lang="ru-RU" dirty="0">
                <a:solidFill>
                  <a:srgbClr val="0000CC"/>
                </a:solidFill>
              </a:rPr>
              <a:t>) </a:t>
            </a:r>
            <a:r>
              <a:rPr lang="ru-RU" dirty="0" err="1">
                <a:solidFill>
                  <a:srgbClr val="0000CC"/>
                </a:solidFill>
              </a:rPr>
              <a:t>організовані</a:t>
            </a:r>
            <a:r>
              <a:rPr lang="ru-RU" dirty="0">
                <a:solidFill>
                  <a:srgbClr val="0000CC"/>
                </a:solidFill>
              </a:rPr>
              <a:t> у </a:t>
            </a:r>
            <a:r>
              <a:rPr lang="ru-RU" dirty="0" err="1">
                <a:solidFill>
                  <a:srgbClr val="0000CC"/>
                </a:solidFill>
              </a:rPr>
              <a:t>вигляді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бінарного</a:t>
            </a:r>
            <a:r>
              <a:rPr lang="ru-RU" dirty="0">
                <a:solidFill>
                  <a:srgbClr val="0000CC"/>
                </a:solidFill>
              </a:rPr>
              <a:t> дерева, в </a:t>
            </a:r>
            <a:r>
              <a:rPr lang="ru-RU" dirty="0" err="1">
                <a:solidFill>
                  <a:srgbClr val="0000CC"/>
                </a:solidFill>
              </a:rPr>
              <a:t>припущенні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ключі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можна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якимось</a:t>
            </a:r>
            <a:r>
              <a:rPr lang="ru-RU" dirty="0">
                <a:solidFill>
                  <a:srgbClr val="0000CC"/>
                </a:solidFill>
              </a:rPr>
              <a:t> чином </a:t>
            </a:r>
            <a:r>
              <a:rPr lang="ru-RU" dirty="0" err="1">
                <a:solidFill>
                  <a:srgbClr val="0000CC"/>
                </a:solidFill>
              </a:rPr>
              <a:t>впорядкувати</a:t>
            </a:r>
            <a:r>
              <a:rPr lang="ru-RU" dirty="0">
                <a:solidFill>
                  <a:srgbClr val="0000CC"/>
                </a:solidFill>
              </a:rPr>
              <a:t> (</a:t>
            </a:r>
            <a:r>
              <a:rPr lang="ru-RU" dirty="0" err="1">
                <a:solidFill>
                  <a:srgbClr val="0000CC"/>
                </a:solidFill>
              </a:rPr>
              <a:t>наприклад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чисельно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або</a:t>
            </a:r>
            <a:r>
              <a:rPr lang="ru-RU" dirty="0">
                <a:solidFill>
                  <a:srgbClr val="0000CC"/>
                </a:solidFill>
              </a:rPr>
              <a:t> за </a:t>
            </a:r>
            <a:r>
              <a:rPr lang="ru-RU" dirty="0" err="1">
                <a:solidFill>
                  <a:srgbClr val="0000CC"/>
                </a:solidFill>
              </a:rPr>
              <a:t>алфавітом</a:t>
            </a:r>
            <a:r>
              <a:rPr lang="ru-RU" dirty="0">
                <a:solidFill>
                  <a:srgbClr val="0000CC"/>
                </a:solidFill>
              </a:rPr>
              <a:t>).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-28575" y="28477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Варіант </a:t>
            </a:r>
            <a:r>
              <a:rPr lang="uk-UA" b="1" dirty="0" smtClean="0">
                <a:solidFill>
                  <a:srgbClr val="FF0000"/>
                </a:solidFill>
              </a:rPr>
              <a:t>11. </a:t>
            </a:r>
            <a:r>
              <a:rPr lang="ru-RU" dirty="0" err="1">
                <a:solidFill>
                  <a:srgbClr val="FF0000"/>
                </a:solidFill>
              </a:rPr>
              <a:t>Узагальнюючи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випадки</a:t>
            </a:r>
            <a:r>
              <a:rPr lang="ru-RU" dirty="0">
                <a:solidFill>
                  <a:srgbClr val="FF0000"/>
                </a:solidFill>
              </a:rPr>
              <a:t> одно- та </a:t>
            </a:r>
            <a:r>
              <a:rPr lang="ru-RU" dirty="0" err="1">
                <a:solidFill>
                  <a:srgbClr val="FF0000"/>
                </a:solidFill>
              </a:rPr>
              <a:t>двовимірних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таблиць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покажіть</a:t>
            </a:r>
            <a:r>
              <a:rPr lang="ru-RU" dirty="0">
                <a:solidFill>
                  <a:srgbClr val="FF0000"/>
                </a:solidFill>
              </a:rPr>
              <a:t>, як </a:t>
            </a:r>
            <a:r>
              <a:rPr lang="ru-RU" dirty="0" err="1">
                <a:solidFill>
                  <a:srgbClr val="FF0000"/>
                </a:solidFill>
              </a:rPr>
              <a:t>можна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реалізувати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таблицю</a:t>
            </a:r>
            <a:r>
              <a:rPr lang="ru-RU" dirty="0">
                <a:solidFill>
                  <a:srgbClr val="FF0000"/>
                </a:solidFill>
              </a:rPr>
              <a:t>, в </a:t>
            </a:r>
            <a:r>
              <a:rPr lang="ru-RU" dirty="0" err="1">
                <a:solidFill>
                  <a:srgbClr val="FF0000"/>
                </a:solidFill>
              </a:rPr>
              <a:t>якій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елементи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зберігаються</a:t>
            </a:r>
            <a:r>
              <a:rPr lang="ru-RU" dirty="0">
                <a:solidFill>
                  <a:srgbClr val="FF0000"/>
                </a:solidFill>
              </a:rPr>
              <a:t> з будь-</a:t>
            </a:r>
            <a:r>
              <a:rPr lang="ru-RU" dirty="0" err="1">
                <a:solidFill>
                  <a:srgbClr val="FF0000"/>
                </a:solidFill>
              </a:rPr>
              <a:t>якою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кількістю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ключів</a:t>
            </a:r>
            <a:r>
              <a:rPr lang="ru-RU" dirty="0">
                <a:solidFill>
                  <a:srgbClr val="FF0000"/>
                </a:solidFill>
              </a:rPr>
              <a:t> і </a:t>
            </a:r>
            <a:r>
              <a:rPr lang="ru-RU" dirty="0" err="1">
                <a:solidFill>
                  <a:srgbClr val="FF0000"/>
                </a:solidFill>
              </a:rPr>
              <a:t>різні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значення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можуть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зберігатися</a:t>
            </a:r>
            <a:r>
              <a:rPr lang="ru-RU" dirty="0">
                <a:solidFill>
                  <a:srgbClr val="FF0000"/>
                </a:solidFill>
              </a:rPr>
              <a:t> з </a:t>
            </a:r>
            <a:r>
              <a:rPr lang="ru-RU" dirty="0" err="1">
                <a:solidFill>
                  <a:srgbClr val="FF0000"/>
                </a:solidFill>
              </a:rPr>
              <a:t>різною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кількістю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ключів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 err="1">
                <a:solidFill>
                  <a:srgbClr val="FF0000"/>
                </a:solidFill>
              </a:rPr>
              <a:t>Процедури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lookup </a:t>
            </a:r>
            <a:r>
              <a:rPr lang="ru-RU" dirty="0">
                <a:solidFill>
                  <a:srgbClr val="FF0000"/>
                </a:solidFill>
              </a:rPr>
              <a:t>і </a:t>
            </a:r>
            <a:r>
              <a:rPr lang="en-US" dirty="0">
                <a:solidFill>
                  <a:srgbClr val="FF0000"/>
                </a:solidFill>
              </a:rPr>
              <a:t>insert! </a:t>
            </a:r>
            <a:r>
              <a:rPr lang="ru-RU" dirty="0" err="1">
                <a:solidFill>
                  <a:srgbClr val="FF0000"/>
                </a:solidFill>
              </a:rPr>
              <a:t>повинні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приймати</a:t>
            </a:r>
            <a:r>
              <a:rPr lang="ru-RU" dirty="0">
                <a:solidFill>
                  <a:srgbClr val="FF0000"/>
                </a:solidFill>
              </a:rPr>
              <a:t> на </a:t>
            </a:r>
            <a:r>
              <a:rPr lang="ru-RU" dirty="0" err="1">
                <a:solidFill>
                  <a:srgbClr val="FF0000"/>
                </a:solidFill>
              </a:rPr>
              <a:t>вході</a:t>
            </a:r>
            <a:r>
              <a:rPr lang="ru-RU" dirty="0">
                <a:solidFill>
                  <a:srgbClr val="FF0000"/>
                </a:solidFill>
              </a:rPr>
              <a:t> список </a:t>
            </a:r>
            <a:r>
              <a:rPr lang="ru-RU" dirty="0" err="1">
                <a:solidFill>
                  <a:srgbClr val="FF0000"/>
                </a:solidFill>
              </a:rPr>
              <a:t>ключів</a:t>
            </a:r>
            <a:r>
              <a:rPr lang="ru-RU" dirty="0">
                <a:solidFill>
                  <a:srgbClr val="FF0000"/>
                </a:solidFill>
              </a:rPr>
              <a:t>, з </a:t>
            </a:r>
            <a:r>
              <a:rPr lang="ru-RU" dirty="0" err="1">
                <a:solidFill>
                  <a:srgbClr val="FF0000"/>
                </a:solidFill>
              </a:rPr>
              <a:t>якими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потрібно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звернутися</a:t>
            </a:r>
            <a:r>
              <a:rPr lang="ru-RU" dirty="0">
                <a:solidFill>
                  <a:srgbClr val="FF0000"/>
                </a:solidFill>
              </a:rPr>
              <a:t> до </a:t>
            </a:r>
            <a:r>
              <a:rPr lang="ru-RU" dirty="0" err="1">
                <a:solidFill>
                  <a:srgbClr val="FF0000"/>
                </a:solidFill>
              </a:rPr>
              <a:t>таблиці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266593" y="6093092"/>
            <a:ext cx="1175481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9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7. </a:t>
            </a:r>
            <a:r>
              <a:rPr lang="ru-RU" sz="2800" b="1" dirty="0" err="1" smtClean="0"/>
              <a:t>Обробка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даних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що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зм</a:t>
            </a:r>
            <a:r>
              <a:rPr lang="uk-UA" sz="2800" b="1" dirty="0" smtClean="0"/>
              <a:t>і</a:t>
            </a:r>
            <a:r>
              <a:rPr lang="ru-RU" sz="2800" b="1" dirty="0" err="1" smtClean="0"/>
              <a:t>нюються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65265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даними, що змінюються, застосовуючи операції присвоєння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6" y="1635628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660066"/>
                </a:solidFill>
              </a:rPr>
              <a:t>Варіант </a:t>
            </a:r>
            <a:r>
              <a:rPr lang="uk-UA" b="1" dirty="0" smtClean="0">
                <a:solidFill>
                  <a:srgbClr val="660066"/>
                </a:solidFill>
              </a:rPr>
              <a:t>13</a:t>
            </a:r>
            <a:r>
              <a:rPr lang="uk-UA" dirty="0">
                <a:solidFill>
                  <a:srgbClr val="660066"/>
                </a:solidFill>
              </a:rPr>
              <a:t>. </a:t>
            </a:r>
            <a:r>
              <a:rPr lang="uk-UA" dirty="0" err="1">
                <a:solidFill>
                  <a:srgbClr val="660066"/>
                </a:solidFill>
              </a:rPr>
              <a:t>Мемоізація</a:t>
            </a:r>
            <a:r>
              <a:rPr lang="uk-UA" dirty="0">
                <a:solidFill>
                  <a:srgbClr val="660066"/>
                </a:solidFill>
              </a:rPr>
              <a:t> (</a:t>
            </a:r>
            <a:r>
              <a:rPr lang="en-US" dirty="0" err="1">
                <a:solidFill>
                  <a:srgbClr val="660066"/>
                </a:solidFill>
              </a:rPr>
              <a:t>memoization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 smtClean="0">
                <a:solidFill>
                  <a:srgbClr val="660066"/>
                </a:solidFill>
              </a:rPr>
              <a:t>(</a:t>
            </a:r>
            <a:r>
              <a:rPr lang="uk-UA" dirty="0" smtClean="0">
                <a:solidFill>
                  <a:srgbClr val="660066"/>
                </a:solidFill>
              </a:rPr>
              <a:t>або </a:t>
            </a:r>
            <a:r>
              <a:rPr lang="uk-UA" dirty="0" err="1">
                <a:solidFill>
                  <a:srgbClr val="660066"/>
                </a:solidFill>
              </a:rPr>
              <a:t>табулярізація</a:t>
            </a:r>
            <a:r>
              <a:rPr lang="uk-UA" dirty="0">
                <a:solidFill>
                  <a:srgbClr val="660066"/>
                </a:solidFill>
              </a:rPr>
              <a:t> (</a:t>
            </a:r>
            <a:r>
              <a:rPr lang="en-US" dirty="0">
                <a:solidFill>
                  <a:srgbClr val="660066"/>
                </a:solidFill>
              </a:rPr>
              <a:t>tabulation)) - </a:t>
            </a:r>
            <a:r>
              <a:rPr lang="uk-UA" dirty="0">
                <a:solidFill>
                  <a:srgbClr val="660066"/>
                </a:solidFill>
              </a:rPr>
              <a:t>прийом, який дозволяє процедурі записувати в локальній </a:t>
            </a:r>
            <a:r>
              <a:rPr lang="uk-UA" dirty="0" smtClean="0">
                <a:solidFill>
                  <a:srgbClr val="660066"/>
                </a:solidFill>
              </a:rPr>
              <a:t>таблиці </a:t>
            </a:r>
            <a:r>
              <a:rPr lang="uk-UA" dirty="0">
                <a:solidFill>
                  <a:srgbClr val="660066"/>
                </a:solidFill>
              </a:rPr>
              <a:t>один раз </a:t>
            </a:r>
            <a:r>
              <a:rPr lang="uk-UA" dirty="0" smtClean="0">
                <a:solidFill>
                  <a:srgbClr val="660066"/>
                </a:solidFill>
              </a:rPr>
              <a:t>обчислені </a:t>
            </a:r>
            <a:r>
              <a:rPr lang="uk-UA" dirty="0">
                <a:solidFill>
                  <a:srgbClr val="660066"/>
                </a:solidFill>
              </a:rPr>
              <a:t>значення. </a:t>
            </a:r>
            <a:r>
              <a:rPr lang="uk-UA" dirty="0" err="1" smtClean="0">
                <a:solidFill>
                  <a:srgbClr val="660066"/>
                </a:solidFill>
              </a:rPr>
              <a:t>Мемоізована</a:t>
            </a:r>
            <a:r>
              <a:rPr lang="uk-UA" dirty="0" smtClean="0">
                <a:solidFill>
                  <a:srgbClr val="660066"/>
                </a:solidFill>
              </a:rPr>
              <a:t> </a:t>
            </a:r>
            <a:r>
              <a:rPr lang="uk-UA" dirty="0">
                <a:solidFill>
                  <a:srgbClr val="660066"/>
                </a:solidFill>
              </a:rPr>
              <a:t>процедура підтримує таблицю, де зберігаються результати попередніх викликів, а в якості ключів використовуються аргументи, щодо яких ці результати були отримані. Коли від </a:t>
            </a:r>
            <a:r>
              <a:rPr lang="uk-UA" dirty="0" err="1" smtClean="0">
                <a:solidFill>
                  <a:srgbClr val="660066"/>
                </a:solidFill>
              </a:rPr>
              <a:t>мемоізованої</a:t>
            </a:r>
            <a:r>
              <a:rPr lang="uk-UA" dirty="0" smtClean="0">
                <a:solidFill>
                  <a:srgbClr val="660066"/>
                </a:solidFill>
              </a:rPr>
              <a:t> </a:t>
            </a:r>
            <a:r>
              <a:rPr lang="uk-UA" dirty="0">
                <a:solidFill>
                  <a:srgbClr val="660066"/>
                </a:solidFill>
              </a:rPr>
              <a:t>процедури вимагають обчислити значення, спочатку вона перевірять в таблиці, чи немає там вже </a:t>
            </a:r>
            <a:r>
              <a:rPr lang="uk-UA" dirty="0" smtClean="0">
                <a:solidFill>
                  <a:srgbClr val="660066"/>
                </a:solidFill>
              </a:rPr>
              <a:t>потрібного значення</a:t>
            </a:r>
            <a:r>
              <a:rPr lang="uk-UA" dirty="0">
                <a:solidFill>
                  <a:srgbClr val="660066"/>
                </a:solidFill>
              </a:rPr>
              <a:t>, і якщо так, то вона просто повертає це значення. Якщо немає, то вона обчислює значення звичайним способом і заносить його в таблицю</a:t>
            </a:r>
            <a:r>
              <a:rPr lang="uk-UA" dirty="0" smtClean="0">
                <a:solidFill>
                  <a:srgbClr val="660066"/>
                </a:solidFill>
              </a:rPr>
              <a:t>. Напишіть </a:t>
            </a:r>
            <a:r>
              <a:rPr lang="uk-UA" dirty="0" err="1" smtClean="0">
                <a:solidFill>
                  <a:srgbClr val="660066"/>
                </a:solidFill>
              </a:rPr>
              <a:t>мемоізовану</a:t>
            </a:r>
            <a:r>
              <a:rPr lang="uk-UA" dirty="0" smtClean="0">
                <a:solidFill>
                  <a:srgbClr val="660066"/>
                </a:solidFill>
              </a:rPr>
              <a:t> версію процедури, що обчислює числа </a:t>
            </a:r>
            <a:r>
              <a:rPr lang="uk-UA" dirty="0" err="1" smtClean="0">
                <a:solidFill>
                  <a:srgbClr val="660066"/>
                </a:solidFill>
              </a:rPr>
              <a:t>Фібоначчі</a:t>
            </a:r>
            <a:r>
              <a:rPr lang="uk-UA" dirty="0" smtClean="0">
                <a:solidFill>
                  <a:srgbClr val="660066"/>
                </a:solidFill>
              </a:rPr>
              <a:t> та заносить їх </a:t>
            </a:r>
            <a:r>
              <a:rPr lang="uk-UA" smtClean="0">
                <a:solidFill>
                  <a:srgbClr val="660066"/>
                </a:solidFill>
              </a:rPr>
              <a:t>у таблицю. </a:t>
            </a:r>
            <a:endParaRPr lang="uk-UA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9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209" y="922636"/>
            <a:ext cx="9054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У </a:t>
            </a:r>
            <a:r>
              <a:rPr lang="uk-UA" dirty="0"/>
              <a:t>загальному випадку обчислення виразу</a:t>
            </a:r>
          </a:p>
          <a:p>
            <a:pPr algn="ctr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uk-UA" dirty="0" err="1" smtClean="0">
                <a:solidFill>
                  <a:srgbClr val="0000CC"/>
                </a:solidFill>
              </a:rPr>
              <a:t>egin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вира</a:t>
            </a:r>
            <a:r>
              <a:rPr lang="ru-RU" dirty="0" smtClean="0">
                <a:solidFill>
                  <a:srgbClr val="0000CC"/>
                </a:solidFill>
              </a:rPr>
              <a:t>з</a:t>
            </a:r>
            <a:r>
              <a:rPr lang="uk-UA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&lt;</a:t>
            </a:r>
            <a:r>
              <a:rPr lang="uk-UA" dirty="0" smtClean="0">
                <a:solidFill>
                  <a:srgbClr val="0000CC"/>
                </a:solidFill>
              </a:rPr>
              <a:t>вираз2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...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вираз</a:t>
            </a:r>
            <a:r>
              <a:rPr lang="en-US" dirty="0" smtClean="0">
                <a:solidFill>
                  <a:srgbClr val="0000CC"/>
                </a:solidFill>
              </a:rPr>
              <a:t>k&gt;</a:t>
            </a:r>
            <a:r>
              <a:rPr lang="uk-UA" dirty="0" smtClean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/>
              <a:t>призводить </a:t>
            </a:r>
            <a:r>
              <a:rPr lang="uk-UA" dirty="0"/>
              <a:t>до послідовного обчислення виразів від </a:t>
            </a:r>
            <a:r>
              <a:rPr lang="en-US" dirty="0" smtClean="0"/>
              <a:t>&lt;</a:t>
            </a:r>
            <a:r>
              <a:rPr lang="uk-UA" dirty="0" smtClean="0"/>
              <a:t>вираз1</a:t>
            </a:r>
            <a:r>
              <a:rPr lang="en-US" dirty="0" smtClean="0"/>
              <a:t>&gt;</a:t>
            </a:r>
            <a:r>
              <a:rPr lang="uk-UA" dirty="0" smtClean="0"/>
              <a:t> до</a:t>
            </a:r>
            <a:r>
              <a:rPr lang="en-US" dirty="0" smtClean="0"/>
              <a:t> </a:t>
            </a:r>
            <a:r>
              <a:rPr lang="uk-UA" dirty="0"/>
              <a:t> </a:t>
            </a:r>
            <a:r>
              <a:rPr lang="en-US" dirty="0" smtClean="0"/>
              <a:t>&lt;</a:t>
            </a:r>
            <a:r>
              <a:rPr lang="uk-UA" dirty="0" err="1" smtClean="0"/>
              <a:t>виразk</a:t>
            </a:r>
            <a:r>
              <a:rPr lang="en-US" dirty="0" smtClean="0"/>
              <a:t>&gt;</a:t>
            </a:r>
            <a:r>
              <a:rPr lang="uk-UA" dirty="0" smtClean="0"/>
              <a:t>, </a:t>
            </a:r>
            <a:r>
              <a:rPr lang="uk-UA" dirty="0"/>
              <a:t>і значення останнього виразу </a:t>
            </a:r>
            <a:r>
              <a:rPr lang="en-US" dirty="0" smtClean="0"/>
              <a:t>&lt;</a:t>
            </a:r>
            <a:r>
              <a:rPr lang="uk-UA" dirty="0" err="1" smtClean="0"/>
              <a:t>виразk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повертається в якості значення всієї форми </a:t>
            </a:r>
            <a:r>
              <a:rPr lang="uk-UA" dirty="0" err="1" smtClean="0">
                <a:solidFill>
                  <a:srgbClr val="0000CC"/>
                </a:solidFill>
              </a:rPr>
              <a:t>begin</a:t>
            </a:r>
            <a:r>
              <a:rPr lang="uk-UA" dirty="0" smtClean="0"/>
              <a:t>.</a:t>
            </a:r>
          </a:p>
          <a:p>
            <a:r>
              <a:rPr lang="ru-RU" dirty="0" err="1" smtClean="0"/>
              <a:t>Формі</a:t>
            </a:r>
            <a:r>
              <a:rPr lang="ru-RU" dirty="0" smtClean="0"/>
              <a:t> </a:t>
            </a:r>
            <a:r>
              <a:rPr lang="uk-UA" dirty="0" err="1" smtClean="0">
                <a:solidFill>
                  <a:srgbClr val="0000CC"/>
                </a:solidFill>
              </a:rPr>
              <a:t>begin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передує оператор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CC"/>
                </a:solidFill>
              </a:rPr>
              <a:t>f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перевірки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 :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346344" y="0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Форма </a:t>
            </a:r>
            <a:r>
              <a:rPr lang="en-US" sz="3200" b="1" dirty="0" smtClean="0"/>
              <a:t>begin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418" y="2587041"/>
            <a:ext cx="4493941" cy="19236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balance 100</a:t>
            </a:r>
            <a:r>
              <a:rPr lang="en-US" sz="1700" dirty="0" smtClean="0">
                <a:solidFill>
                  <a:srgbClr val="0000CC"/>
                </a:solidFill>
              </a:rPr>
              <a:t>)</a:t>
            </a:r>
            <a:endParaRPr lang="uk-UA" sz="1700" dirty="0" smtClean="0">
              <a:solidFill>
                <a:srgbClr val="0000CC"/>
              </a:solidFill>
            </a:endParaRP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(define (withdraw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balance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"Недостатньо грошей </a:t>
            </a:r>
            <a:r>
              <a:rPr lang="uk-UA" sz="1700" dirty="0">
                <a:solidFill>
                  <a:srgbClr val="0000CC"/>
                </a:solidFill>
              </a:rPr>
              <a:t>на </a:t>
            </a:r>
            <a:r>
              <a:rPr lang="uk-UA" sz="1700" dirty="0" smtClean="0">
                <a:solidFill>
                  <a:srgbClr val="0000CC"/>
                </a:solidFill>
              </a:rPr>
              <a:t>рахунку"))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6375" y="2456236"/>
            <a:ext cx="3746810" cy="2185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/>
              <a:t>(withdraw 25)</a:t>
            </a:r>
          </a:p>
          <a:p>
            <a:r>
              <a:rPr lang="uk-UA" sz="1700" i="1" dirty="0">
                <a:solidFill>
                  <a:srgbClr val="FF0000"/>
                </a:solidFill>
              </a:rPr>
              <a:t>75</a:t>
            </a:r>
          </a:p>
          <a:p>
            <a:r>
              <a:rPr lang="en-US" sz="1700" dirty="0"/>
              <a:t>(withdraw 25)</a:t>
            </a:r>
          </a:p>
          <a:p>
            <a:r>
              <a:rPr lang="uk-UA" sz="1700" i="1" dirty="0">
                <a:solidFill>
                  <a:srgbClr val="FF0000"/>
                </a:solidFill>
              </a:rPr>
              <a:t>50</a:t>
            </a:r>
          </a:p>
          <a:p>
            <a:r>
              <a:rPr lang="en-US" sz="1700" dirty="0"/>
              <a:t>(withdraw 60)</a:t>
            </a:r>
          </a:p>
          <a:p>
            <a:r>
              <a:rPr lang="uk-UA" sz="1700" i="1" dirty="0" smtClean="0"/>
              <a:t>"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>
                <a:solidFill>
                  <a:srgbClr val="FF0000"/>
                </a:solidFill>
              </a:rPr>
              <a:t>Недостатньо грошей на рахунку </a:t>
            </a:r>
            <a:r>
              <a:rPr lang="uk-UA" sz="1700" i="1" dirty="0" smtClean="0"/>
              <a:t>"</a:t>
            </a:r>
            <a:endParaRPr lang="uk-UA" sz="1700" i="1" dirty="0"/>
          </a:p>
          <a:p>
            <a:r>
              <a:rPr lang="en-US" sz="1700" dirty="0"/>
              <a:t>(withdraw 15)</a:t>
            </a:r>
          </a:p>
          <a:p>
            <a:r>
              <a:rPr lang="uk-UA" sz="1700" i="1" dirty="0">
                <a:solidFill>
                  <a:srgbClr val="FF0000"/>
                </a:solidFill>
              </a:rPr>
              <a:t>35</a:t>
            </a:r>
            <a:endParaRPr lang="uk-UA" sz="17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605" y="4661411"/>
            <a:ext cx="91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У прикладі використовується змінна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, яка показує залишок грошей на рахунку. Процедура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перевіряє, </a:t>
            </a:r>
            <a:r>
              <a:rPr lang="uk-UA" dirty="0" smtClean="0"/>
              <a:t>чи значення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не </a:t>
            </a:r>
            <a:r>
              <a:rPr lang="uk-UA" dirty="0" smtClean="0"/>
              <a:t>менше за </a:t>
            </a:r>
            <a:r>
              <a:rPr lang="uk-UA" dirty="0"/>
              <a:t>значення аргументу </a:t>
            </a:r>
            <a:r>
              <a:rPr lang="uk-UA" dirty="0" err="1">
                <a:solidFill>
                  <a:srgbClr val="0000CC"/>
                </a:solidFill>
              </a:rPr>
              <a:t>amount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це так,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зменшує значення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на </a:t>
            </a:r>
            <a:r>
              <a:rPr lang="uk-UA" dirty="0" err="1">
                <a:solidFill>
                  <a:srgbClr val="0000CC"/>
                </a:solidFill>
              </a:rPr>
              <a:t>amount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повертає нове значення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. В іншому випадку </a:t>
            </a:r>
            <a:r>
              <a:rPr lang="uk-UA" dirty="0" smtClean="0"/>
              <a:t>процедура повертає </a:t>
            </a:r>
            <a:r>
              <a:rPr lang="uk-UA" dirty="0"/>
              <a:t>повідомлення «</a:t>
            </a:r>
            <a:r>
              <a:rPr lang="uk-UA" dirty="0">
                <a:solidFill>
                  <a:srgbClr val="0000CC"/>
                </a:solidFill>
              </a:rPr>
              <a:t>Недостатньо грошей на рахунку</a:t>
            </a:r>
            <a:r>
              <a:rPr lang="uk-UA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147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6304" y="0"/>
            <a:ext cx="4209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Внутрішні змінні стану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5263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uk-UA" dirty="0" smtClean="0"/>
              <a:t>Змінна </a:t>
            </a:r>
            <a:r>
              <a:rPr lang="uk-UA" dirty="0" err="1" smtClean="0">
                <a:solidFill>
                  <a:srgbClr val="0000CC"/>
                </a:solidFill>
              </a:rPr>
              <a:t>balance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є </a:t>
            </a:r>
            <a:r>
              <a:rPr lang="uk-UA" dirty="0" smtClean="0"/>
              <a:t>змінною, що визначена </a:t>
            </a:r>
            <a:r>
              <a:rPr lang="uk-UA" dirty="0"/>
              <a:t>в глобальному вимірі, і будь-яка процедура може прочитати або змінити її значення. </a:t>
            </a:r>
            <a:r>
              <a:rPr lang="uk-UA" dirty="0" smtClean="0"/>
              <a:t>Потрібно </a:t>
            </a:r>
            <a:r>
              <a:rPr lang="uk-UA" dirty="0"/>
              <a:t>зробити </a:t>
            </a:r>
            <a:r>
              <a:rPr lang="uk-UA" dirty="0" err="1" smtClean="0">
                <a:solidFill>
                  <a:srgbClr val="0000CC"/>
                </a:solidFill>
              </a:rPr>
              <a:t>balance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внутрішньою змінною </a:t>
            </a:r>
            <a:r>
              <a:rPr lang="uk-UA" dirty="0"/>
              <a:t>для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, так, щоб тільки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мала доступ до неї безпосередньо, а будь-яка інша процедура - тільки за допомогою викликів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.</a:t>
            </a:r>
          </a:p>
          <a:p>
            <a:pPr indent="457200"/>
            <a:r>
              <a:rPr lang="uk-UA" b="1" dirty="0" smtClean="0"/>
              <a:t>Зробити </a:t>
            </a:r>
            <a:r>
              <a:rPr lang="uk-UA" b="1" dirty="0" err="1">
                <a:solidFill>
                  <a:srgbClr val="0000CC"/>
                </a:solidFill>
              </a:rPr>
              <a:t>balance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b="1" dirty="0"/>
              <a:t>внутрішньої по відношенню до </a:t>
            </a:r>
            <a:r>
              <a:rPr lang="uk-UA" b="1" dirty="0" err="1">
                <a:solidFill>
                  <a:srgbClr val="0000CC"/>
                </a:solidFill>
              </a:rPr>
              <a:t>withdraw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dirty="0"/>
              <a:t>ми можемо, переписавши визначення наступним чином: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057195"/>
            <a:ext cx="485078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new-withdraw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let ((balance 100))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(&gt;= balance </a:t>
            </a:r>
            <a:r>
              <a:rPr lang="en-US" dirty="0" smtClean="0">
                <a:solidFill>
                  <a:srgbClr val="0000CC"/>
                </a:solidFill>
              </a:rPr>
              <a:t>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(begin (set! balance (- balance amount))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balance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"Недостатньо грошей на рахунку"))))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6896" y="2628773"/>
            <a:ext cx="402291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700" dirty="0" smtClean="0"/>
              <a:t>Опис прокладу.</a:t>
            </a:r>
          </a:p>
          <a:p>
            <a:r>
              <a:rPr lang="uk-UA" sz="1700" dirty="0" smtClean="0"/>
              <a:t>Використовуючи </a:t>
            </a:r>
            <a:r>
              <a:rPr lang="uk-UA" sz="1700" dirty="0" err="1">
                <a:solidFill>
                  <a:srgbClr val="0000CC"/>
                </a:solidFill>
              </a:rPr>
              <a:t>let</a:t>
            </a:r>
            <a:r>
              <a:rPr lang="uk-UA" sz="1700" dirty="0"/>
              <a:t>, створюється оточення з </a:t>
            </a:r>
            <a:r>
              <a:rPr lang="uk-UA" sz="1700" dirty="0" smtClean="0"/>
              <a:t>внутрішньою змінною </a:t>
            </a:r>
            <a:r>
              <a:rPr lang="uk-UA" sz="1700" dirty="0" err="1">
                <a:solidFill>
                  <a:srgbClr val="0000CC"/>
                </a:solidFill>
              </a:rPr>
              <a:t>balance</a:t>
            </a:r>
            <a:r>
              <a:rPr lang="uk-UA" sz="1700" dirty="0"/>
              <a:t>, якій спочатку присвоюється значення </a:t>
            </a:r>
            <a:r>
              <a:rPr lang="uk-UA" sz="1700" dirty="0">
                <a:solidFill>
                  <a:srgbClr val="0000CC"/>
                </a:solidFill>
              </a:rPr>
              <a:t>100</a:t>
            </a:r>
            <a:r>
              <a:rPr lang="uk-UA" sz="1700" dirty="0"/>
              <a:t>. Усередині цього локального оточення за допомогою </a:t>
            </a:r>
            <a:r>
              <a:rPr lang="uk-UA" sz="1700" dirty="0" err="1">
                <a:solidFill>
                  <a:srgbClr val="0000CC"/>
                </a:solidFill>
              </a:rPr>
              <a:t>lambda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 smtClean="0"/>
              <a:t>визначається процедура, </a:t>
            </a:r>
            <a:r>
              <a:rPr lang="uk-UA" sz="1700" dirty="0"/>
              <a:t>яка бере в якості аргументу </a:t>
            </a:r>
            <a:r>
              <a:rPr lang="uk-UA" sz="1700" dirty="0" err="1">
                <a:solidFill>
                  <a:srgbClr val="0000CC"/>
                </a:solidFill>
              </a:rPr>
              <a:t>amount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 smtClean="0"/>
              <a:t>і повертає </a:t>
            </a:r>
            <a:r>
              <a:rPr lang="uk-UA" sz="1700" dirty="0"/>
              <a:t>результат </a:t>
            </a:r>
            <a:r>
              <a:rPr lang="uk-UA" sz="1700" dirty="0" smtClean="0"/>
              <a:t>виразу </a:t>
            </a:r>
            <a:r>
              <a:rPr lang="uk-UA" sz="1700" dirty="0" err="1" smtClean="0">
                <a:solidFill>
                  <a:srgbClr val="0000CC"/>
                </a:solidFill>
              </a:rPr>
              <a:t>let</a:t>
            </a:r>
            <a:r>
              <a:rPr lang="uk-UA" sz="1700" dirty="0" smtClean="0"/>
              <a:t>. </a:t>
            </a:r>
          </a:p>
          <a:p>
            <a:r>
              <a:rPr lang="uk-UA" sz="1700" dirty="0" smtClean="0"/>
              <a:t>Її </a:t>
            </a:r>
            <a:r>
              <a:rPr lang="uk-UA" sz="1700" dirty="0"/>
              <a:t>змінна </a:t>
            </a:r>
            <a:r>
              <a:rPr lang="uk-UA" sz="1700" dirty="0" err="1">
                <a:solidFill>
                  <a:srgbClr val="0000CC"/>
                </a:solidFill>
              </a:rPr>
              <a:t>balance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/>
              <a:t>недоступна для всіх інших процедур</a:t>
            </a:r>
          </a:p>
        </p:txBody>
      </p:sp>
    </p:spTree>
    <p:extLst>
      <p:ext uri="{BB962C8B-B14F-4D97-AF65-F5344CB8AC3E}">
        <p14:creationId xmlns:p14="http://schemas.microsoft.com/office/powerpoint/2010/main" val="20871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513633"/>
            <a:ext cx="4204009" cy="19236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</a:t>
            </a:r>
            <a:r>
              <a:rPr lang="en-US" sz="1700" dirty="0">
                <a:solidFill>
                  <a:srgbClr val="C00000"/>
                </a:solidFill>
              </a:rPr>
              <a:t>balance</a:t>
            </a:r>
            <a:r>
              <a:rPr lang="en-US" sz="1700" dirty="0">
                <a:solidFill>
                  <a:srgbClr val="0000CC"/>
                </a:solidFill>
              </a:rPr>
              <a:t> 100</a:t>
            </a:r>
            <a:r>
              <a:rPr lang="en-US" sz="1700" dirty="0" smtClean="0">
                <a:solidFill>
                  <a:srgbClr val="0000CC"/>
                </a:solidFill>
              </a:rPr>
              <a:t>)</a:t>
            </a:r>
            <a:endParaRPr lang="uk-UA" sz="1700" dirty="0" smtClean="0">
              <a:solidFill>
                <a:srgbClr val="0000CC"/>
              </a:solidFill>
            </a:endParaRP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(define (withdraw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balance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"Недостатньо грошей </a:t>
            </a:r>
            <a:r>
              <a:rPr lang="uk-UA" sz="1700" dirty="0">
                <a:solidFill>
                  <a:srgbClr val="0000CC"/>
                </a:solidFill>
              </a:rPr>
              <a:t>на </a:t>
            </a:r>
            <a:r>
              <a:rPr lang="uk-UA" sz="1700" dirty="0" smtClean="0">
                <a:solidFill>
                  <a:srgbClr val="0000CC"/>
                </a:solidFill>
              </a:rPr>
              <a:t>рахунку"))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93219" y="1513633"/>
            <a:ext cx="485078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new-withdraw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let ((</a:t>
            </a:r>
            <a:r>
              <a:rPr lang="en-US" b="1" dirty="0">
                <a:solidFill>
                  <a:srgbClr val="C00000"/>
                </a:solidFill>
              </a:rPr>
              <a:t>balance</a:t>
            </a:r>
            <a:r>
              <a:rPr lang="en-US" b="1" dirty="0">
                <a:solidFill>
                  <a:srgbClr val="0000CC"/>
                </a:solidFill>
              </a:rPr>
              <a:t> 100))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lambda (amount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(&gt;= balance </a:t>
            </a:r>
            <a:r>
              <a:rPr lang="en-US" dirty="0" smtClean="0">
                <a:solidFill>
                  <a:srgbClr val="0000CC"/>
                </a:solidFill>
              </a:rPr>
              <a:t>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(begin (set! balance (- balance amount))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balance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"Недостатньо грошей на рахунку"))))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56304" y="0"/>
            <a:ext cx="4209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Внутрішні змінні стану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904" y="11219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Глобальна змінна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051502" y="1095420"/>
            <a:ext cx="18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Локальна змінна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07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6304" y="0"/>
            <a:ext cx="4209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Внутрішні змінні стану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0304" y="3316104"/>
            <a:ext cx="4708494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(make-withdraw balance)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balance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"Недостатньо </a:t>
            </a:r>
            <a:r>
              <a:rPr lang="uk-UA" dirty="0">
                <a:solidFill>
                  <a:srgbClr val="0000CC"/>
                </a:solidFill>
              </a:rPr>
              <a:t>грошей на </a:t>
            </a:r>
            <a:r>
              <a:rPr lang="uk-UA" dirty="0" smtClean="0">
                <a:solidFill>
                  <a:srgbClr val="0000CC"/>
                </a:solidFill>
              </a:rPr>
              <a:t>рахунку")))</a:t>
            </a: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W1 (make-withdraw 100))</a:t>
            </a:r>
          </a:p>
          <a:p>
            <a:r>
              <a:rPr lang="en-US" dirty="0">
                <a:solidFill>
                  <a:srgbClr val="0000CC"/>
                </a:solidFill>
              </a:rPr>
              <a:t>(define W2 (make-withdraw 100))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0304" y="829642"/>
            <a:ext cx="8695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 процедуру </a:t>
            </a:r>
            <a:r>
              <a:rPr lang="uk-UA" dirty="0">
                <a:solidFill>
                  <a:srgbClr val="0000CC"/>
                </a:solidFill>
              </a:rPr>
              <a:t>make-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, </a:t>
            </a:r>
            <a:r>
              <a:rPr lang="uk-UA" dirty="0" smtClean="0"/>
              <a:t>яка створює </a:t>
            </a:r>
            <a:r>
              <a:rPr lang="uk-UA" dirty="0"/>
              <a:t>«обробники зняття грошей </a:t>
            </a:r>
            <a:r>
              <a:rPr lang="uk-UA" dirty="0" smtClean="0"/>
              <a:t>з рахунків». </a:t>
            </a:r>
            <a:r>
              <a:rPr lang="uk-UA" dirty="0"/>
              <a:t>Формальний параметр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, що передається в </a:t>
            </a:r>
            <a:r>
              <a:rPr lang="uk-UA" dirty="0" err="1">
                <a:solidFill>
                  <a:srgbClr val="0000CC"/>
                </a:solidFill>
              </a:rPr>
              <a:t>make-withdraw</a:t>
            </a:r>
            <a:r>
              <a:rPr lang="uk-UA" dirty="0"/>
              <a:t>, вказує початкову суму грошей на </a:t>
            </a:r>
            <a:r>
              <a:rPr lang="uk-UA" dirty="0" smtClean="0"/>
              <a:t>рахунку.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00426" y="3316104"/>
            <a:ext cx="3836018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(W1 50)</a:t>
            </a:r>
          </a:p>
          <a:p>
            <a:r>
              <a:rPr lang="uk-UA" i="1" dirty="0">
                <a:solidFill>
                  <a:srgbClr val="FF0000"/>
                </a:solidFill>
              </a:rPr>
              <a:t>50</a:t>
            </a:r>
          </a:p>
          <a:p>
            <a:r>
              <a:rPr lang="en-US" dirty="0">
                <a:solidFill>
                  <a:srgbClr val="0000CC"/>
                </a:solidFill>
              </a:rPr>
              <a:t>(W2 70)</a:t>
            </a:r>
          </a:p>
          <a:p>
            <a:r>
              <a:rPr lang="uk-UA" i="1" dirty="0" smtClean="0">
                <a:solidFill>
                  <a:srgbClr val="FF0000"/>
                </a:solidFill>
              </a:rPr>
              <a:t>30</a:t>
            </a:r>
          </a:p>
          <a:p>
            <a:r>
              <a:rPr lang="en-US" dirty="0">
                <a:solidFill>
                  <a:srgbClr val="0000CC"/>
                </a:solidFill>
              </a:rPr>
              <a:t>(W2 40)</a:t>
            </a:r>
          </a:p>
          <a:p>
            <a:r>
              <a:rPr lang="uk-UA" i="1" dirty="0" smtClean="0">
                <a:solidFill>
                  <a:srgbClr val="FF0000"/>
                </a:solidFill>
              </a:rPr>
              <a:t>"</a:t>
            </a:r>
            <a:r>
              <a:rPr lang="uk-UA" dirty="0" smtClean="0">
                <a:solidFill>
                  <a:srgbClr val="FF0000"/>
                </a:solidFill>
              </a:rPr>
              <a:t>Недостатньо </a:t>
            </a:r>
            <a:r>
              <a:rPr lang="uk-UA" dirty="0">
                <a:solidFill>
                  <a:srgbClr val="FF0000"/>
                </a:solidFill>
              </a:rPr>
              <a:t>грошей на </a:t>
            </a:r>
            <a:r>
              <a:rPr lang="uk-UA" dirty="0" smtClean="0">
                <a:solidFill>
                  <a:srgbClr val="FF0000"/>
                </a:solidFill>
              </a:rPr>
              <a:t>рахунку</a:t>
            </a:r>
            <a:r>
              <a:rPr lang="uk-UA" i="1" dirty="0" smtClean="0">
                <a:solidFill>
                  <a:srgbClr val="FF0000"/>
                </a:solidFill>
              </a:rPr>
              <a:t>"</a:t>
            </a:r>
            <a:endParaRPr lang="uk-UA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(W1 40)</a:t>
            </a:r>
          </a:p>
          <a:p>
            <a:r>
              <a:rPr lang="uk-UA" i="1" dirty="0">
                <a:solidFill>
                  <a:srgbClr val="FF0000"/>
                </a:solidFill>
              </a:rPr>
              <a:t>10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4505" y="2067288"/>
            <a:ext cx="8398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W1 і W2 - повністю незалежні об'єкти, кожен зі своєю локальною змінною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. </a:t>
            </a:r>
            <a:r>
              <a:rPr lang="uk-UA" dirty="0" smtClean="0"/>
              <a:t>Зменшення значення одної локальної змінної (зняття </a:t>
            </a:r>
            <a:r>
              <a:rPr lang="uk-UA" dirty="0"/>
              <a:t>грошей з одного </a:t>
            </a:r>
            <a:r>
              <a:rPr lang="uk-UA" dirty="0" smtClean="0"/>
              <a:t>рахунку) </a:t>
            </a:r>
            <a:r>
              <a:rPr lang="uk-UA" dirty="0"/>
              <a:t>не впливає на </a:t>
            </a:r>
            <a:r>
              <a:rPr lang="uk-UA" dirty="0" smtClean="0"/>
              <a:t>іншу.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58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6011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Моделюються прості операції обробки банківських </a:t>
            </a:r>
            <a:r>
              <a:rPr lang="uk-UA" dirty="0"/>
              <a:t>рахунків: занесення грошей на рахунок і зняття грошей з рахунку 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499375" y="111511"/>
            <a:ext cx="755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Моделювання банківських операцій. Приклад 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210" y="1606446"/>
            <a:ext cx="5497551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(make-account balance)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(withdraw amount)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balance</a:t>
            </a:r>
            <a:r>
              <a:rPr lang="en-US" sz="1600" dirty="0">
                <a:solidFill>
                  <a:srgbClr val="0000CC"/>
                </a:solidFill>
              </a:rPr>
              <a:t>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"Недостатньо </a:t>
            </a:r>
            <a:r>
              <a:rPr lang="uk-UA" sz="1600" dirty="0">
                <a:solidFill>
                  <a:srgbClr val="0000CC"/>
                </a:solidFill>
              </a:rPr>
              <a:t>грошей на </a:t>
            </a:r>
            <a:r>
              <a:rPr lang="uk-UA" sz="1600" dirty="0" smtClean="0">
                <a:solidFill>
                  <a:srgbClr val="0000CC"/>
                </a:solidFill>
              </a:rPr>
              <a:t>рахунку"))</a:t>
            </a:r>
            <a:endParaRPr lang="uk-UA" sz="1600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(deposit amount)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set! balance (+ balance amount))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balance</a:t>
            </a:r>
            <a:r>
              <a:rPr lang="en-US" sz="1600" dirty="0">
                <a:solidFill>
                  <a:srgbClr val="0000CC"/>
                </a:solidFill>
              </a:rPr>
              <a:t>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(dispatch m)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cond</a:t>
            </a:r>
            <a:r>
              <a:rPr lang="en-US" sz="1600" dirty="0">
                <a:solidFill>
                  <a:srgbClr val="0000CC"/>
                </a:solidFill>
              </a:rPr>
              <a:t> 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’withdraw) withdraw)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’deposit) deposit)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else (error "</a:t>
            </a:r>
            <a:r>
              <a:rPr lang="uk-UA" sz="1600" dirty="0" smtClean="0">
                <a:solidFill>
                  <a:srgbClr val="0000CC"/>
                </a:solidFill>
              </a:rPr>
              <a:t>Невідомий виклик -- </a:t>
            </a:r>
            <a:r>
              <a:rPr lang="en-US" sz="1600" dirty="0">
                <a:solidFill>
                  <a:srgbClr val="0000CC"/>
                </a:solidFill>
              </a:rPr>
              <a:t>MAKE-ACCOUNT"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m</a:t>
            </a:r>
            <a:r>
              <a:rPr lang="en-US" sz="1600" dirty="0">
                <a:solidFill>
                  <a:srgbClr val="0000CC"/>
                </a:solidFill>
              </a:rPr>
              <a:t>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dispatch)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1365" y="1960389"/>
            <a:ext cx="3468029" cy="343170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(make-account 100</a:t>
            </a:r>
            <a:r>
              <a:rPr lang="en-US" sz="1700" dirty="0" smtClean="0">
                <a:solidFill>
                  <a:srgbClr val="0000CC"/>
                </a:solidFill>
              </a:rPr>
              <a:t>))</a:t>
            </a:r>
            <a:endParaRPr lang="uk-UA" sz="1700" dirty="0" smtClean="0">
              <a:solidFill>
                <a:srgbClr val="0000CC"/>
              </a:solidFill>
            </a:endParaRP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((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’withdraw) 50)</a:t>
            </a:r>
          </a:p>
          <a:p>
            <a:r>
              <a:rPr lang="uk-UA" sz="1700" i="1" dirty="0" smtClean="0">
                <a:solidFill>
                  <a:srgbClr val="FF0000"/>
                </a:solidFill>
              </a:rPr>
              <a:t>50</a:t>
            </a:r>
          </a:p>
          <a:p>
            <a:endParaRPr lang="uk-UA" sz="1700" i="1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((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’withdraw) 60)</a:t>
            </a:r>
          </a:p>
          <a:p>
            <a:r>
              <a:rPr lang="uk-UA" sz="1700" i="1" dirty="0" smtClean="0">
                <a:solidFill>
                  <a:srgbClr val="0000CC"/>
                </a:solidFill>
              </a:rPr>
              <a:t>"</a:t>
            </a:r>
            <a:r>
              <a:rPr lang="uk-UA" sz="1700" dirty="0" smtClean="0">
                <a:solidFill>
                  <a:srgbClr val="0000CC"/>
                </a:solidFill>
              </a:rPr>
              <a:t>Недостатньо </a:t>
            </a:r>
            <a:r>
              <a:rPr lang="uk-UA" sz="1700" dirty="0">
                <a:solidFill>
                  <a:srgbClr val="0000CC"/>
                </a:solidFill>
              </a:rPr>
              <a:t>грошей на </a:t>
            </a:r>
            <a:r>
              <a:rPr lang="uk-UA" sz="1700" dirty="0" smtClean="0">
                <a:solidFill>
                  <a:srgbClr val="0000CC"/>
                </a:solidFill>
              </a:rPr>
              <a:t>рахунку</a:t>
            </a:r>
            <a:r>
              <a:rPr lang="uk-UA" sz="1700" i="1" dirty="0" smtClean="0">
                <a:solidFill>
                  <a:srgbClr val="0000CC"/>
                </a:solidFill>
              </a:rPr>
              <a:t>«</a:t>
            </a:r>
          </a:p>
          <a:p>
            <a:endParaRPr lang="uk-UA" sz="1700" i="1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((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’deposit) 40</a:t>
            </a:r>
            <a:r>
              <a:rPr lang="en-US" sz="1700" dirty="0" smtClean="0">
                <a:solidFill>
                  <a:srgbClr val="0000CC"/>
                </a:solidFill>
              </a:rPr>
              <a:t>)</a:t>
            </a:r>
            <a:endParaRPr lang="uk-UA" sz="1700" dirty="0" smtClean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FF0000"/>
                </a:solidFill>
              </a:rPr>
              <a:t>90</a:t>
            </a:r>
          </a:p>
          <a:p>
            <a:endParaRPr lang="uk-UA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((</a:t>
            </a:r>
            <a:r>
              <a:rPr lang="en-US" sz="1600" dirty="0" err="1">
                <a:solidFill>
                  <a:srgbClr val="0000CC"/>
                </a:solidFill>
              </a:rPr>
              <a:t>acc</a:t>
            </a:r>
            <a:r>
              <a:rPr lang="en-US" sz="1600" dirty="0">
                <a:solidFill>
                  <a:srgbClr val="0000CC"/>
                </a:solidFill>
              </a:rPr>
              <a:t> ’withdraw) 60)</a:t>
            </a:r>
          </a:p>
          <a:p>
            <a:r>
              <a:rPr lang="uk-UA" sz="1600" dirty="0">
                <a:solidFill>
                  <a:srgbClr val="FF0000"/>
                </a:solidFill>
              </a:rPr>
              <a:t>30</a:t>
            </a:r>
            <a:endParaRPr lang="uk-UA" sz="17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894" y="1562498"/>
            <a:ext cx="20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83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10947</TotalTime>
  <Words>5556</Words>
  <Application>Microsoft Office PowerPoint</Application>
  <PresentationFormat>Экран (4:3)</PresentationFormat>
  <Paragraphs>461</Paragraphs>
  <Slides>43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6" baseType="lpstr">
      <vt:lpstr>AntiquaPSCyr-Italic</vt:lpstr>
      <vt:lpstr>AntiquaPSCyr-Regular</vt:lpstr>
      <vt:lpstr>Arial</vt:lpstr>
      <vt:lpstr>Calibri</vt:lpstr>
      <vt:lpstr>Calibri Light</vt:lpstr>
      <vt:lpstr>Cambria Math</vt:lpstr>
      <vt:lpstr>ERKurierPSCyr-Regular</vt:lpstr>
      <vt:lpstr>Palatino Linotype</vt:lpstr>
      <vt:lpstr>Symbol</vt:lpstr>
      <vt:lpstr>Times New Roman</vt:lpstr>
      <vt:lpstr>Wingdings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348</cp:revision>
  <dcterms:created xsi:type="dcterms:W3CDTF">2018-09-03T19:09:38Z</dcterms:created>
  <dcterms:modified xsi:type="dcterms:W3CDTF">2018-11-27T05:34:46Z</dcterms:modified>
</cp:coreProperties>
</file>