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9" r:id="rId20"/>
    <p:sldId id="290" r:id="rId21"/>
    <p:sldId id="277" r:id="rId22"/>
    <p:sldId id="278" r:id="rId23"/>
    <p:sldId id="282" r:id="rId24"/>
    <p:sldId id="291" r:id="rId25"/>
    <p:sldId id="284" r:id="rId26"/>
    <p:sldId id="286" r:id="rId27"/>
    <p:sldId id="292" r:id="rId28"/>
    <p:sldId id="293" r:id="rId29"/>
    <p:sldId id="295" r:id="rId30"/>
    <p:sldId id="294" r:id="rId31"/>
    <p:sldId id="287" r:id="rId32"/>
    <p:sldId id="296" r:id="rId33"/>
    <p:sldId id="288" r:id="rId34"/>
    <p:sldId id="283" r:id="rId35"/>
    <p:sldId id="289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71" d="100"/>
          <a:sy n="71" d="100"/>
        </p:scale>
        <p:origin x="3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2232" y="6569242"/>
            <a:ext cx="631767" cy="28875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87228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V="1">
            <a:off x="-1" y="6427304"/>
            <a:ext cx="9143999" cy="9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3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4A93F-7432-4DD2-B5D6-A9E2A82C047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26.11.2019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DC68D-FF80-4D4E-BAF3-F6A29ED33A3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32069" y="6612106"/>
            <a:ext cx="548328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>
                <a:solidFill>
                  <a:prstClr val="black"/>
                </a:solidFill>
              </a:rPr>
              <a:t>Т.В. </a:t>
            </a:r>
            <a:r>
              <a:rPr lang="uk-UA" dirty="0" err="1" smtClean="0">
                <a:solidFill>
                  <a:prstClr val="black"/>
                </a:solidFill>
              </a:rPr>
              <a:t>Ковалюк</a:t>
            </a:r>
            <a:r>
              <a:rPr lang="uk-UA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dirty="0" err="1" smtClean="0">
                <a:solidFill>
                  <a:prstClr val="black"/>
                </a:solidFill>
              </a:rPr>
              <a:t>ім</a:t>
            </a:r>
            <a:r>
              <a:rPr lang="uk-UA" dirty="0" smtClean="0">
                <a:solidFill>
                  <a:prstClr val="black"/>
                </a:solidFill>
              </a:rPr>
              <a:t> </a:t>
            </a:r>
            <a:r>
              <a:rPr lang="uk-UA" dirty="0" err="1" smtClean="0">
                <a:solidFill>
                  <a:prstClr val="black"/>
                </a:solidFill>
              </a:rPr>
              <a:t>Т.Шевченка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2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lisper.ru/pcl/practical-building-a-unit-test-framework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lisper.ru/pcl/practical-building-a-unit-test-framework#%D0%A0%D0%B5%D1%84%D0%B0%D0%BA%D1%82%D0%BE%D1%80%D0%B8%D0%BD%D0%B3" TargetMode="External"/><Relationship Id="rId2" Type="http://schemas.openxmlformats.org/officeDocument/2006/relationships/hyperlink" Target="http://lisper.ru/pcl/practical-building-a-unit-test-framework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aperiodic.net/phil/archives/Geekery/notes-on-lisp-testing-frameworks.html" TargetMode="External"/><Relationship Id="rId2" Type="http://schemas.openxmlformats.org/officeDocument/2006/relationships/hyperlink" Target="http://www.hardforum.ru/archive/f-142-p-3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quicklisp.org/beta/UNOFFICIAL/docs/lisp-unit/doc/index.html" TargetMode="External"/><Relationship Id="rId5" Type="http://schemas.openxmlformats.org/officeDocument/2006/relationships/hyperlink" Target="http://quickdocs.org/lisp-unit/" TargetMode="External"/><Relationship Id="rId4" Type="http://schemas.openxmlformats.org/officeDocument/2006/relationships/hyperlink" Target="https://quickref.common-lisp.net/unit-test.html#Exported-macro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09472" y="1321414"/>
            <a:ext cx="7156704" cy="2308324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7200" b="1" dirty="0" err="1">
                <a:ln w="9525">
                  <a:solidFill>
                    <a:prstClr val="white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</a:rPr>
              <a:t>Функціональне</a:t>
            </a:r>
            <a:r>
              <a:rPr lang="ru-RU" sz="72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</a:rPr>
              <a:t> </a:t>
            </a:r>
          </a:p>
          <a:p>
            <a:pPr algn="ctr"/>
            <a:r>
              <a:rPr lang="ru-RU" sz="7200" b="1" dirty="0" err="1">
                <a:ln w="9525">
                  <a:solidFill>
                    <a:prstClr val="white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</a:rPr>
              <a:t>програмування</a:t>
            </a:r>
            <a:endParaRPr lang="ru-RU" sz="7200" b="1" dirty="0">
              <a:ln w="9525">
                <a:solidFill>
                  <a:prstClr val="white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0881" y="4425696"/>
            <a:ext cx="6233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400" b="1" dirty="0">
                <a:solidFill>
                  <a:schemeClr val="bg1"/>
                </a:solidFill>
              </a:rPr>
              <a:t>Лектор </a:t>
            </a:r>
          </a:p>
          <a:p>
            <a:pPr algn="ctr"/>
            <a:r>
              <a:rPr lang="uk-UA" sz="2400" b="1" dirty="0" err="1">
                <a:solidFill>
                  <a:schemeClr val="bg1"/>
                </a:solidFill>
              </a:rPr>
              <a:t>Ковалюк</a:t>
            </a:r>
            <a:r>
              <a:rPr lang="uk-UA" sz="2400" b="1" dirty="0">
                <a:solidFill>
                  <a:schemeClr val="bg1"/>
                </a:solidFill>
              </a:rPr>
              <a:t> Тетяна </a:t>
            </a:r>
            <a:r>
              <a:rPr lang="ru-RU" sz="2400" b="1" dirty="0">
                <a:solidFill>
                  <a:schemeClr val="bg1"/>
                </a:solidFill>
              </a:rPr>
              <a:t>В</a:t>
            </a:r>
            <a:r>
              <a:rPr lang="uk-UA" sz="2400" b="1" dirty="0" err="1">
                <a:solidFill>
                  <a:schemeClr val="bg1"/>
                </a:solidFill>
              </a:rPr>
              <a:t>олодимирівна</a:t>
            </a:r>
            <a:r>
              <a:rPr lang="uk-UA" sz="2400" b="1" dirty="0">
                <a:solidFill>
                  <a:schemeClr val="bg1"/>
                </a:solidFill>
              </a:rPr>
              <a:t>, </a:t>
            </a:r>
            <a:r>
              <a:rPr lang="uk-UA" sz="2400" b="1" dirty="0" err="1">
                <a:solidFill>
                  <a:schemeClr val="bg1"/>
                </a:solidFill>
              </a:rPr>
              <a:t>к.т.н</a:t>
            </a:r>
            <a:r>
              <a:rPr lang="uk-UA" sz="2400" b="1" dirty="0">
                <a:solidFill>
                  <a:schemeClr val="bg1"/>
                </a:solidFill>
              </a:rPr>
              <a:t>.</a:t>
            </a:r>
            <a:r>
              <a:rPr lang="en-US" sz="2400" b="1" dirty="0">
                <a:solidFill>
                  <a:schemeClr val="bg1"/>
                </a:solidFill>
              </a:rPr>
              <a:t>,</a:t>
            </a:r>
            <a:r>
              <a:rPr lang="uk-UA" sz="2400" b="1" dirty="0">
                <a:solidFill>
                  <a:schemeClr val="bg1"/>
                </a:solidFill>
              </a:rPr>
              <a:t> доц.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tkovalyuk@ukr.net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126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7828" y="0"/>
            <a:ext cx="5689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err="1" smtClean="0">
                <a:solidFill>
                  <a:schemeClr val="bg1"/>
                </a:solidFill>
              </a:rPr>
              <a:t>Макропараметри</a:t>
            </a:r>
            <a:r>
              <a:rPr lang="uk-UA" sz="3600" b="1" dirty="0" smtClean="0">
                <a:solidFill>
                  <a:schemeClr val="bg1"/>
                </a:solidFill>
              </a:rPr>
              <a:t> 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0628" y="927154"/>
            <a:ext cx="90133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Так як </a:t>
            </a:r>
            <a:r>
              <a:rPr lang="ru-RU" sz="2000" dirty="0" err="1"/>
              <a:t>аргументи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передаються</a:t>
            </a:r>
            <a:r>
              <a:rPr lang="ru-RU" sz="2000" dirty="0"/>
              <a:t> в макрос, є </a:t>
            </a:r>
            <a:r>
              <a:rPr lang="ru-RU" sz="2000" dirty="0" err="1"/>
              <a:t>об'єктами</a:t>
            </a:r>
            <a:r>
              <a:rPr lang="ru-RU" sz="2000" dirty="0"/>
              <a:t> </a:t>
            </a:r>
            <a:r>
              <a:rPr lang="en-GB" sz="2000" dirty="0"/>
              <a:t>Lisp,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представляють</a:t>
            </a:r>
            <a:r>
              <a:rPr lang="ru-RU" sz="2000" dirty="0"/>
              <a:t> </a:t>
            </a:r>
            <a:r>
              <a:rPr lang="ru-RU" sz="2000" dirty="0" err="1"/>
              <a:t>вихідний</a:t>
            </a:r>
            <a:r>
              <a:rPr lang="ru-RU" sz="2000" dirty="0"/>
              <a:t> код </a:t>
            </a:r>
            <a:r>
              <a:rPr lang="ru-RU" sz="2000" dirty="0" err="1"/>
              <a:t>виклику</a:t>
            </a:r>
            <a:r>
              <a:rPr lang="ru-RU" sz="2000" dirty="0"/>
              <a:t> макросу, першим </a:t>
            </a:r>
            <a:r>
              <a:rPr lang="ru-RU" sz="2000" dirty="0" err="1"/>
              <a:t>кроком</a:t>
            </a:r>
            <a:r>
              <a:rPr lang="ru-RU" sz="2000" dirty="0"/>
              <a:t> будь-</a:t>
            </a:r>
            <a:r>
              <a:rPr lang="ru-RU" sz="2000" dirty="0" err="1"/>
              <a:t>якого</a:t>
            </a:r>
            <a:r>
              <a:rPr lang="ru-RU" sz="2000" dirty="0"/>
              <a:t> макросу є </a:t>
            </a:r>
            <a:r>
              <a:rPr lang="ru-RU" sz="2000" b="1" dirty="0" err="1"/>
              <a:t>отримання</a:t>
            </a:r>
            <a:r>
              <a:rPr lang="ru-RU" sz="2000" b="1" dirty="0"/>
              <a:t> тих </a:t>
            </a:r>
            <a:r>
              <a:rPr lang="ru-RU" sz="2000" b="1" dirty="0" err="1"/>
              <a:t>частин</a:t>
            </a:r>
            <a:r>
              <a:rPr lang="ru-RU" sz="2000" b="1" dirty="0"/>
              <a:t> </a:t>
            </a:r>
            <a:r>
              <a:rPr lang="ru-RU" sz="2000" b="1" dirty="0" err="1"/>
              <a:t>цих</a:t>
            </a:r>
            <a:r>
              <a:rPr lang="ru-RU" sz="2000" b="1" dirty="0"/>
              <a:t> </a:t>
            </a:r>
            <a:r>
              <a:rPr lang="ru-RU" sz="2000" b="1" dirty="0" err="1"/>
              <a:t>об'єктів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потрібні</a:t>
            </a:r>
            <a:r>
              <a:rPr lang="ru-RU" sz="2000" dirty="0"/>
              <a:t> для </a:t>
            </a:r>
            <a:r>
              <a:rPr lang="ru-RU" sz="2000" b="1" dirty="0" err="1"/>
              <a:t>обчислення</a:t>
            </a:r>
            <a:r>
              <a:rPr lang="ru-RU" sz="2000" b="1" dirty="0"/>
              <a:t> </a:t>
            </a:r>
            <a:r>
              <a:rPr lang="ru-RU" sz="2000" b="1" dirty="0" err="1"/>
              <a:t>розкриття</a:t>
            </a:r>
            <a:r>
              <a:rPr lang="ru-RU" sz="2000" dirty="0"/>
              <a:t>. </a:t>
            </a:r>
            <a:endParaRPr lang="ru-RU" sz="2000" dirty="0" smtClean="0"/>
          </a:p>
          <a:p>
            <a:r>
              <a:rPr lang="ru-RU" sz="2000" dirty="0" smtClean="0"/>
              <a:t>Для </a:t>
            </a:r>
            <a:r>
              <a:rPr lang="ru-RU" sz="2000" dirty="0" err="1"/>
              <a:t>макросів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просто </a:t>
            </a:r>
            <a:r>
              <a:rPr lang="ru-RU" sz="2000" dirty="0" err="1"/>
              <a:t>підставляють</a:t>
            </a:r>
            <a:r>
              <a:rPr lang="ru-RU" sz="2000" dirty="0"/>
              <a:t> </a:t>
            </a:r>
            <a:r>
              <a:rPr lang="ru-RU" sz="2000" dirty="0" err="1"/>
              <a:t>свої</a:t>
            </a:r>
            <a:r>
              <a:rPr lang="ru-RU" sz="2000" dirty="0"/>
              <a:t> </a:t>
            </a:r>
            <a:r>
              <a:rPr lang="ru-RU" sz="2000" dirty="0" err="1"/>
              <a:t>аргументи</a:t>
            </a:r>
            <a:r>
              <a:rPr lang="ru-RU" sz="2000" dirty="0"/>
              <a:t> </a:t>
            </a:r>
            <a:r>
              <a:rPr lang="ru-RU" sz="2000" dirty="0" err="1"/>
              <a:t>безпосередньо</a:t>
            </a:r>
            <a:r>
              <a:rPr lang="ru-RU" sz="2000" dirty="0"/>
              <a:t> в шаблон, </a:t>
            </a:r>
            <a:r>
              <a:rPr lang="ru-RU" sz="2000" dirty="0" err="1"/>
              <a:t>цей</a:t>
            </a:r>
            <a:r>
              <a:rPr lang="ru-RU" sz="2000" dirty="0"/>
              <a:t> </a:t>
            </a:r>
            <a:r>
              <a:rPr lang="ru-RU" sz="2000" dirty="0" err="1"/>
              <a:t>крок</a:t>
            </a:r>
            <a:r>
              <a:rPr lang="ru-RU" sz="2000" dirty="0"/>
              <a:t> </a:t>
            </a:r>
            <a:r>
              <a:rPr lang="ru-RU" sz="2000" dirty="0" err="1"/>
              <a:t>тривіальний</a:t>
            </a:r>
            <a:r>
              <a:rPr lang="ru-RU" sz="2000" dirty="0"/>
              <a:t>: </a:t>
            </a:r>
            <a:r>
              <a:rPr lang="ru-RU" sz="2000" dirty="0" err="1"/>
              <a:t>підходить</a:t>
            </a:r>
            <a:r>
              <a:rPr lang="ru-RU" sz="2000" dirty="0"/>
              <a:t> </a:t>
            </a:r>
            <a:r>
              <a:rPr lang="ru-RU" sz="2000" dirty="0" err="1"/>
              <a:t>просте</a:t>
            </a:r>
            <a:r>
              <a:rPr lang="ru-RU" sz="2000" dirty="0"/>
              <a:t> </a:t>
            </a:r>
            <a:r>
              <a:rPr lang="ru-RU" sz="2000" dirty="0" err="1"/>
              <a:t>визначення</a:t>
            </a:r>
            <a:r>
              <a:rPr lang="ru-RU" sz="2000" dirty="0"/>
              <a:t> </a:t>
            </a:r>
            <a:r>
              <a:rPr lang="ru-RU" sz="2000" dirty="0" err="1"/>
              <a:t>правильних</a:t>
            </a:r>
            <a:r>
              <a:rPr lang="ru-RU" sz="2000" dirty="0"/>
              <a:t> </a:t>
            </a:r>
            <a:r>
              <a:rPr lang="ru-RU" sz="2000" dirty="0" err="1"/>
              <a:t>параметрів</a:t>
            </a:r>
            <a:r>
              <a:rPr lang="ru-RU" sz="2000" dirty="0"/>
              <a:t> для </a:t>
            </a:r>
            <a:r>
              <a:rPr lang="ru-RU" sz="2000" dirty="0" err="1"/>
              <a:t>захоплення</a:t>
            </a:r>
            <a:r>
              <a:rPr lang="ru-RU" sz="2000" dirty="0"/>
              <a:t> </a:t>
            </a:r>
            <a:r>
              <a:rPr lang="ru-RU" sz="2000" dirty="0" err="1"/>
              <a:t>потрібних</a:t>
            </a:r>
            <a:r>
              <a:rPr lang="ru-RU" sz="2000" dirty="0"/>
              <a:t> </a:t>
            </a:r>
            <a:r>
              <a:rPr lang="ru-RU" sz="2000" dirty="0" err="1"/>
              <a:t>аргументів</a:t>
            </a:r>
            <a:r>
              <a:rPr lang="ru-RU" sz="2000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76315" y="3018659"/>
            <a:ext cx="8051800" cy="246221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dirty="0" err="1">
                <a:solidFill>
                  <a:srgbClr val="0000CC"/>
                </a:solidFill>
              </a:rPr>
              <a:t>defmacro</a:t>
            </a:r>
            <a:r>
              <a:rPr lang="en-US" sz="2200" dirty="0">
                <a:solidFill>
                  <a:srgbClr val="0000CC"/>
                </a:solidFill>
              </a:rPr>
              <a:t> do-primes (</a:t>
            </a:r>
            <a:r>
              <a:rPr lang="en-US" sz="2200" dirty="0" err="1">
                <a:solidFill>
                  <a:srgbClr val="0000CC"/>
                </a:solidFill>
              </a:rPr>
              <a:t>var</a:t>
            </a:r>
            <a:r>
              <a:rPr lang="en-US" sz="2200" dirty="0">
                <a:solidFill>
                  <a:srgbClr val="0000CC"/>
                </a:solidFill>
              </a:rPr>
              <a:t>-and-range &amp;rest body)</a:t>
            </a:r>
          </a:p>
          <a:p>
            <a:r>
              <a:rPr lang="uk-UA" sz="2200" dirty="0" smtClean="0">
                <a:solidFill>
                  <a:srgbClr val="0000CC"/>
                </a:solidFill>
              </a:rPr>
              <a:t>     </a:t>
            </a:r>
            <a:r>
              <a:rPr lang="en-US" sz="2200" dirty="0" smtClean="0">
                <a:solidFill>
                  <a:srgbClr val="0000CC"/>
                </a:solidFill>
              </a:rPr>
              <a:t>(</a:t>
            </a:r>
            <a:r>
              <a:rPr lang="en-US" sz="2200" dirty="0">
                <a:solidFill>
                  <a:srgbClr val="0000CC"/>
                </a:solidFill>
              </a:rPr>
              <a:t>let ((</a:t>
            </a:r>
            <a:r>
              <a:rPr lang="en-US" sz="2200" dirty="0" err="1">
                <a:solidFill>
                  <a:srgbClr val="0000CC"/>
                </a:solidFill>
              </a:rPr>
              <a:t>var</a:t>
            </a:r>
            <a:r>
              <a:rPr lang="en-US" sz="2200" dirty="0">
                <a:solidFill>
                  <a:srgbClr val="0000CC"/>
                </a:solidFill>
              </a:rPr>
              <a:t> (first </a:t>
            </a:r>
            <a:r>
              <a:rPr lang="en-US" sz="2200" dirty="0" err="1">
                <a:solidFill>
                  <a:srgbClr val="0000CC"/>
                </a:solidFill>
              </a:rPr>
              <a:t>var</a:t>
            </a:r>
            <a:r>
              <a:rPr lang="en-US" sz="2200" dirty="0">
                <a:solidFill>
                  <a:srgbClr val="0000CC"/>
                </a:solidFill>
              </a:rPr>
              <a:t>-and-range))</a:t>
            </a:r>
          </a:p>
          <a:p>
            <a:r>
              <a:rPr lang="uk-UA" sz="2200" dirty="0" smtClean="0">
                <a:solidFill>
                  <a:srgbClr val="0000CC"/>
                </a:solidFill>
              </a:rPr>
              <a:t>             </a:t>
            </a:r>
            <a:r>
              <a:rPr lang="en-US" sz="2200" dirty="0" smtClean="0">
                <a:solidFill>
                  <a:srgbClr val="0000CC"/>
                </a:solidFill>
              </a:rPr>
              <a:t>(</a:t>
            </a:r>
            <a:r>
              <a:rPr lang="en-US" sz="2200" dirty="0">
                <a:solidFill>
                  <a:srgbClr val="0000CC"/>
                </a:solidFill>
              </a:rPr>
              <a:t>start (second </a:t>
            </a:r>
            <a:r>
              <a:rPr lang="en-US" sz="2200" dirty="0" err="1">
                <a:solidFill>
                  <a:srgbClr val="0000CC"/>
                </a:solidFill>
              </a:rPr>
              <a:t>var</a:t>
            </a:r>
            <a:r>
              <a:rPr lang="en-US" sz="2200" dirty="0">
                <a:solidFill>
                  <a:srgbClr val="0000CC"/>
                </a:solidFill>
              </a:rPr>
              <a:t>-and-range))</a:t>
            </a:r>
          </a:p>
          <a:p>
            <a:r>
              <a:rPr lang="uk-UA" sz="2200" dirty="0" smtClean="0">
                <a:solidFill>
                  <a:srgbClr val="0000CC"/>
                </a:solidFill>
              </a:rPr>
              <a:t>             </a:t>
            </a:r>
            <a:r>
              <a:rPr lang="en-US" sz="2200" dirty="0" smtClean="0">
                <a:solidFill>
                  <a:srgbClr val="0000CC"/>
                </a:solidFill>
              </a:rPr>
              <a:t>(</a:t>
            </a:r>
            <a:r>
              <a:rPr lang="en-US" sz="2200" dirty="0">
                <a:solidFill>
                  <a:srgbClr val="0000CC"/>
                </a:solidFill>
              </a:rPr>
              <a:t>end (third </a:t>
            </a:r>
            <a:r>
              <a:rPr lang="en-US" sz="2200" dirty="0" err="1">
                <a:solidFill>
                  <a:srgbClr val="0000CC"/>
                </a:solidFill>
              </a:rPr>
              <a:t>var</a:t>
            </a:r>
            <a:r>
              <a:rPr lang="en-US" sz="2200" dirty="0">
                <a:solidFill>
                  <a:srgbClr val="0000CC"/>
                </a:solidFill>
              </a:rPr>
              <a:t>-and-range)))</a:t>
            </a:r>
          </a:p>
          <a:p>
            <a:r>
              <a:rPr lang="uk-UA" sz="2200" dirty="0" smtClean="0">
                <a:solidFill>
                  <a:srgbClr val="0000CC"/>
                </a:solidFill>
              </a:rPr>
              <a:t>    </a:t>
            </a:r>
            <a:r>
              <a:rPr lang="en-US" sz="2200" dirty="0" smtClean="0">
                <a:solidFill>
                  <a:srgbClr val="0000CC"/>
                </a:solidFill>
              </a:rPr>
              <a:t>‘(</a:t>
            </a:r>
            <a:r>
              <a:rPr lang="en-US" sz="2200" dirty="0">
                <a:solidFill>
                  <a:srgbClr val="0000CC"/>
                </a:solidFill>
              </a:rPr>
              <a:t>do ((,</a:t>
            </a:r>
            <a:r>
              <a:rPr lang="en-US" sz="2200" dirty="0" err="1">
                <a:solidFill>
                  <a:srgbClr val="0000CC"/>
                </a:solidFill>
              </a:rPr>
              <a:t>var</a:t>
            </a:r>
            <a:r>
              <a:rPr lang="en-US" sz="2200" dirty="0">
                <a:solidFill>
                  <a:srgbClr val="0000CC"/>
                </a:solidFill>
              </a:rPr>
              <a:t> (next-prime ,start) (next-prime (1+ ,</a:t>
            </a:r>
            <a:r>
              <a:rPr lang="en-US" sz="2200" dirty="0" err="1">
                <a:solidFill>
                  <a:srgbClr val="0000CC"/>
                </a:solidFill>
              </a:rPr>
              <a:t>var</a:t>
            </a:r>
            <a:r>
              <a:rPr lang="en-US" sz="2200" dirty="0">
                <a:solidFill>
                  <a:srgbClr val="0000CC"/>
                </a:solidFill>
              </a:rPr>
              <a:t>))))</a:t>
            </a:r>
          </a:p>
          <a:p>
            <a:r>
              <a:rPr lang="uk-UA" sz="2200" dirty="0" smtClean="0">
                <a:solidFill>
                  <a:srgbClr val="0000CC"/>
                </a:solidFill>
              </a:rPr>
              <a:t>            </a:t>
            </a:r>
            <a:r>
              <a:rPr lang="en-US" sz="2200" dirty="0" smtClean="0">
                <a:solidFill>
                  <a:srgbClr val="0000CC"/>
                </a:solidFill>
              </a:rPr>
              <a:t>((&gt; </a:t>
            </a:r>
            <a:r>
              <a:rPr lang="en-US" sz="2200" dirty="0">
                <a:solidFill>
                  <a:srgbClr val="0000CC"/>
                </a:solidFill>
              </a:rPr>
              <a:t>,</a:t>
            </a:r>
            <a:r>
              <a:rPr lang="en-US" sz="2200" dirty="0" err="1">
                <a:solidFill>
                  <a:srgbClr val="0000CC"/>
                </a:solidFill>
              </a:rPr>
              <a:t>var</a:t>
            </a:r>
            <a:r>
              <a:rPr lang="en-US" sz="2200" dirty="0">
                <a:solidFill>
                  <a:srgbClr val="0000CC"/>
                </a:solidFill>
              </a:rPr>
              <a:t> ,end))</a:t>
            </a:r>
          </a:p>
          <a:p>
            <a:r>
              <a:rPr lang="uk-UA" sz="2200" dirty="0" smtClean="0">
                <a:solidFill>
                  <a:srgbClr val="0000CC"/>
                </a:solidFill>
              </a:rPr>
              <a:t>    </a:t>
            </a:r>
            <a:r>
              <a:rPr lang="en-US" sz="2200" dirty="0" smtClean="0">
                <a:solidFill>
                  <a:srgbClr val="0000CC"/>
                </a:solidFill>
              </a:rPr>
              <a:t>,@</a:t>
            </a:r>
            <a:r>
              <a:rPr lang="en-US" sz="2200" dirty="0">
                <a:solidFill>
                  <a:srgbClr val="0000CC"/>
                </a:solidFill>
              </a:rPr>
              <a:t>body)))</a:t>
            </a:r>
            <a:endParaRPr lang="ru-RU" sz="22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5633385"/>
            <a:ext cx="9078686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000" dirty="0" err="1" smtClean="0"/>
              <a:t>Змінні</a:t>
            </a:r>
            <a:r>
              <a:rPr lang="ru-RU" sz="2000" dirty="0" smtClean="0"/>
              <a:t> </a:t>
            </a:r>
            <a:r>
              <a:rPr lang="ru-RU" sz="2000" dirty="0" err="1"/>
              <a:t>var</a:t>
            </a:r>
            <a:r>
              <a:rPr lang="ru-RU" sz="2000" dirty="0"/>
              <a:t>, </a:t>
            </a:r>
            <a:r>
              <a:rPr lang="ru-RU" sz="2000" dirty="0" err="1"/>
              <a:t>start</a:t>
            </a:r>
            <a:r>
              <a:rPr lang="ru-RU" sz="2000" dirty="0"/>
              <a:t> і </a:t>
            </a:r>
            <a:r>
              <a:rPr lang="ru-RU" sz="2000" dirty="0" err="1"/>
              <a:t>end</a:t>
            </a:r>
            <a:r>
              <a:rPr lang="ru-RU" sz="2000" dirty="0"/>
              <a:t> </a:t>
            </a:r>
            <a:r>
              <a:rPr lang="ru-RU" sz="2000" dirty="0" err="1"/>
              <a:t>кожна</a:t>
            </a:r>
            <a:r>
              <a:rPr lang="ru-RU" sz="2000" dirty="0"/>
              <a:t> </a:t>
            </a:r>
            <a:r>
              <a:rPr lang="ru-RU" sz="2000" dirty="0" err="1"/>
              <a:t>містить</a:t>
            </a:r>
            <a:r>
              <a:rPr lang="ru-RU" sz="2000" dirty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, </a:t>
            </a:r>
            <a:r>
              <a:rPr lang="ru-RU" sz="2000" dirty="0" err="1"/>
              <a:t>витягнуте</a:t>
            </a:r>
            <a:r>
              <a:rPr lang="ru-RU" sz="2000" dirty="0"/>
              <a:t> з </a:t>
            </a:r>
            <a:r>
              <a:rPr lang="ru-RU" sz="2000" dirty="0" err="1"/>
              <a:t>var-and-range</a:t>
            </a:r>
            <a:r>
              <a:rPr lang="ru-RU" sz="2000" dirty="0"/>
              <a:t>, і </a:t>
            </a:r>
            <a:r>
              <a:rPr lang="ru-RU" sz="2000" dirty="0" err="1"/>
              <a:t>ці</a:t>
            </a:r>
            <a:r>
              <a:rPr lang="ru-RU" sz="2000" dirty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 </a:t>
            </a:r>
            <a:r>
              <a:rPr lang="ru-RU" sz="2000" dirty="0" err="1"/>
              <a:t>потім</a:t>
            </a:r>
            <a:r>
              <a:rPr lang="ru-RU" sz="2000" dirty="0"/>
              <a:t> </a:t>
            </a:r>
            <a:r>
              <a:rPr lang="ru-RU" sz="2000" dirty="0" err="1"/>
              <a:t>підставляються</a:t>
            </a:r>
            <a:r>
              <a:rPr lang="ru-RU" sz="2000" dirty="0"/>
              <a:t> у </a:t>
            </a:r>
            <a:r>
              <a:rPr lang="ru-RU" sz="2000" dirty="0" err="1"/>
              <a:t>вираз</a:t>
            </a:r>
            <a:r>
              <a:rPr lang="ru-RU" sz="2000" dirty="0"/>
              <a:t> </a:t>
            </a:r>
            <a:r>
              <a:rPr lang="ru-RU" sz="2000" dirty="0" err="1" smtClean="0"/>
              <a:t>квазіцитованими</a:t>
            </a:r>
            <a:r>
              <a:rPr lang="ru-RU" sz="2000" dirty="0" smtClean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генерує</a:t>
            </a:r>
            <a:r>
              <a:rPr lang="ru-RU" sz="2000" dirty="0"/>
              <a:t> </a:t>
            </a:r>
            <a:r>
              <a:rPr lang="ru-RU" sz="2000" dirty="0" err="1"/>
              <a:t>розкриття</a:t>
            </a:r>
            <a:r>
              <a:rPr lang="ru-RU" sz="2000" dirty="0"/>
              <a:t> </a:t>
            </a:r>
            <a:r>
              <a:rPr lang="ru-RU" sz="2000" dirty="0" err="1"/>
              <a:t>do-primes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911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11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7828" y="0"/>
            <a:ext cx="5689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Приклад макросів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83028" y="1435438"/>
            <a:ext cx="883919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/>
              <a:t>(</a:t>
            </a:r>
            <a:r>
              <a:rPr lang="en-GB" sz="2200" dirty="0" err="1"/>
              <a:t>defun</a:t>
            </a:r>
            <a:r>
              <a:rPr lang="en-GB" sz="2200" dirty="0"/>
              <a:t> </a:t>
            </a:r>
            <a:r>
              <a:rPr lang="en-GB" sz="2200" dirty="0" err="1"/>
              <a:t>primep</a:t>
            </a:r>
            <a:r>
              <a:rPr lang="en-GB" sz="2200" dirty="0"/>
              <a:t> (number</a:t>
            </a:r>
            <a:r>
              <a:rPr lang="en-GB" sz="2200" dirty="0" smtClean="0"/>
              <a:t>)</a:t>
            </a:r>
            <a:r>
              <a:rPr lang="uk-UA" sz="2200" dirty="0" smtClean="0"/>
              <a:t> </a:t>
            </a:r>
            <a:r>
              <a:rPr lang="en-US" sz="2200" dirty="0" smtClean="0"/>
              <a:t>;</a:t>
            </a:r>
            <a:r>
              <a:rPr lang="uk-UA" sz="2200" dirty="0" smtClean="0"/>
              <a:t> перевірка, чи є число простим</a:t>
            </a:r>
            <a:endParaRPr lang="en-GB" sz="2200" dirty="0"/>
          </a:p>
          <a:p>
            <a:r>
              <a:rPr lang="uk-UA" sz="2200" dirty="0"/>
              <a:t> </a:t>
            </a:r>
            <a:r>
              <a:rPr lang="uk-UA" sz="2200" dirty="0" smtClean="0"/>
              <a:t>    </a:t>
            </a:r>
            <a:r>
              <a:rPr lang="en-GB" sz="2200" dirty="0" smtClean="0"/>
              <a:t>(</a:t>
            </a:r>
            <a:r>
              <a:rPr lang="en-GB" sz="2200" dirty="0"/>
              <a:t>when (&gt; number 1)</a:t>
            </a:r>
          </a:p>
          <a:p>
            <a:r>
              <a:rPr lang="uk-UA" sz="2200" dirty="0" smtClean="0"/>
              <a:t>            </a:t>
            </a:r>
            <a:r>
              <a:rPr lang="en-GB" sz="2200" dirty="0" smtClean="0"/>
              <a:t>(</a:t>
            </a:r>
            <a:r>
              <a:rPr lang="en-GB" sz="2200" dirty="0"/>
              <a:t>loop for </a:t>
            </a:r>
            <a:r>
              <a:rPr lang="en-GB" sz="2200" dirty="0" err="1"/>
              <a:t>fac</a:t>
            </a:r>
            <a:r>
              <a:rPr lang="en-GB" sz="2200" dirty="0"/>
              <a:t> from 2 to (</a:t>
            </a:r>
            <a:r>
              <a:rPr lang="en-GB" sz="2200" dirty="0" err="1"/>
              <a:t>isqrt</a:t>
            </a:r>
            <a:r>
              <a:rPr lang="en-GB" sz="2200" dirty="0"/>
              <a:t> number) </a:t>
            </a:r>
            <a:r>
              <a:rPr lang="uk-UA" sz="2200" dirty="0" smtClean="0"/>
              <a:t> </a:t>
            </a:r>
          </a:p>
          <a:p>
            <a:r>
              <a:rPr lang="uk-UA" sz="2200" dirty="0"/>
              <a:t>	 </a:t>
            </a:r>
            <a:r>
              <a:rPr lang="uk-UA" sz="2200" dirty="0" smtClean="0"/>
              <a:t>        </a:t>
            </a:r>
            <a:r>
              <a:rPr lang="en-GB" sz="2200" dirty="0" smtClean="0"/>
              <a:t>never </a:t>
            </a:r>
            <a:r>
              <a:rPr lang="en-GB" sz="2200" dirty="0"/>
              <a:t>(</a:t>
            </a:r>
            <a:r>
              <a:rPr lang="en-GB" sz="2200" dirty="0" err="1"/>
              <a:t>zerop</a:t>
            </a:r>
            <a:r>
              <a:rPr lang="en-GB" sz="2200" dirty="0"/>
              <a:t> (mod number </a:t>
            </a:r>
            <a:r>
              <a:rPr lang="en-GB" sz="2200" dirty="0" err="1"/>
              <a:t>fac</a:t>
            </a:r>
            <a:r>
              <a:rPr lang="en-GB" sz="2200" dirty="0" smtClean="0"/>
              <a:t>))</a:t>
            </a:r>
            <a:endParaRPr lang="uk-UA" sz="2200" dirty="0" smtClean="0"/>
          </a:p>
          <a:p>
            <a:r>
              <a:rPr lang="uk-UA" sz="2200" dirty="0"/>
              <a:t>	</a:t>
            </a:r>
            <a:r>
              <a:rPr lang="en-GB" sz="2200" dirty="0" smtClean="0"/>
              <a:t>)</a:t>
            </a:r>
            <a:endParaRPr lang="uk-UA" sz="2200" dirty="0" smtClean="0"/>
          </a:p>
          <a:p>
            <a:r>
              <a:rPr lang="uk-UA" sz="2200" dirty="0" smtClean="0"/>
              <a:t>       </a:t>
            </a:r>
            <a:r>
              <a:rPr lang="en-GB" sz="2200" dirty="0" smtClean="0"/>
              <a:t>)</a:t>
            </a:r>
            <a:endParaRPr lang="uk-UA" sz="2200" dirty="0" smtClean="0"/>
          </a:p>
          <a:p>
            <a:r>
              <a:rPr lang="en-GB" sz="2200" dirty="0" smtClean="0"/>
              <a:t>)</a:t>
            </a:r>
            <a:endParaRPr lang="uk-UA" sz="2200" dirty="0" smtClean="0"/>
          </a:p>
          <a:p>
            <a:r>
              <a:rPr lang="uk-UA" sz="2200" dirty="0" smtClean="0"/>
              <a:t>;Повертає наступне число, що є більшим або рівним аргументу функції</a:t>
            </a:r>
            <a:endParaRPr lang="en-GB" sz="2200" dirty="0"/>
          </a:p>
          <a:p>
            <a:r>
              <a:rPr lang="en-GB" sz="2200" dirty="0"/>
              <a:t>(</a:t>
            </a:r>
            <a:r>
              <a:rPr lang="en-GB" sz="2200" dirty="0" err="1"/>
              <a:t>defun</a:t>
            </a:r>
            <a:r>
              <a:rPr lang="en-GB" sz="2200" dirty="0"/>
              <a:t> next-prime (number</a:t>
            </a:r>
            <a:r>
              <a:rPr lang="en-GB" sz="2200" dirty="0" smtClean="0"/>
              <a:t>)</a:t>
            </a:r>
            <a:r>
              <a:rPr lang="uk-UA" sz="2200" dirty="0" smtClean="0"/>
              <a:t> </a:t>
            </a:r>
            <a:endParaRPr lang="en-GB" sz="2200" dirty="0"/>
          </a:p>
          <a:p>
            <a:r>
              <a:rPr lang="uk-UA" sz="2200" dirty="0" smtClean="0"/>
              <a:t>	</a:t>
            </a:r>
            <a:r>
              <a:rPr lang="en-GB" sz="2200" dirty="0" smtClean="0"/>
              <a:t>(</a:t>
            </a:r>
            <a:r>
              <a:rPr lang="en-GB" sz="2200" dirty="0"/>
              <a:t>loop for n from number when (</a:t>
            </a:r>
            <a:r>
              <a:rPr lang="en-GB" sz="2200" dirty="0" err="1"/>
              <a:t>primep</a:t>
            </a:r>
            <a:r>
              <a:rPr lang="en-GB" sz="2200" dirty="0"/>
              <a:t> n) return n))</a:t>
            </a:r>
            <a:endParaRPr lang="ru-RU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1984828" y="856218"/>
            <a:ext cx="25042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b="1" dirty="0" smtClean="0"/>
              <a:t>Допоміжні функції</a:t>
            </a:r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3070646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12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Особливості </a:t>
            </a:r>
            <a:r>
              <a:rPr lang="uk-UA" sz="3600" b="1" dirty="0" err="1" smtClean="0">
                <a:solidFill>
                  <a:schemeClr val="bg1"/>
                </a:solidFill>
              </a:rPr>
              <a:t>Макропараметрів</a:t>
            </a:r>
            <a:r>
              <a:rPr lang="uk-UA" sz="3600" b="1" dirty="0" smtClean="0">
                <a:solidFill>
                  <a:schemeClr val="bg1"/>
                </a:solidFill>
              </a:rPr>
              <a:t> 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249" y="1143000"/>
            <a:ext cx="89535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uk-UA" dirty="0" smtClean="0"/>
              <a:t>Список параметрів макросу є </a:t>
            </a:r>
            <a:r>
              <a:rPr lang="uk-UA" dirty="0" err="1" smtClean="0"/>
              <a:t>деструктурованим</a:t>
            </a:r>
            <a:r>
              <a:rPr lang="uk-UA" dirty="0"/>
              <a:t>. </a:t>
            </a:r>
            <a:endParaRPr lang="uk-UA" dirty="0" smtClean="0"/>
          </a:p>
          <a:p>
            <a:pPr lvl="1"/>
            <a:r>
              <a:rPr lang="uk-UA" dirty="0" err="1" smtClean="0"/>
              <a:t>Деструктурування</a:t>
            </a:r>
            <a:r>
              <a:rPr lang="uk-UA" dirty="0" smtClean="0"/>
              <a:t> </a:t>
            </a:r>
            <a:r>
              <a:rPr lang="uk-UA" dirty="0"/>
              <a:t>здійснює розбір деякої структури, в нашому випадку облікової структури форм, переданих макросу</a:t>
            </a:r>
            <a:r>
              <a:rPr lang="uk-UA" dirty="0" smtClean="0"/>
              <a:t>.</a:t>
            </a:r>
          </a:p>
          <a:p>
            <a:pPr lvl="1"/>
            <a:r>
              <a:rPr lang="uk-UA" dirty="0"/>
              <a:t>Всередині списку </a:t>
            </a:r>
            <a:r>
              <a:rPr lang="uk-UA" dirty="0" err="1" smtClean="0"/>
              <a:t>деструктурованих</a:t>
            </a:r>
            <a:r>
              <a:rPr lang="uk-UA" dirty="0" smtClean="0"/>
              <a:t> параметрів </a:t>
            </a:r>
            <a:r>
              <a:rPr lang="uk-UA" dirty="0"/>
              <a:t>просте ім'я параметра може бути замінено вкладеним списком параметрів. Параметри в такому списку будуть отримувати свої значення з елементів </a:t>
            </a:r>
            <a:r>
              <a:rPr lang="uk-UA" dirty="0" smtClean="0"/>
              <a:t>виразу, який </a:t>
            </a:r>
            <a:r>
              <a:rPr lang="uk-UA" dirty="0"/>
              <a:t>було б пов'язане з параметром, заміненим цим списком. </a:t>
            </a:r>
            <a:endParaRPr lang="uk-UA" dirty="0" smtClean="0"/>
          </a:p>
          <a:p>
            <a:pPr lvl="1"/>
            <a:r>
              <a:rPr lang="uk-UA" dirty="0" smtClean="0"/>
              <a:t>Наприклад</a:t>
            </a:r>
            <a:r>
              <a:rPr lang="uk-UA" dirty="0"/>
              <a:t>, </a:t>
            </a:r>
            <a:r>
              <a:rPr lang="uk-UA" dirty="0" smtClean="0"/>
              <a:t>можна замінити </a:t>
            </a:r>
            <a:r>
              <a:rPr lang="en-GB" dirty="0" err="1"/>
              <a:t>var</a:t>
            </a:r>
            <a:r>
              <a:rPr lang="en-GB" dirty="0"/>
              <a:t>-and-range </a:t>
            </a:r>
            <a:r>
              <a:rPr lang="uk-UA" dirty="0"/>
              <a:t>списком (</a:t>
            </a:r>
            <a:r>
              <a:rPr lang="en-GB" dirty="0" err="1"/>
              <a:t>var</a:t>
            </a:r>
            <a:r>
              <a:rPr lang="en-GB" dirty="0"/>
              <a:t> start end), </a:t>
            </a:r>
            <a:r>
              <a:rPr lang="uk-UA" dirty="0"/>
              <a:t>і три елементи списку будуть автоматично </a:t>
            </a:r>
            <a:r>
              <a:rPr lang="uk-UA" dirty="0" err="1" smtClean="0"/>
              <a:t>деструктуровані</a:t>
            </a:r>
            <a:r>
              <a:rPr lang="uk-UA" dirty="0" smtClean="0"/>
              <a:t> </a:t>
            </a:r>
            <a:r>
              <a:rPr lang="uk-UA" dirty="0"/>
              <a:t>в ці три параметри</a:t>
            </a:r>
            <a:r>
              <a:rPr lang="uk-UA" dirty="0" smtClean="0"/>
              <a:t>.</a:t>
            </a:r>
          </a:p>
          <a:p>
            <a:pPr lvl="1"/>
            <a:endParaRPr lang="uk-UA" dirty="0"/>
          </a:p>
          <a:p>
            <a:r>
              <a:rPr lang="uk-UA" dirty="0" smtClean="0"/>
              <a:t>2. Іншою </a:t>
            </a:r>
            <a:r>
              <a:rPr lang="uk-UA" dirty="0"/>
              <a:t>особливістю списку параметрів макросів є те, що </a:t>
            </a:r>
            <a:r>
              <a:rPr lang="uk-UA" dirty="0" smtClean="0"/>
              <a:t>можна використовувати          &amp;</a:t>
            </a:r>
            <a:r>
              <a:rPr lang="en-GB" dirty="0" smtClean="0"/>
              <a:t>body </a:t>
            </a:r>
            <a:r>
              <a:rPr lang="uk-UA" dirty="0"/>
              <a:t>як синонім </a:t>
            </a:r>
            <a:r>
              <a:rPr lang="uk-UA" dirty="0" smtClean="0"/>
              <a:t>&amp;</a:t>
            </a:r>
            <a:r>
              <a:rPr lang="en-GB" dirty="0" smtClean="0"/>
              <a:t>rest</a:t>
            </a:r>
            <a:r>
              <a:rPr lang="en-GB" dirty="0"/>
              <a:t>. </a:t>
            </a:r>
            <a:endParaRPr lang="uk-UA" dirty="0" smtClean="0"/>
          </a:p>
          <a:p>
            <a:pPr lvl="1"/>
            <a:r>
              <a:rPr lang="uk-UA" dirty="0" smtClean="0"/>
              <a:t>Семантично &amp;</a:t>
            </a:r>
            <a:r>
              <a:rPr lang="en-GB" dirty="0" smtClean="0"/>
              <a:t>body </a:t>
            </a:r>
            <a:r>
              <a:rPr lang="uk-UA" dirty="0"/>
              <a:t>і </a:t>
            </a:r>
            <a:r>
              <a:rPr lang="uk-UA" dirty="0" smtClean="0"/>
              <a:t>&amp;</a:t>
            </a:r>
            <a:r>
              <a:rPr lang="en-GB" dirty="0" smtClean="0"/>
              <a:t>rest </a:t>
            </a:r>
            <a:r>
              <a:rPr lang="uk-UA" dirty="0"/>
              <a:t>еквіваленти, але безліч середовищ розробки буде використовувати факт наявності параметра </a:t>
            </a:r>
            <a:r>
              <a:rPr lang="uk-UA" dirty="0" smtClean="0"/>
              <a:t>&amp;</a:t>
            </a:r>
            <a:r>
              <a:rPr lang="en-GB" dirty="0" smtClean="0"/>
              <a:t>body </a:t>
            </a:r>
            <a:r>
              <a:rPr lang="uk-UA" dirty="0"/>
              <a:t>для зміни того, як вони будуть вирівнювати код використання макросу, тому зазвичай параметри </a:t>
            </a:r>
            <a:r>
              <a:rPr lang="uk-UA" dirty="0" smtClean="0"/>
              <a:t>&amp;</a:t>
            </a:r>
            <a:r>
              <a:rPr lang="en-GB" dirty="0" smtClean="0"/>
              <a:t>body </a:t>
            </a:r>
            <a:r>
              <a:rPr lang="uk-UA" dirty="0"/>
              <a:t>застосовуються для захоплення списку форм, які складають тіло макросу</a:t>
            </a:r>
            <a:r>
              <a:rPr lang="uk-UA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04965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13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3700" y="1322795"/>
            <a:ext cx="7940732" cy="144655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CC"/>
                </a:solidFill>
                <a:latin typeface="Century Schoolbook" panose="02040604050505020304" pitchFamily="18" charset="0"/>
              </a:rPr>
              <a:t>(</a:t>
            </a:r>
            <a:r>
              <a:rPr lang="en-US" sz="2200" dirty="0" err="1">
                <a:solidFill>
                  <a:srgbClr val="0000CC"/>
                </a:solidFill>
                <a:latin typeface="Century Schoolbook" panose="02040604050505020304" pitchFamily="18" charset="0"/>
              </a:rPr>
              <a:t>defmacro</a:t>
            </a:r>
            <a:r>
              <a:rPr lang="en-US" sz="2200" dirty="0">
                <a:solidFill>
                  <a:srgbClr val="0000CC"/>
                </a:solidFill>
                <a:latin typeface="Century Schoolbook" panose="02040604050505020304" pitchFamily="18" charset="0"/>
              </a:rPr>
              <a:t> do-primes ((</a:t>
            </a:r>
            <a:r>
              <a:rPr lang="en-US" sz="2200" dirty="0" err="1">
                <a:solidFill>
                  <a:srgbClr val="0000CC"/>
                </a:solidFill>
                <a:latin typeface="Century Schoolbook" panose="02040604050505020304" pitchFamily="18" charset="0"/>
              </a:rPr>
              <a:t>var</a:t>
            </a:r>
            <a:r>
              <a:rPr lang="en-US" sz="2200" dirty="0">
                <a:solidFill>
                  <a:srgbClr val="0000CC"/>
                </a:solidFill>
                <a:latin typeface="Century Schoolbook" panose="02040604050505020304" pitchFamily="18" charset="0"/>
              </a:rPr>
              <a:t> start end) &amp;body body)</a:t>
            </a:r>
          </a:p>
          <a:p>
            <a:r>
              <a:rPr lang="uk-UA" sz="2200" dirty="0" smtClean="0">
                <a:solidFill>
                  <a:srgbClr val="0000CC"/>
                </a:solidFill>
                <a:latin typeface="Century Schoolbook" panose="02040604050505020304" pitchFamily="18" charset="0"/>
              </a:rPr>
              <a:t>      </a:t>
            </a:r>
            <a:r>
              <a:rPr lang="en-US" sz="2200" dirty="0" smtClean="0">
                <a:solidFill>
                  <a:srgbClr val="0000CC"/>
                </a:solidFill>
                <a:latin typeface="Century Schoolbook" panose="02040604050505020304" pitchFamily="18" charset="0"/>
              </a:rPr>
              <a:t>‘(</a:t>
            </a:r>
            <a:r>
              <a:rPr lang="en-US" sz="2200" dirty="0">
                <a:solidFill>
                  <a:srgbClr val="0000CC"/>
                </a:solidFill>
                <a:latin typeface="Century Schoolbook" panose="02040604050505020304" pitchFamily="18" charset="0"/>
              </a:rPr>
              <a:t>do ((,</a:t>
            </a:r>
            <a:r>
              <a:rPr lang="en-US" sz="2200" dirty="0" err="1">
                <a:solidFill>
                  <a:srgbClr val="0000CC"/>
                </a:solidFill>
                <a:latin typeface="Century Schoolbook" panose="02040604050505020304" pitchFamily="18" charset="0"/>
              </a:rPr>
              <a:t>var</a:t>
            </a:r>
            <a:r>
              <a:rPr lang="en-US" sz="2200" dirty="0">
                <a:solidFill>
                  <a:srgbClr val="0000CC"/>
                </a:solidFill>
                <a:latin typeface="Century Schoolbook" panose="02040604050505020304" pitchFamily="18" charset="0"/>
              </a:rPr>
              <a:t> (next-prime ,start) (next-prime (1+ ,</a:t>
            </a:r>
            <a:r>
              <a:rPr lang="en-US" sz="2200" dirty="0" err="1">
                <a:solidFill>
                  <a:srgbClr val="0000CC"/>
                </a:solidFill>
                <a:latin typeface="Century Schoolbook" panose="02040604050505020304" pitchFamily="18" charset="0"/>
              </a:rPr>
              <a:t>var</a:t>
            </a:r>
            <a:r>
              <a:rPr lang="en-US" sz="2200" dirty="0">
                <a:solidFill>
                  <a:srgbClr val="0000CC"/>
                </a:solidFill>
                <a:latin typeface="Century Schoolbook" panose="02040604050505020304" pitchFamily="18" charset="0"/>
              </a:rPr>
              <a:t>))))</a:t>
            </a:r>
          </a:p>
          <a:p>
            <a:r>
              <a:rPr lang="uk-UA" sz="2200" dirty="0" smtClean="0">
                <a:solidFill>
                  <a:srgbClr val="0000CC"/>
                </a:solidFill>
                <a:latin typeface="Century Schoolbook" panose="02040604050505020304" pitchFamily="18" charset="0"/>
              </a:rPr>
              <a:t>             </a:t>
            </a:r>
            <a:r>
              <a:rPr lang="en-GB" sz="2200" dirty="0" smtClean="0">
                <a:solidFill>
                  <a:srgbClr val="0000CC"/>
                </a:solidFill>
                <a:latin typeface="Century Schoolbook" panose="02040604050505020304" pitchFamily="18" charset="0"/>
              </a:rPr>
              <a:t>((&gt; </a:t>
            </a:r>
            <a:r>
              <a:rPr lang="en-GB" sz="2200" dirty="0">
                <a:solidFill>
                  <a:srgbClr val="0000CC"/>
                </a:solidFill>
                <a:latin typeface="Century Schoolbook" panose="02040604050505020304" pitchFamily="18" charset="0"/>
              </a:rPr>
              <a:t>,</a:t>
            </a:r>
            <a:r>
              <a:rPr lang="en-GB" sz="2200" dirty="0" err="1">
                <a:solidFill>
                  <a:srgbClr val="0000CC"/>
                </a:solidFill>
                <a:latin typeface="Century Schoolbook" panose="02040604050505020304" pitchFamily="18" charset="0"/>
              </a:rPr>
              <a:t>var</a:t>
            </a:r>
            <a:r>
              <a:rPr lang="en-GB" sz="2200" dirty="0">
                <a:solidFill>
                  <a:srgbClr val="0000CC"/>
                </a:solidFill>
                <a:latin typeface="Century Schoolbook" panose="02040604050505020304" pitchFamily="18" charset="0"/>
              </a:rPr>
              <a:t> ,end))</a:t>
            </a:r>
          </a:p>
          <a:p>
            <a:r>
              <a:rPr lang="uk-UA" sz="2200" dirty="0" smtClean="0">
                <a:solidFill>
                  <a:srgbClr val="0000CC"/>
                </a:solidFill>
                <a:latin typeface="Century Schoolbook" panose="02040604050505020304" pitchFamily="18" charset="0"/>
              </a:rPr>
              <a:t>    </a:t>
            </a:r>
            <a:r>
              <a:rPr lang="en-GB" sz="2200" dirty="0" smtClean="0">
                <a:solidFill>
                  <a:srgbClr val="0000CC"/>
                </a:solidFill>
                <a:latin typeface="Century Schoolbook" panose="02040604050505020304" pitchFamily="18" charset="0"/>
              </a:rPr>
              <a:t>,@</a:t>
            </a:r>
            <a:r>
              <a:rPr lang="en-GB" sz="2200" dirty="0">
                <a:solidFill>
                  <a:srgbClr val="0000CC"/>
                </a:solidFill>
                <a:latin typeface="Century Schoolbook" panose="02040604050505020304" pitchFamily="18" charset="0"/>
              </a:rPr>
              <a:t>body))</a:t>
            </a:r>
            <a:endParaRPr lang="ru-RU" sz="22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25600" y="347610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>
                <a:latin typeface="Century Schoolbook" panose="02040604050505020304" pitchFamily="18" charset="0"/>
              </a:rPr>
              <a:t>(</a:t>
            </a:r>
            <a:r>
              <a:rPr lang="en-GB" dirty="0">
                <a:latin typeface="Century Schoolbook" panose="02040604050505020304" pitchFamily="18" charset="0"/>
              </a:rPr>
              <a:t>do-primes </a:t>
            </a:r>
            <a:r>
              <a:rPr lang="en-GB" dirty="0" err="1">
                <a:latin typeface="Century Schoolbook" panose="02040604050505020304" pitchFamily="18" charset="0"/>
              </a:rPr>
              <a:t>var</a:t>
            </a:r>
            <a:r>
              <a:rPr lang="en-GB" dirty="0">
                <a:latin typeface="Century Schoolbook" panose="02040604050505020304" pitchFamily="18" charset="0"/>
              </a:rPr>
              <a:t>-and-range &amp;rest body)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74732" y="4001006"/>
            <a:ext cx="7937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Виклик</a:t>
            </a:r>
            <a:r>
              <a:rPr lang="ru-RU" dirty="0" smtClean="0"/>
              <a:t> макросу повинен </a:t>
            </a:r>
            <a:r>
              <a:rPr lang="ru-RU" dirty="0" err="1" smtClean="0"/>
              <a:t>виглядати</a:t>
            </a:r>
            <a:r>
              <a:rPr lang="ru-RU" dirty="0" smtClean="0"/>
              <a:t> </a:t>
            </a:r>
            <a:r>
              <a:rPr lang="ru-RU" dirty="0" err="1" smtClean="0"/>
              <a:t>наступним</a:t>
            </a:r>
            <a:r>
              <a:rPr lang="ru-RU" dirty="0" smtClean="0"/>
              <a:t> чином: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978602" y="4915901"/>
            <a:ext cx="3865995" cy="36933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(do-primes (</a:t>
            </a:r>
            <a:r>
              <a:rPr lang="en-US" dirty="0" err="1">
                <a:solidFill>
                  <a:srgbClr val="0000CC"/>
                </a:solidFill>
              </a:rPr>
              <a:t>var</a:t>
            </a:r>
            <a:r>
              <a:rPr lang="en-US" dirty="0">
                <a:solidFill>
                  <a:srgbClr val="0000CC"/>
                </a:solidFill>
              </a:rPr>
              <a:t> start end) &amp;body body)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Особливості </a:t>
            </a:r>
            <a:r>
              <a:rPr lang="uk-UA" sz="3600" b="1" dirty="0" err="1" smtClean="0">
                <a:solidFill>
                  <a:schemeClr val="bg1"/>
                </a:solidFill>
              </a:rPr>
              <a:t>Макропараметрів</a:t>
            </a:r>
            <a:r>
              <a:rPr lang="uk-UA" sz="3600" b="1" dirty="0" smtClean="0">
                <a:solidFill>
                  <a:schemeClr val="bg1"/>
                </a:solidFill>
              </a:rPr>
              <a:t> 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56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14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1315" y="1345843"/>
            <a:ext cx="8686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Після</a:t>
            </a:r>
            <a:r>
              <a:rPr lang="ru-RU" sz="2000" dirty="0" smtClean="0"/>
              <a:t> </a:t>
            </a:r>
            <a:r>
              <a:rPr lang="ru-RU" sz="2000" dirty="0" err="1" smtClean="0"/>
              <a:t>деструктурування</a:t>
            </a:r>
            <a:r>
              <a:rPr lang="ru-RU" sz="2000" dirty="0" smtClean="0"/>
              <a:t> </a:t>
            </a:r>
            <a:r>
              <a:rPr lang="ru-RU" sz="2000" dirty="0" err="1"/>
              <a:t>аргументів</a:t>
            </a:r>
            <a:r>
              <a:rPr lang="ru-RU" sz="2000" dirty="0"/>
              <a:t>, </a:t>
            </a:r>
            <a:r>
              <a:rPr lang="ru-RU" sz="2000" dirty="0" err="1" smtClean="0"/>
              <a:t>потрібно</a:t>
            </a:r>
            <a:r>
              <a:rPr lang="ru-RU" sz="2000" dirty="0" smtClean="0"/>
              <a:t> </a:t>
            </a:r>
            <a:r>
              <a:rPr lang="ru-RU" sz="2000" dirty="0" err="1" smtClean="0"/>
              <a:t>підставити</a:t>
            </a:r>
            <a:r>
              <a:rPr lang="ru-RU" sz="2000" dirty="0" smtClean="0"/>
              <a:t> </a:t>
            </a:r>
            <a:r>
              <a:rPr lang="ru-RU" sz="2000" dirty="0" err="1"/>
              <a:t>їх</a:t>
            </a:r>
            <a:r>
              <a:rPr lang="ru-RU" sz="2000" dirty="0"/>
              <a:t> в шаблон для </a:t>
            </a:r>
            <a:r>
              <a:rPr lang="ru-RU" sz="2000" dirty="0" err="1"/>
              <a:t>отримання</a:t>
            </a:r>
            <a:r>
              <a:rPr lang="ru-RU" sz="2000" dirty="0"/>
              <a:t> </a:t>
            </a:r>
            <a:r>
              <a:rPr lang="ru-RU" sz="2000" dirty="0" err="1"/>
              <a:t>розкриття</a:t>
            </a:r>
            <a:r>
              <a:rPr lang="ru-RU" sz="2000" dirty="0"/>
              <a:t>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/>
              <a:t>Для </a:t>
            </a:r>
            <a:r>
              <a:rPr lang="ru-RU" sz="2000" dirty="0" err="1"/>
              <a:t>простих</a:t>
            </a:r>
            <a:r>
              <a:rPr lang="ru-RU" sz="2000" dirty="0"/>
              <a:t> </a:t>
            </a:r>
            <a:r>
              <a:rPr lang="ru-RU" sz="2000" dirty="0" err="1"/>
              <a:t>макросів</a:t>
            </a:r>
            <a:r>
              <a:rPr lang="ru-RU" sz="2000" dirty="0"/>
              <a:t> </a:t>
            </a:r>
            <a:r>
              <a:rPr lang="ru-RU" sz="2000" dirty="0" smtClean="0"/>
              <a:t>типу </a:t>
            </a:r>
            <a:r>
              <a:rPr lang="ru-RU" sz="2000" dirty="0" err="1" smtClean="0"/>
              <a:t>do-primes</a:t>
            </a:r>
            <a:r>
              <a:rPr lang="ru-RU" sz="2000" dirty="0" smtClean="0"/>
              <a:t> </a:t>
            </a:r>
            <a:r>
              <a:rPr lang="ru-RU" sz="2000" dirty="0" err="1"/>
              <a:t>кращим</a:t>
            </a:r>
            <a:r>
              <a:rPr lang="ru-RU" sz="2000" dirty="0"/>
              <a:t> </a:t>
            </a:r>
            <a:r>
              <a:rPr lang="ru-RU" sz="2000" dirty="0" err="1"/>
              <a:t>варіантом</a:t>
            </a:r>
            <a:r>
              <a:rPr lang="ru-RU" sz="2000" dirty="0"/>
              <a:t> є </a:t>
            </a:r>
            <a:r>
              <a:rPr lang="ru-RU" sz="2000" dirty="0" err="1"/>
              <a:t>використання</a:t>
            </a:r>
            <a:r>
              <a:rPr lang="ru-RU" sz="2000" dirty="0"/>
              <a:t> </a:t>
            </a:r>
            <a:r>
              <a:rPr lang="ru-RU" sz="2000" dirty="0" err="1"/>
              <a:t>спеціального</a:t>
            </a:r>
            <a:r>
              <a:rPr lang="ru-RU" sz="2000" dirty="0"/>
              <a:t> синтаксису </a:t>
            </a:r>
            <a:r>
              <a:rPr lang="ru-RU" sz="2000" dirty="0" err="1" smtClean="0"/>
              <a:t>квазіцитування</a:t>
            </a:r>
            <a:r>
              <a:rPr lang="ru-RU" sz="2000" dirty="0" smtClean="0"/>
              <a:t>. 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Вирази</a:t>
            </a:r>
            <a:r>
              <a:rPr lang="ru-RU" sz="2000" dirty="0" smtClean="0"/>
              <a:t> </a:t>
            </a:r>
            <a:r>
              <a:rPr lang="ru-RU" sz="2000" dirty="0" err="1" smtClean="0"/>
              <a:t>квазіцитування</a:t>
            </a:r>
            <a:r>
              <a:rPr lang="ru-RU" sz="2000" dirty="0" smtClean="0"/>
              <a:t> </a:t>
            </a:r>
            <a:r>
              <a:rPr lang="ru-RU" sz="2000" dirty="0" err="1"/>
              <a:t>подібні</a:t>
            </a:r>
            <a:r>
              <a:rPr lang="ru-RU" sz="2000" dirty="0"/>
              <a:t> </a:t>
            </a:r>
            <a:r>
              <a:rPr lang="ru-RU" sz="2000" dirty="0" err="1" smtClean="0"/>
              <a:t>виразаи</a:t>
            </a:r>
            <a:r>
              <a:rPr lang="ru-RU" sz="2000" dirty="0" smtClean="0"/>
              <a:t> </a:t>
            </a:r>
            <a:r>
              <a:rPr lang="ru-RU" sz="2000" dirty="0" err="1"/>
              <a:t>цитування</a:t>
            </a:r>
            <a:r>
              <a:rPr lang="ru-RU" sz="2000" dirty="0"/>
              <a:t>, за </a:t>
            </a:r>
            <a:r>
              <a:rPr lang="ru-RU" sz="2000" dirty="0" err="1"/>
              <a:t>винятком</a:t>
            </a:r>
            <a:r>
              <a:rPr lang="ru-RU" sz="2000" dirty="0"/>
              <a:t> того,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 smtClean="0"/>
              <a:t>можна</a:t>
            </a:r>
            <a:r>
              <a:rPr lang="ru-RU" sz="2000" dirty="0" smtClean="0"/>
              <a:t> </a:t>
            </a:r>
            <a:r>
              <a:rPr lang="ru-RU" sz="2000" dirty="0"/>
              <a:t>«</a:t>
            </a:r>
            <a:r>
              <a:rPr lang="ru-RU" sz="2000" dirty="0" err="1"/>
              <a:t>розлапкувати</a:t>
            </a:r>
            <a:r>
              <a:rPr lang="ru-RU" sz="2000" dirty="0"/>
              <a:t>» </a:t>
            </a:r>
            <a:r>
              <a:rPr lang="ru-RU" sz="2000" dirty="0" err="1"/>
              <a:t>певні</a:t>
            </a:r>
            <a:r>
              <a:rPr lang="ru-RU" sz="2000" dirty="0"/>
              <a:t> </a:t>
            </a:r>
            <a:r>
              <a:rPr lang="ru-RU" sz="2000" dirty="0" err="1" smtClean="0"/>
              <a:t>подвирази</a:t>
            </a:r>
            <a:r>
              <a:rPr lang="ru-RU" sz="2000" dirty="0" smtClean="0"/>
              <a:t>, </a:t>
            </a:r>
            <a:r>
              <a:rPr lang="ru-RU" sz="2000" dirty="0" err="1"/>
              <a:t>випереджаючи</a:t>
            </a:r>
            <a:r>
              <a:rPr lang="ru-RU" sz="2000" dirty="0"/>
              <a:t> </a:t>
            </a:r>
            <a:r>
              <a:rPr lang="ru-RU" sz="2000" dirty="0" err="1"/>
              <a:t>їх</a:t>
            </a:r>
            <a:r>
              <a:rPr lang="ru-RU" sz="2000" dirty="0"/>
              <a:t> </a:t>
            </a:r>
            <a:r>
              <a:rPr lang="ru-RU" sz="2000" dirty="0" smtClean="0"/>
              <a:t>комою, </a:t>
            </a:r>
            <a:r>
              <a:rPr lang="ru-RU" sz="2000" dirty="0"/>
              <a:t>за </a:t>
            </a:r>
            <a:r>
              <a:rPr lang="ru-RU" sz="2000" dirty="0" err="1"/>
              <a:t>якою</a:t>
            </a:r>
            <a:r>
              <a:rPr lang="ru-RU" sz="2000" dirty="0"/>
              <a:t>, </a:t>
            </a:r>
            <a:r>
              <a:rPr lang="ru-RU" sz="2000" dirty="0" err="1"/>
              <a:t>можливо</a:t>
            </a:r>
            <a:r>
              <a:rPr lang="ru-RU" sz="2000" dirty="0"/>
              <a:t>, </a:t>
            </a:r>
            <a:r>
              <a:rPr lang="ru-RU" sz="2000" dirty="0" err="1" smtClean="0"/>
              <a:t>слідує</a:t>
            </a:r>
            <a:r>
              <a:rPr lang="ru-RU" sz="2000" dirty="0" smtClean="0"/>
              <a:t> </a:t>
            </a:r>
            <a:r>
              <a:rPr lang="ru-RU" sz="2000" dirty="0"/>
              <a:t>знак </a:t>
            </a:r>
            <a:r>
              <a:rPr lang="ru-RU" sz="2000" dirty="0" smtClean="0"/>
              <a:t>@. </a:t>
            </a:r>
            <a:r>
              <a:rPr lang="ru-RU" sz="2000" dirty="0"/>
              <a:t>Без </a:t>
            </a:r>
            <a:r>
              <a:rPr lang="ru-RU" sz="2000" dirty="0" err="1"/>
              <a:t>цього</a:t>
            </a:r>
            <a:r>
              <a:rPr lang="ru-RU" sz="2000" dirty="0"/>
              <a:t> знака </a:t>
            </a:r>
            <a:r>
              <a:rPr lang="ru-RU" sz="2000" dirty="0" smtClean="0"/>
              <a:t>@ кома </a:t>
            </a:r>
            <a:r>
              <a:rPr lang="ru-RU" sz="2000" dirty="0" err="1"/>
              <a:t>викликає</a:t>
            </a:r>
            <a:r>
              <a:rPr lang="ru-RU" sz="2000" dirty="0"/>
              <a:t> </a:t>
            </a:r>
            <a:r>
              <a:rPr lang="ru-RU" sz="2000" dirty="0" err="1"/>
              <a:t>включення</a:t>
            </a:r>
            <a:r>
              <a:rPr lang="ru-RU" sz="2000" dirty="0"/>
              <a:t> як є </a:t>
            </a:r>
            <a:r>
              <a:rPr lang="ru-RU" sz="2000" dirty="0" err="1"/>
              <a:t>значення</a:t>
            </a:r>
            <a:r>
              <a:rPr lang="ru-RU" sz="2000" dirty="0"/>
              <a:t> </a:t>
            </a:r>
            <a:r>
              <a:rPr lang="ru-RU" sz="2000" dirty="0" err="1"/>
              <a:t>наступного</a:t>
            </a:r>
            <a:r>
              <a:rPr lang="ru-RU" sz="2000" dirty="0"/>
              <a:t> за нею </a:t>
            </a:r>
            <a:r>
              <a:rPr lang="ru-RU" sz="2000" dirty="0" err="1" smtClean="0"/>
              <a:t>подвиразу</a:t>
            </a:r>
            <a:r>
              <a:rPr lang="ru-RU" sz="2000" dirty="0" smtClean="0"/>
              <a:t>. </a:t>
            </a:r>
            <a:r>
              <a:rPr lang="ru-RU" sz="2000" dirty="0" err="1"/>
              <a:t>Зі</a:t>
            </a:r>
            <a:r>
              <a:rPr lang="ru-RU" sz="2000" dirty="0"/>
              <a:t> знаком </a:t>
            </a:r>
            <a:r>
              <a:rPr lang="ru-RU" sz="2000" dirty="0" smtClean="0"/>
              <a:t>@ </a:t>
            </a:r>
            <a:r>
              <a:rPr lang="ru-RU" sz="2000" dirty="0" err="1" smtClean="0"/>
              <a:t>значення</a:t>
            </a:r>
            <a:r>
              <a:rPr lang="ru-RU" sz="2000" dirty="0"/>
              <a:t>, яке </a:t>
            </a:r>
            <a:r>
              <a:rPr lang="ru-RU" sz="2000" dirty="0" err="1"/>
              <a:t>має</a:t>
            </a:r>
            <a:r>
              <a:rPr lang="ru-RU" sz="2000" dirty="0"/>
              <a:t> бути списком, «</a:t>
            </a:r>
            <a:r>
              <a:rPr lang="ru-RU" sz="2000" dirty="0" err="1"/>
              <a:t>вклеюється</a:t>
            </a:r>
            <a:r>
              <a:rPr lang="ru-RU" sz="2000" dirty="0"/>
              <a:t>» в </a:t>
            </a:r>
            <a:r>
              <a:rPr lang="ru-RU" sz="2000" dirty="0" err="1"/>
              <a:t>навколишній</a:t>
            </a:r>
            <a:r>
              <a:rPr lang="ru-RU" sz="2000" dirty="0"/>
              <a:t> список.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Особливості </a:t>
            </a:r>
            <a:r>
              <a:rPr lang="uk-UA" sz="3600" b="1" dirty="0" err="1" smtClean="0">
                <a:solidFill>
                  <a:schemeClr val="bg1"/>
                </a:solidFill>
              </a:rPr>
              <a:t>Макропараметрів</a:t>
            </a:r>
            <a:r>
              <a:rPr lang="uk-UA" sz="3600" b="1" dirty="0" smtClean="0">
                <a:solidFill>
                  <a:schemeClr val="bg1"/>
                </a:solidFill>
              </a:rPr>
              <a:t> 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382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15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8599" y="950436"/>
            <a:ext cx="89153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 smtClean="0"/>
              <a:t>Деякі</a:t>
            </a:r>
            <a:r>
              <a:rPr lang="ru-RU" sz="2000" dirty="0" smtClean="0"/>
              <a:t>  </a:t>
            </a:r>
            <a:r>
              <a:rPr lang="ru-RU" sz="2000" dirty="0" err="1"/>
              <a:t>приклади</a:t>
            </a:r>
            <a:r>
              <a:rPr lang="ru-RU" sz="2000" dirty="0"/>
              <a:t> </a:t>
            </a:r>
            <a:r>
              <a:rPr lang="ru-RU" sz="2000" dirty="0" err="1"/>
              <a:t>виразів</a:t>
            </a:r>
            <a:r>
              <a:rPr lang="ru-RU" sz="2000" dirty="0"/>
              <a:t> </a:t>
            </a:r>
            <a:r>
              <a:rPr lang="ru-RU" sz="2000" dirty="0" err="1" smtClean="0"/>
              <a:t>квазіцитування</a:t>
            </a:r>
            <a:r>
              <a:rPr lang="ru-RU" sz="2000" dirty="0" smtClean="0"/>
              <a:t> </a:t>
            </a:r>
            <a:r>
              <a:rPr lang="ru-RU" sz="2000" dirty="0"/>
              <a:t>разом з </a:t>
            </a:r>
            <a:r>
              <a:rPr lang="ru-RU" sz="2000" dirty="0" err="1"/>
              <a:t>еквівалентним</a:t>
            </a:r>
            <a:r>
              <a:rPr lang="ru-RU" sz="2000" dirty="0"/>
              <a:t> </a:t>
            </a:r>
            <a:r>
              <a:rPr lang="ru-RU" sz="2000" dirty="0" err="1" smtClean="0"/>
              <a:t>кодм</a:t>
            </a:r>
            <a:r>
              <a:rPr lang="ru-RU" sz="2000" dirty="0" smtClean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 </a:t>
            </a:r>
            <a:r>
              <a:rPr lang="ru-RU" sz="2000" dirty="0" err="1" smtClean="0"/>
              <a:t>створює</a:t>
            </a:r>
            <a:r>
              <a:rPr lang="ru-RU" sz="2000" dirty="0" smtClean="0"/>
              <a:t> списки, </a:t>
            </a:r>
            <a:r>
              <a:rPr lang="ru-RU" sz="2000" dirty="0"/>
              <a:t>а </a:t>
            </a:r>
            <a:r>
              <a:rPr lang="ru-RU" sz="2000" dirty="0" err="1"/>
              <a:t>також</a:t>
            </a:r>
            <a:r>
              <a:rPr lang="ru-RU" sz="2000" dirty="0"/>
              <a:t> </a:t>
            </a:r>
            <a:r>
              <a:rPr lang="ru-RU" sz="2000" dirty="0" err="1"/>
              <a:t>результати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 smtClean="0"/>
              <a:t>отримані</a:t>
            </a:r>
            <a:r>
              <a:rPr lang="ru-RU" sz="2000" dirty="0" smtClean="0"/>
              <a:t> </a:t>
            </a:r>
            <a:r>
              <a:rPr lang="ru-RU" sz="2000" dirty="0"/>
              <a:t>при </a:t>
            </a:r>
            <a:r>
              <a:rPr lang="ru-RU" sz="2000" dirty="0" err="1"/>
              <a:t>обчисленні</a:t>
            </a:r>
            <a:r>
              <a:rPr lang="ru-RU" sz="2000" dirty="0"/>
              <a:t> як </a:t>
            </a:r>
            <a:r>
              <a:rPr lang="ru-RU" sz="2000" dirty="0" err="1"/>
              <a:t>виразів</a:t>
            </a:r>
            <a:r>
              <a:rPr lang="ru-RU" sz="2000" dirty="0"/>
              <a:t> </a:t>
            </a:r>
            <a:r>
              <a:rPr lang="ru-RU" sz="2000" dirty="0" err="1" smtClean="0"/>
              <a:t>квазіцитування</a:t>
            </a:r>
            <a:r>
              <a:rPr lang="ru-RU" sz="2000" dirty="0" smtClean="0"/>
              <a:t>, </a:t>
            </a:r>
            <a:r>
              <a:rPr lang="ru-RU" sz="2000" dirty="0"/>
              <a:t>так і </a:t>
            </a:r>
            <a:r>
              <a:rPr lang="ru-RU" sz="2000" dirty="0" err="1"/>
              <a:t>еквівалентного</a:t>
            </a:r>
            <a:r>
              <a:rPr lang="ru-RU" sz="2000" dirty="0"/>
              <a:t> </a:t>
            </a:r>
            <a:r>
              <a:rPr lang="ru-RU" sz="2000" dirty="0" smtClean="0"/>
              <a:t>кода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336800"/>
            <a:ext cx="8801098" cy="23368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994168" y="0"/>
            <a:ext cx="34884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 smtClean="0">
                <a:solidFill>
                  <a:schemeClr val="bg1"/>
                </a:solidFill>
              </a:rPr>
              <a:t>Квазіцитування</a:t>
            </a:r>
            <a:r>
              <a:rPr lang="ru-RU" sz="3600" b="1" dirty="0" smtClean="0">
                <a:solidFill>
                  <a:schemeClr val="bg1"/>
                </a:solidFill>
              </a:rPr>
              <a:t>  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09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16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3100" y="1387495"/>
            <a:ext cx="7839132" cy="224676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CC"/>
                </a:solidFill>
                <a:latin typeface="Century Schoolbook" panose="02040604050505020304" pitchFamily="18" charset="0"/>
              </a:rPr>
              <a:t>(</a:t>
            </a:r>
            <a:r>
              <a:rPr lang="en-US" sz="2000" dirty="0" err="1">
                <a:solidFill>
                  <a:srgbClr val="0000CC"/>
                </a:solidFill>
                <a:latin typeface="Century Schoolbook" panose="02040604050505020304" pitchFamily="18" charset="0"/>
              </a:rPr>
              <a:t>defmacro</a:t>
            </a:r>
            <a:r>
              <a:rPr lang="en-US" sz="2000" dirty="0">
                <a:solidFill>
                  <a:srgbClr val="0000CC"/>
                </a:solidFill>
                <a:latin typeface="Century Schoolbook" panose="02040604050505020304" pitchFamily="18" charset="0"/>
              </a:rPr>
              <a:t> do-primes-a ((</a:t>
            </a:r>
            <a:r>
              <a:rPr lang="en-US" sz="2000" dirty="0" err="1">
                <a:solidFill>
                  <a:srgbClr val="0000CC"/>
                </a:solidFill>
                <a:latin typeface="Century Schoolbook" panose="02040604050505020304" pitchFamily="18" charset="0"/>
              </a:rPr>
              <a:t>var</a:t>
            </a:r>
            <a:r>
              <a:rPr lang="en-US" sz="2000" dirty="0">
                <a:solidFill>
                  <a:srgbClr val="0000CC"/>
                </a:solidFill>
                <a:latin typeface="Century Schoolbook" panose="02040604050505020304" pitchFamily="18" charset="0"/>
              </a:rPr>
              <a:t> start end) &amp;body body)</a:t>
            </a:r>
          </a:p>
          <a:p>
            <a:r>
              <a:rPr lang="uk-UA" sz="2000" dirty="0" smtClean="0">
                <a:solidFill>
                  <a:srgbClr val="0000CC"/>
                </a:solidFill>
                <a:latin typeface="Century Schoolbook" panose="02040604050505020304" pitchFamily="18" charset="0"/>
              </a:rPr>
              <a:t>     </a:t>
            </a:r>
            <a:r>
              <a:rPr lang="en-GB" sz="2000" dirty="0" smtClean="0">
                <a:solidFill>
                  <a:srgbClr val="0000CC"/>
                </a:solidFill>
                <a:latin typeface="Century Schoolbook" panose="02040604050505020304" pitchFamily="18" charset="0"/>
              </a:rPr>
              <a:t>(</a:t>
            </a:r>
            <a:r>
              <a:rPr lang="en-GB" sz="2000" dirty="0">
                <a:solidFill>
                  <a:srgbClr val="0000CC"/>
                </a:solidFill>
                <a:latin typeface="Century Schoolbook" panose="02040604050505020304" pitchFamily="18" charset="0"/>
              </a:rPr>
              <a:t>append ’(do)</a:t>
            </a:r>
          </a:p>
          <a:p>
            <a:r>
              <a:rPr lang="uk-UA" sz="2000" dirty="0" smtClean="0">
                <a:solidFill>
                  <a:srgbClr val="0000CC"/>
                </a:solidFill>
                <a:latin typeface="Century Schoolbook" panose="02040604050505020304" pitchFamily="18" charset="0"/>
              </a:rPr>
              <a:t>                   </a:t>
            </a:r>
            <a:r>
              <a:rPr lang="en-GB" sz="2000" dirty="0" smtClean="0">
                <a:solidFill>
                  <a:srgbClr val="0000CC"/>
                </a:solidFill>
                <a:latin typeface="Century Schoolbook" panose="02040604050505020304" pitchFamily="18" charset="0"/>
              </a:rPr>
              <a:t>(</a:t>
            </a:r>
            <a:r>
              <a:rPr lang="en-GB" sz="2000" dirty="0">
                <a:solidFill>
                  <a:srgbClr val="0000CC"/>
                </a:solidFill>
                <a:latin typeface="Century Schoolbook" panose="02040604050505020304" pitchFamily="18" charset="0"/>
              </a:rPr>
              <a:t>list (list (list </a:t>
            </a:r>
            <a:r>
              <a:rPr lang="en-GB" sz="2000" dirty="0" err="1">
                <a:solidFill>
                  <a:srgbClr val="0000CC"/>
                </a:solidFill>
                <a:latin typeface="Century Schoolbook" panose="02040604050505020304" pitchFamily="18" charset="0"/>
              </a:rPr>
              <a:t>var</a:t>
            </a:r>
            <a:endParaRPr lang="en-GB" sz="2000" dirty="0">
              <a:solidFill>
                <a:srgbClr val="0000CC"/>
              </a:solidFill>
              <a:latin typeface="Century Schoolbook" panose="02040604050505020304" pitchFamily="18" charset="0"/>
            </a:endParaRPr>
          </a:p>
          <a:p>
            <a:r>
              <a:rPr lang="uk-UA" sz="2000" dirty="0" smtClean="0">
                <a:solidFill>
                  <a:srgbClr val="0000CC"/>
                </a:solidFill>
                <a:latin typeface="Century Schoolbook" panose="02040604050505020304" pitchFamily="18" charset="0"/>
              </a:rPr>
              <a:t>                                        </a:t>
            </a:r>
            <a:r>
              <a:rPr lang="en-GB" sz="2000" dirty="0" smtClean="0">
                <a:solidFill>
                  <a:srgbClr val="0000CC"/>
                </a:solidFill>
                <a:latin typeface="Century Schoolbook" panose="02040604050505020304" pitchFamily="18" charset="0"/>
              </a:rPr>
              <a:t>(</a:t>
            </a:r>
            <a:r>
              <a:rPr lang="en-GB" sz="2000" dirty="0">
                <a:solidFill>
                  <a:srgbClr val="0000CC"/>
                </a:solidFill>
                <a:latin typeface="Century Schoolbook" panose="02040604050505020304" pitchFamily="18" charset="0"/>
              </a:rPr>
              <a:t>list ’next-prime start)</a:t>
            </a:r>
          </a:p>
          <a:p>
            <a:r>
              <a:rPr lang="uk-UA" sz="2000" dirty="0" smtClean="0">
                <a:solidFill>
                  <a:srgbClr val="0000CC"/>
                </a:solidFill>
                <a:latin typeface="Century Schoolbook" panose="02040604050505020304" pitchFamily="18" charset="0"/>
              </a:rPr>
              <a:t>                                        </a:t>
            </a:r>
            <a:r>
              <a:rPr lang="en-US" sz="2000" dirty="0" smtClean="0">
                <a:solidFill>
                  <a:srgbClr val="0000CC"/>
                </a:solidFill>
                <a:latin typeface="Century Schoolbook" panose="02040604050505020304" pitchFamily="18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Century Schoolbook" panose="02040604050505020304" pitchFamily="18" charset="0"/>
              </a:rPr>
              <a:t>list ’next-prime (list ’1+ </a:t>
            </a:r>
            <a:r>
              <a:rPr lang="en-US" sz="2000" dirty="0" err="1">
                <a:solidFill>
                  <a:srgbClr val="0000CC"/>
                </a:solidFill>
                <a:latin typeface="Century Schoolbook" panose="02040604050505020304" pitchFamily="18" charset="0"/>
              </a:rPr>
              <a:t>var</a:t>
            </a:r>
            <a:r>
              <a:rPr lang="en-US" sz="2000" dirty="0">
                <a:solidFill>
                  <a:srgbClr val="0000CC"/>
                </a:solidFill>
                <a:latin typeface="Century Schoolbook" panose="02040604050505020304" pitchFamily="18" charset="0"/>
              </a:rPr>
              <a:t>)))))</a:t>
            </a:r>
          </a:p>
          <a:p>
            <a:r>
              <a:rPr lang="uk-UA" sz="2000" dirty="0" smtClean="0">
                <a:solidFill>
                  <a:srgbClr val="0000CC"/>
                </a:solidFill>
                <a:latin typeface="Century Schoolbook" panose="02040604050505020304" pitchFamily="18" charset="0"/>
              </a:rPr>
              <a:t>                    </a:t>
            </a:r>
            <a:r>
              <a:rPr lang="da-DK" sz="2000" dirty="0" smtClean="0">
                <a:solidFill>
                  <a:srgbClr val="0000CC"/>
                </a:solidFill>
                <a:latin typeface="Century Schoolbook" panose="02040604050505020304" pitchFamily="18" charset="0"/>
              </a:rPr>
              <a:t>(</a:t>
            </a:r>
            <a:r>
              <a:rPr lang="da-DK" sz="2000" dirty="0">
                <a:solidFill>
                  <a:srgbClr val="0000CC"/>
                </a:solidFill>
                <a:latin typeface="Century Schoolbook" panose="02040604050505020304" pitchFamily="18" charset="0"/>
              </a:rPr>
              <a:t>list (list (list ’&gt; var end))) </a:t>
            </a:r>
            <a:endParaRPr lang="uk-UA" sz="2000" dirty="0" smtClean="0">
              <a:solidFill>
                <a:srgbClr val="0000CC"/>
              </a:solidFill>
              <a:latin typeface="Century Schoolbook" panose="02040604050505020304" pitchFamily="18" charset="0"/>
            </a:endParaRPr>
          </a:p>
          <a:p>
            <a:r>
              <a:rPr lang="uk-UA" sz="2000" dirty="0">
                <a:solidFill>
                  <a:srgbClr val="0000CC"/>
                </a:solidFill>
                <a:latin typeface="Century Schoolbook" panose="02040604050505020304" pitchFamily="18" charset="0"/>
              </a:rPr>
              <a:t> </a:t>
            </a:r>
            <a:r>
              <a:rPr lang="uk-UA" sz="2000" dirty="0" smtClean="0">
                <a:solidFill>
                  <a:srgbClr val="0000CC"/>
                </a:solidFill>
                <a:latin typeface="Century Schoolbook" panose="02040604050505020304" pitchFamily="18" charset="0"/>
              </a:rPr>
              <a:t>                   </a:t>
            </a:r>
            <a:r>
              <a:rPr lang="da-DK" sz="2000" dirty="0" smtClean="0">
                <a:solidFill>
                  <a:srgbClr val="0000CC"/>
                </a:solidFill>
                <a:latin typeface="Century Schoolbook" panose="02040604050505020304" pitchFamily="18" charset="0"/>
              </a:rPr>
              <a:t>body</a:t>
            </a:r>
            <a:r>
              <a:rPr lang="da-DK" sz="2000" dirty="0">
                <a:solidFill>
                  <a:srgbClr val="0000CC"/>
                </a:solidFill>
                <a:latin typeface="Century Schoolbook" panose="02040604050505020304" pitchFamily="18" charset="0"/>
              </a:rPr>
              <a:t>))</a:t>
            </a:r>
            <a:endParaRPr lang="ru-RU" sz="20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994168" y="0"/>
            <a:ext cx="34884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 smtClean="0">
                <a:solidFill>
                  <a:schemeClr val="bg1"/>
                </a:solidFill>
              </a:rPr>
              <a:t>Квазіцитування</a:t>
            </a:r>
            <a:r>
              <a:rPr lang="ru-RU" sz="3600" b="1" dirty="0" smtClean="0">
                <a:solidFill>
                  <a:schemeClr val="bg1"/>
                </a:solidFill>
              </a:rPr>
              <a:t>  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500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17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62099" y="69156"/>
            <a:ext cx="7581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err="1" smtClean="0">
                <a:solidFill>
                  <a:schemeClr val="bg1"/>
                </a:solidFill>
              </a:rPr>
              <a:t>Макроси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що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створюють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макроси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6700" y="1162735"/>
            <a:ext cx="8877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Припустимо</a:t>
            </a:r>
            <a:r>
              <a:rPr lang="ru-RU" dirty="0"/>
              <a:t>,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хочете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написати</a:t>
            </a:r>
            <a:r>
              <a:rPr lang="ru-RU" dirty="0"/>
              <a:t> </a:t>
            </a:r>
            <a:r>
              <a:rPr lang="ru-RU" dirty="0" err="1" smtClean="0"/>
              <a:t>таке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76299" y="1678830"/>
            <a:ext cx="6912032" cy="193899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defmacro</a:t>
            </a:r>
            <a:r>
              <a:rPr lang="en-US" sz="2000" dirty="0">
                <a:solidFill>
                  <a:srgbClr val="0000CC"/>
                </a:solidFill>
              </a:rPr>
              <a:t> do-primes ((</a:t>
            </a:r>
            <a:r>
              <a:rPr lang="en-US" sz="2000" dirty="0" err="1">
                <a:solidFill>
                  <a:srgbClr val="0000CC"/>
                </a:solidFill>
              </a:rPr>
              <a:t>var</a:t>
            </a:r>
            <a:r>
              <a:rPr lang="en-US" sz="2000" dirty="0">
                <a:solidFill>
                  <a:srgbClr val="0000CC"/>
                </a:solidFill>
              </a:rPr>
              <a:t> start end) &amp;body body)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with-</a:t>
            </a:r>
            <a:r>
              <a:rPr lang="en-US" sz="2000" dirty="0" err="1">
                <a:solidFill>
                  <a:srgbClr val="0000CC"/>
                </a:solidFill>
              </a:rPr>
              <a:t>gensyms</a:t>
            </a:r>
            <a:r>
              <a:rPr lang="en-US" sz="2000" dirty="0">
                <a:solidFill>
                  <a:srgbClr val="0000CC"/>
                </a:solidFill>
              </a:rPr>
              <a:t> (ending-value-name)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</a:t>
            </a:r>
            <a:r>
              <a:rPr lang="en-US" sz="2000" dirty="0" smtClean="0">
                <a:solidFill>
                  <a:srgbClr val="0000CC"/>
                </a:solidFill>
              </a:rPr>
              <a:t>‘(</a:t>
            </a:r>
            <a:r>
              <a:rPr lang="en-US" sz="2000" dirty="0">
                <a:solidFill>
                  <a:srgbClr val="0000CC"/>
                </a:solidFill>
              </a:rPr>
              <a:t>do ((,</a:t>
            </a:r>
            <a:r>
              <a:rPr lang="en-US" sz="2000" dirty="0" err="1">
                <a:solidFill>
                  <a:srgbClr val="0000CC"/>
                </a:solidFill>
              </a:rPr>
              <a:t>var</a:t>
            </a:r>
            <a:r>
              <a:rPr lang="en-US" sz="2000" dirty="0">
                <a:solidFill>
                  <a:srgbClr val="0000CC"/>
                </a:solidFill>
              </a:rPr>
              <a:t> (next-prime ,start) (next-prime (1+ ,</a:t>
            </a:r>
            <a:r>
              <a:rPr lang="en-US" sz="2000" dirty="0" err="1">
                <a:solidFill>
                  <a:srgbClr val="0000CC"/>
                </a:solidFill>
              </a:rPr>
              <a:t>var</a:t>
            </a:r>
            <a:r>
              <a:rPr lang="en-US" sz="2000" dirty="0">
                <a:solidFill>
                  <a:srgbClr val="0000CC"/>
                </a:solidFill>
              </a:rPr>
              <a:t>)))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</a:t>
            </a:r>
            <a:r>
              <a:rPr lang="en-US" sz="2000" dirty="0" smtClean="0">
                <a:solidFill>
                  <a:srgbClr val="0000CC"/>
                </a:solidFill>
              </a:rPr>
              <a:t>(,</a:t>
            </a:r>
            <a:r>
              <a:rPr lang="en-US" sz="2000" dirty="0">
                <a:solidFill>
                  <a:srgbClr val="0000CC"/>
                </a:solidFill>
              </a:rPr>
              <a:t>ending-value-name ,end))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</a:t>
            </a:r>
            <a:r>
              <a:rPr lang="en-US" sz="2000" dirty="0" smtClean="0">
                <a:solidFill>
                  <a:srgbClr val="0000CC"/>
                </a:solidFill>
              </a:rPr>
              <a:t>((&gt; </a:t>
            </a:r>
            <a:r>
              <a:rPr lang="en-US" sz="2000" dirty="0">
                <a:solidFill>
                  <a:srgbClr val="0000CC"/>
                </a:solidFill>
              </a:rPr>
              <a:t>,</a:t>
            </a:r>
            <a:r>
              <a:rPr lang="en-US" sz="2000" dirty="0" err="1">
                <a:solidFill>
                  <a:srgbClr val="0000CC"/>
                </a:solidFill>
              </a:rPr>
              <a:t>var</a:t>
            </a:r>
            <a:r>
              <a:rPr lang="en-US" sz="2000" dirty="0">
                <a:solidFill>
                  <a:srgbClr val="0000CC"/>
                </a:solidFill>
              </a:rPr>
              <a:t> ,ending-value-name))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</a:t>
            </a:r>
            <a:r>
              <a:rPr lang="en-US" sz="2000" dirty="0" smtClean="0">
                <a:solidFill>
                  <a:srgbClr val="0000CC"/>
                </a:solidFill>
              </a:rPr>
              <a:t>,@</a:t>
            </a:r>
            <a:r>
              <a:rPr lang="en-US" sz="2000" dirty="0">
                <a:solidFill>
                  <a:srgbClr val="0000CC"/>
                </a:solidFill>
              </a:rPr>
              <a:t>body)))</a:t>
            </a:r>
            <a:endParaRPr lang="ru-RU" sz="20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37722" y="3865988"/>
            <a:ext cx="2695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Є шаблон-</a:t>
            </a:r>
            <a:r>
              <a:rPr lang="ru-RU" dirty="0" err="1" smtClean="0"/>
              <a:t>квазіцитування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270000" y="4483486"/>
            <a:ext cx="6718300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defmacro</a:t>
            </a:r>
            <a:r>
              <a:rPr lang="en-US" sz="2000" dirty="0">
                <a:solidFill>
                  <a:srgbClr val="0000CC"/>
                </a:solidFill>
              </a:rPr>
              <a:t> with-</a:t>
            </a:r>
            <a:r>
              <a:rPr lang="en-US" sz="2000" dirty="0" err="1">
                <a:solidFill>
                  <a:srgbClr val="0000CC"/>
                </a:solidFill>
              </a:rPr>
              <a:t>gensyms</a:t>
            </a:r>
            <a:r>
              <a:rPr lang="en-US" sz="2000" dirty="0">
                <a:solidFill>
                  <a:srgbClr val="0000CC"/>
                </a:solidFill>
              </a:rPr>
              <a:t> ((&amp;rest names) &amp;body body)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</a:t>
            </a:r>
            <a:r>
              <a:rPr lang="en-US" sz="2000" dirty="0" smtClean="0">
                <a:solidFill>
                  <a:srgbClr val="0000CC"/>
                </a:solidFill>
              </a:rPr>
              <a:t>‘(</a:t>
            </a:r>
            <a:r>
              <a:rPr lang="en-US" sz="2000" dirty="0">
                <a:solidFill>
                  <a:srgbClr val="0000CC"/>
                </a:solidFill>
              </a:rPr>
              <a:t>let ,(loop for n in names collect ‘(,n (</a:t>
            </a:r>
            <a:r>
              <a:rPr lang="en-US" sz="2000" dirty="0" err="1">
                <a:solidFill>
                  <a:srgbClr val="0000CC"/>
                </a:solidFill>
              </a:rPr>
              <a:t>gensym</a:t>
            </a:r>
            <a:r>
              <a:rPr lang="en-US" sz="2000" dirty="0">
                <a:solidFill>
                  <a:srgbClr val="0000CC"/>
                </a:solidFill>
              </a:rPr>
              <a:t>)))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</a:t>
            </a:r>
            <a:r>
              <a:rPr lang="en-US" sz="2000" dirty="0" smtClean="0">
                <a:solidFill>
                  <a:srgbClr val="0000CC"/>
                </a:solidFill>
              </a:rPr>
              <a:t>,@</a:t>
            </a:r>
            <a:r>
              <a:rPr lang="en-US" sz="2000" dirty="0">
                <a:solidFill>
                  <a:srgbClr val="0000CC"/>
                </a:solidFill>
              </a:rPr>
              <a:t>body))</a:t>
            </a:r>
            <a:endParaRPr lang="ru-R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082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18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978744"/>
            <a:ext cx="89534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Цей</a:t>
            </a:r>
            <a:r>
              <a:rPr lang="ru-RU" dirty="0"/>
              <a:t> цикл </a:t>
            </a:r>
            <a:r>
              <a:rPr lang="ru-RU" dirty="0" err="1"/>
              <a:t>генерує</a:t>
            </a:r>
            <a:r>
              <a:rPr lang="ru-RU" dirty="0"/>
              <a:t> список </a:t>
            </a:r>
            <a:r>
              <a:rPr lang="ru-RU" dirty="0" err="1"/>
              <a:t>зв'язують</a:t>
            </a:r>
            <a:r>
              <a:rPr lang="ru-RU" dirty="0"/>
              <a:t> форм, </a:t>
            </a:r>
            <a:r>
              <a:rPr lang="ru-RU" dirty="0" err="1"/>
              <a:t>кожна</a:t>
            </a:r>
            <a:r>
              <a:rPr lang="ru-RU" dirty="0"/>
              <a:t> з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складається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списку,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ru-RU" dirty="0" err="1"/>
              <a:t>одне</a:t>
            </a:r>
            <a:r>
              <a:rPr lang="ru-RU" dirty="0"/>
              <a:t> з </a:t>
            </a:r>
            <a:r>
              <a:rPr lang="ru-RU" dirty="0" err="1"/>
              <a:t>переданих</a:t>
            </a:r>
            <a:r>
              <a:rPr lang="ru-RU" dirty="0"/>
              <a:t> </a:t>
            </a:r>
            <a:r>
              <a:rPr lang="en-GB" dirty="0"/>
              <a:t>with-</a:t>
            </a:r>
            <a:r>
              <a:rPr lang="en-GB" dirty="0" err="1"/>
              <a:t>gensyms</a:t>
            </a:r>
            <a:r>
              <a:rPr lang="en-GB" dirty="0"/>
              <a:t> </a:t>
            </a:r>
            <a:r>
              <a:rPr lang="ru-RU" dirty="0" err="1"/>
              <a:t>імен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літеральний</a:t>
            </a:r>
            <a:r>
              <a:rPr lang="ru-RU" dirty="0"/>
              <a:t> код (</a:t>
            </a:r>
            <a:r>
              <a:rPr lang="en-GB" dirty="0" err="1"/>
              <a:t>gensym</a:t>
            </a:r>
            <a:r>
              <a:rPr lang="en-GB" dirty="0"/>
              <a:t>). </a:t>
            </a:r>
            <a:endParaRPr lang="uk-UA" dirty="0" smtClean="0"/>
          </a:p>
          <a:p>
            <a:r>
              <a:rPr lang="en-GB" dirty="0" smtClean="0"/>
              <a:t>П</a:t>
            </a:r>
            <a:r>
              <a:rPr lang="ru-RU" dirty="0" err="1" smtClean="0"/>
              <a:t>еревірити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код </a:t>
            </a:r>
            <a:r>
              <a:rPr lang="ru-RU" dirty="0" err="1"/>
              <a:t>згенерує</a:t>
            </a:r>
            <a:r>
              <a:rPr lang="ru-RU" dirty="0"/>
              <a:t> </a:t>
            </a:r>
            <a:r>
              <a:rPr lang="ru-RU" dirty="0" err="1"/>
              <a:t>вираз</a:t>
            </a:r>
            <a:r>
              <a:rPr lang="ru-RU" dirty="0"/>
              <a:t> </a:t>
            </a:r>
            <a:r>
              <a:rPr lang="en-GB" dirty="0"/>
              <a:t>loop </a:t>
            </a:r>
            <a:r>
              <a:rPr lang="ru-RU" dirty="0"/>
              <a:t>в </a:t>
            </a:r>
            <a:r>
              <a:rPr lang="en-GB" dirty="0"/>
              <a:t>REPL, </a:t>
            </a:r>
            <a:r>
              <a:rPr lang="uk-UA" dirty="0" smtClean="0"/>
              <a:t>можна , </a:t>
            </a:r>
            <a:r>
              <a:rPr lang="ru-RU" dirty="0" err="1" smtClean="0"/>
              <a:t>замінивши</a:t>
            </a:r>
            <a:r>
              <a:rPr lang="ru-RU" dirty="0" smtClean="0"/>
              <a:t> </a:t>
            </a:r>
            <a:r>
              <a:rPr lang="en-GB" dirty="0"/>
              <a:t>names </a:t>
            </a:r>
            <a:r>
              <a:rPr lang="ru-RU" dirty="0"/>
              <a:t>списком </a:t>
            </a:r>
            <a:r>
              <a:rPr lang="ru-RU" dirty="0" err="1"/>
              <a:t>символів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en-GB" dirty="0" smtClean="0">
                <a:solidFill>
                  <a:srgbClr val="0000CC"/>
                </a:solidFill>
              </a:rPr>
              <a:t>CL-USER&gt; (loop for n in '(a b c) collect' (, n (</a:t>
            </a:r>
            <a:r>
              <a:rPr lang="en-GB" dirty="0" err="1" smtClean="0">
                <a:solidFill>
                  <a:srgbClr val="0000CC"/>
                </a:solidFill>
              </a:rPr>
              <a:t>gensym</a:t>
            </a:r>
            <a:r>
              <a:rPr lang="en-GB" dirty="0" smtClean="0">
                <a:solidFill>
                  <a:srgbClr val="0000CC"/>
                </a:solidFill>
              </a:rPr>
              <a:t>)))</a:t>
            </a:r>
          </a:p>
          <a:p>
            <a:r>
              <a:rPr lang="en-GB" dirty="0" smtClean="0">
                <a:solidFill>
                  <a:srgbClr val="0000CC"/>
                </a:solidFill>
              </a:rPr>
              <a:t>((</a:t>
            </a:r>
            <a:r>
              <a:rPr lang="en-GB" dirty="0">
                <a:solidFill>
                  <a:srgbClr val="0000CC"/>
                </a:solidFill>
              </a:rPr>
              <a:t>A (GENSYM)) (B (GENSYM)) (C (GENSYM</a:t>
            </a:r>
            <a:r>
              <a:rPr lang="en-GB" dirty="0" smtClean="0">
                <a:solidFill>
                  <a:srgbClr val="0000CC"/>
                </a:solidFill>
              </a:rPr>
              <a:t>)))</a:t>
            </a:r>
            <a:endParaRPr lang="uk-UA" dirty="0" smtClean="0">
              <a:solidFill>
                <a:srgbClr val="0000CC"/>
              </a:solidFill>
            </a:endParaRPr>
          </a:p>
          <a:p>
            <a:endParaRPr lang="uk-UA" dirty="0" smtClean="0">
              <a:solidFill>
                <a:srgbClr val="0000CC"/>
              </a:solidFill>
            </a:endParaRPr>
          </a:p>
          <a:p>
            <a:r>
              <a:rPr lang="ru-RU" dirty="0" err="1" smtClean="0"/>
              <a:t>Після</a:t>
            </a:r>
            <a:r>
              <a:rPr lang="ru-RU" dirty="0" smtClean="0"/>
              <a:t> </a:t>
            </a:r>
            <a:r>
              <a:rPr lang="ru-RU" dirty="0"/>
              <a:t>списку </a:t>
            </a:r>
            <a:r>
              <a:rPr lang="ru-RU" dirty="0" err="1"/>
              <a:t>зв'язують</a:t>
            </a:r>
            <a:r>
              <a:rPr lang="ru-RU" dirty="0"/>
              <a:t> форм як </a:t>
            </a:r>
            <a:r>
              <a:rPr lang="ru-RU" dirty="0" err="1" smtClean="0"/>
              <a:t>тіло</a:t>
            </a:r>
            <a:r>
              <a:rPr lang="ru-RU" dirty="0" smtClean="0"/>
              <a:t> </a:t>
            </a:r>
            <a:r>
              <a:rPr lang="en-GB" dirty="0">
                <a:solidFill>
                  <a:srgbClr val="0000CC"/>
                </a:solidFill>
              </a:rPr>
              <a:t>let </a:t>
            </a:r>
            <a:r>
              <a:rPr lang="ru-RU" dirty="0" err="1"/>
              <a:t>вклеюється</a:t>
            </a:r>
            <a:r>
              <a:rPr lang="ru-RU" dirty="0"/>
              <a:t> аргумент </a:t>
            </a:r>
            <a:r>
              <a:rPr lang="en-GB" dirty="0">
                <a:solidFill>
                  <a:srgbClr val="0000CC"/>
                </a:solidFill>
              </a:rPr>
              <a:t>body with-</a:t>
            </a:r>
            <a:r>
              <a:rPr lang="en-GB" dirty="0" err="1">
                <a:solidFill>
                  <a:srgbClr val="0000CC"/>
                </a:solidFill>
              </a:rPr>
              <a:t>gensyms</a:t>
            </a:r>
            <a:r>
              <a:rPr lang="en-GB" dirty="0"/>
              <a:t>. </a:t>
            </a:r>
            <a:r>
              <a:rPr lang="ru-RU" dirty="0"/>
              <a:t>Таким чином, з коду,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 smtClean="0"/>
              <a:t>обертається</a:t>
            </a:r>
            <a:r>
              <a:rPr lang="ru-RU" dirty="0" smtClean="0"/>
              <a:t> у </a:t>
            </a:r>
            <a:r>
              <a:rPr lang="en-GB" dirty="0">
                <a:solidFill>
                  <a:srgbClr val="0000CC"/>
                </a:solidFill>
              </a:rPr>
              <a:t>with-</a:t>
            </a:r>
            <a:r>
              <a:rPr lang="en-GB" dirty="0" err="1">
                <a:solidFill>
                  <a:srgbClr val="0000CC"/>
                </a:solidFill>
              </a:rPr>
              <a:t>gensyms</a:t>
            </a:r>
            <a:r>
              <a:rPr lang="en-GB" dirty="0"/>
              <a:t>,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/>
              <a:t>посилатися</a:t>
            </a:r>
            <a:r>
              <a:rPr lang="ru-RU" dirty="0"/>
              <a:t> на </a:t>
            </a:r>
            <a:r>
              <a:rPr lang="ru-RU" dirty="0" smtClean="0"/>
              <a:t>будь-яке </a:t>
            </a:r>
            <a:r>
              <a:rPr lang="ru-RU" dirty="0"/>
              <a:t>з </a:t>
            </a:r>
            <a:r>
              <a:rPr lang="ru-RU" dirty="0" err="1"/>
              <a:t>імен</a:t>
            </a:r>
            <a:r>
              <a:rPr lang="ru-RU" dirty="0"/>
              <a:t> </a:t>
            </a:r>
            <a:r>
              <a:rPr lang="ru-RU" dirty="0" err="1"/>
              <a:t>змінних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списку </a:t>
            </a:r>
            <a:r>
              <a:rPr lang="ru-RU" dirty="0" err="1"/>
              <a:t>змінних</a:t>
            </a:r>
            <a:r>
              <a:rPr lang="ru-RU" dirty="0"/>
              <a:t>, </a:t>
            </a:r>
            <a:r>
              <a:rPr lang="ru-RU" dirty="0" err="1"/>
              <a:t>переданого</a:t>
            </a:r>
            <a:r>
              <a:rPr lang="ru-RU" dirty="0"/>
              <a:t> </a:t>
            </a:r>
            <a:r>
              <a:rPr lang="en-GB" dirty="0"/>
              <a:t>w</a:t>
            </a:r>
            <a:r>
              <a:rPr lang="en-GB" dirty="0">
                <a:solidFill>
                  <a:srgbClr val="0000CC"/>
                </a:solidFill>
              </a:rPr>
              <a:t>ith-</a:t>
            </a:r>
            <a:r>
              <a:rPr lang="en-GB" dirty="0" err="1">
                <a:solidFill>
                  <a:srgbClr val="0000CC"/>
                </a:solidFill>
              </a:rPr>
              <a:t>gensyms</a:t>
            </a:r>
            <a:r>
              <a:rPr lang="en-GB" dirty="0" smtClean="0">
                <a:solidFill>
                  <a:srgbClr val="0000CC"/>
                </a:solidFill>
              </a:rPr>
              <a:t>.</a:t>
            </a:r>
            <a:endParaRPr lang="en-GB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44451" y="4118065"/>
            <a:ext cx="904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 smtClean="0"/>
              <a:t>скористатися</a:t>
            </a:r>
            <a:r>
              <a:rPr lang="ru-RU" dirty="0" smtClean="0"/>
              <a:t> </a:t>
            </a:r>
            <a:r>
              <a:rPr lang="ru-RU" dirty="0" err="1"/>
              <a:t>macro-expand</a:t>
            </a:r>
            <a:r>
              <a:rPr lang="ru-RU" dirty="0"/>
              <a:t> для </a:t>
            </a:r>
            <a:r>
              <a:rPr lang="ru-RU" dirty="0" err="1"/>
              <a:t>форми</a:t>
            </a:r>
            <a:r>
              <a:rPr lang="ru-RU" dirty="0"/>
              <a:t> </a:t>
            </a:r>
            <a:r>
              <a:rPr lang="ru-RU" dirty="0" err="1"/>
              <a:t>with-gensyms</a:t>
            </a:r>
            <a:r>
              <a:rPr lang="ru-RU" dirty="0"/>
              <a:t> в новому </a:t>
            </a:r>
            <a:r>
              <a:rPr lang="ru-RU" dirty="0" err="1"/>
              <a:t>визначенні</a:t>
            </a:r>
            <a:r>
              <a:rPr lang="ru-RU" dirty="0"/>
              <a:t> </a:t>
            </a:r>
            <a:r>
              <a:rPr lang="ru-RU" dirty="0" err="1"/>
              <a:t>do-primes</a:t>
            </a:r>
            <a:r>
              <a:rPr lang="ru-RU" dirty="0"/>
              <a:t>, то </a:t>
            </a:r>
            <a:r>
              <a:rPr lang="ru-RU" dirty="0" err="1" smtClean="0"/>
              <a:t>отримаємо</a:t>
            </a:r>
            <a:r>
              <a:rPr lang="ru-RU" dirty="0" smtClean="0"/>
              <a:t>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739900" y="4590633"/>
            <a:ext cx="6654800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CC"/>
                </a:solidFill>
              </a:rPr>
              <a:t>(</a:t>
            </a:r>
            <a:r>
              <a:rPr lang="en-US" dirty="0" smtClean="0">
                <a:solidFill>
                  <a:srgbClr val="0000CC"/>
                </a:solidFill>
              </a:rPr>
              <a:t>l</a:t>
            </a:r>
            <a:r>
              <a:rPr lang="ru-RU" dirty="0" err="1" smtClean="0">
                <a:solidFill>
                  <a:srgbClr val="0000CC"/>
                </a:solidFill>
              </a:rPr>
              <a:t>et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>
                <a:solidFill>
                  <a:srgbClr val="0000CC"/>
                </a:solidFill>
              </a:rPr>
              <a:t>((</a:t>
            </a:r>
            <a:r>
              <a:rPr lang="ru-RU" dirty="0" err="1">
                <a:solidFill>
                  <a:srgbClr val="0000CC"/>
                </a:solidFill>
              </a:rPr>
              <a:t>ending-value-name</a:t>
            </a:r>
            <a:r>
              <a:rPr lang="ru-RU" dirty="0">
                <a:solidFill>
                  <a:srgbClr val="0000CC"/>
                </a:solidFill>
              </a:rPr>
              <a:t> (</a:t>
            </a:r>
            <a:r>
              <a:rPr lang="ru-RU" dirty="0" err="1">
                <a:solidFill>
                  <a:srgbClr val="0000CC"/>
                </a:solidFill>
              </a:rPr>
              <a:t>gensym</a:t>
            </a:r>
            <a:r>
              <a:rPr lang="ru-RU" dirty="0">
                <a:solidFill>
                  <a:srgbClr val="0000CC"/>
                </a:solidFill>
              </a:rPr>
              <a:t>)))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    </a:t>
            </a:r>
            <a:r>
              <a:rPr lang="ru-RU" dirty="0" smtClean="0">
                <a:solidFill>
                  <a:srgbClr val="0000CC"/>
                </a:solidFill>
              </a:rPr>
              <a:t>'(</a:t>
            </a:r>
            <a:r>
              <a:rPr lang="en-US" dirty="0" smtClean="0">
                <a:solidFill>
                  <a:srgbClr val="0000CC"/>
                </a:solidFill>
              </a:rPr>
              <a:t>d</a:t>
            </a:r>
            <a:r>
              <a:rPr lang="ru-RU" dirty="0" smtClean="0">
                <a:solidFill>
                  <a:srgbClr val="0000CC"/>
                </a:solidFill>
              </a:rPr>
              <a:t>o </a:t>
            </a:r>
            <a:r>
              <a:rPr lang="ru-RU" dirty="0">
                <a:solidFill>
                  <a:srgbClr val="0000CC"/>
                </a:solidFill>
              </a:rPr>
              <a:t>((, </a:t>
            </a:r>
            <a:r>
              <a:rPr lang="ru-RU" dirty="0" err="1">
                <a:solidFill>
                  <a:srgbClr val="0000CC"/>
                </a:solidFill>
              </a:rPr>
              <a:t>var</a:t>
            </a:r>
            <a:r>
              <a:rPr lang="ru-RU" dirty="0">
                <a:solidFill>
                  <a:srgbClr val="0000CC"/>
                </a:solidFill>
              </a:rPr>
              <a:t> (</a:t>
            </a:r>
            <a:r>
              <a:rPr lang="ru-RU" dirty="0" err="1">
                <a:solidFill>
                  <a:srgbClr val="0000CC"/>
                </a:solidFill>
              </a:rPr>
              <a:t>next-prime</a:t>
            </a:r>
            <a:r>
              <a:rPr lang="ru-RU" dirty="0">
                <a:solidFill>
                  <a:srgbClr val="0000CC"/>
                </a:solidFill>
              </a:rPr>
              <a:t>, </a:t>
            </a:r>
            <a:r>
              <a:rPr lang="ru-RU" dirty="0" err="1">
                <a:solidFill>
                  <a:srgbClr val="0000CC"/>
                </a:solidFill>
              </a:rPr>
              <a:t>start</a:t>
            </a:r>
            <a:r>
              <a:rPr lang="ru-RU" dirty="0">
                <a:solidFill>
                  <a:srgbClr val="0000CC"/>
                </a:solidFill>
              </a:rPr>
              <a:t>) (</a:t>
            </a:r>
            <a:r>
              <a:rPr lang="ru-RU" dirty="0" err="1">
                <a:solidFill>
                  <a:srgbClr val="0000CC"/>
                </a:solidFill>
              </a:rPr>
              <a:t>next-prime</a:t>
            </a:r>
            <a:r>
              <a:rPr lang="ru-RU" dirty="0">
                <a:solidFill>
                  <a:srgbClr val="0000CC"/>
                </a:solidFill>
              </a:rPr>
              <a:t> (1+, </a:t>
            </a:r>
            <a:r>
              <a:rPr lang="ru-RU" dirty="0" err="1">
                <a:solidFill>
                  <a:srgbClr val="0000CC"/>
                </a:solidFill>
              </a:rPr>
              <a:t>var</a:t>
            </a:r>
            <a:r>
              <a:rPr lang="ru-RU" dirty="0">
                <a:solidFill>
                  <a:srgbClr val="0000CC"/>
                </a:solidFill>
              </a:rPr>
              <a:t>)))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             </a:t>
            </a:r>
            <a:r>
              <a:rPr lang="ru-RU" dirty="0" smtClean="0">
                <a:solidFill>
                  <a:srgbClr val="0000CC"/>
                </a:solidFill>
              </a:rPr>
              <a:t>(, </a:t>
            </a:r>
            <a:r>
              <a:rPr lang="en-US" dirty="0" smtClean="0">
                <a:solidFill>
                  <a:srgbClr val="0000CC"/>
                </a:solidFill>
              </a:rPr>
              <a:t>e</a:t>
            </a:r>
            <a:r>
              <a:rPr lang="ru-RU" dirty="0" err="1" smtClean="0">
                <a:solidFill>
                  <a:srgbClr val="0000CC"/>
                </a:solidFill>
              </a:rPr>
              <a:t>nding-value-name</a:t>
            </a:r>
            <a:r>
              <a:rPr lang="ru-RU" dirty="0">
                <a:solidFill>
                  <a:srgbClr val="0000CC"/>
                </a:solidFill>
              </a:rPr>
              <a:t>, </a:t>
            </a:r>
            <a:r>
              <a:rPr lang="ru-RU" dirty="0" err="1">
                <a:solidFill>
                  <a:srgbClr val="0000CC"/>
                </a:solidFill>
              </a:rPr>
              <a:t>end</a:t>
            </a:r>
            <a:r>
              <a:rPr lang="ru-RU" dirty="0">
                <a:solidFill>
                  <a:srgbClr val="0000CC"/>
                </a:solidFill>
              </a:rPr>
              <a:t>))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              </a:t>
            </a:r>
            <a:r>
              <a:rPr lang="ru-RU" dirty="0" smtClean="0">
                <a:solidFill>
                  <a:srgbClr val="0000CC"/>
                </a:solidFill>
              </a:rPr>
              <a:t>((&gt;, </a:t>
            </a:r>
            <a:r>
              <a:rPr lang="en-US" dirty="0" smtClean="0">
                <a:solidFill>
                  <a:srgbClr val="0000CC"/>
                </a:solidFill>
              </a:rPr>
              <a:t>v</a:t>
            </a:r>
            <a:r>
              <a:rPr lang="ru-RU" dirty="0" err="1" smtClean="0">
                <a:solidFill>
                  <a:srgbClr val="0000CC"/>
                </a:solidFill>
              </a:rPr>
              <a:t>ar</a:t>
            </a:r>
            <a:r>
              <a:rPr lang="ru-RU" dirty="0">
                <a:solidFill>
                  <a:srgbClr val="0000CC"/>
                </a:solidFill>
              </a:rPr>
              <a:t>, </a:t>
            </a:r>
            <a:r>
              <a:rPr lang="ru-RU" dirty="0" err="1">
                <a:solidFill>
                  <a:srgbClr val="0000CC"/>
                </a:solidFill>
              </a:rPr>
              <a:t>ending-value-name</a:t>
            </a:r>
            <a:r>
              <a:rPr lang="ru-RU" dirty="0">
                <a:solidFill>
                  <a:srgbClr val="0000CC"/>
                </a:solidFill>
              </a:rPr>
              <a:t>))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    </a:t>
            </a:r>
            <a:r>
              <a:rPr lang="ru-RU" dirty="0" smtClean="0">
                <a:solidFill>
                  <a:srgbClr val="0000CC"/>
                </a:solidFill>
              </a:rPr>
              <a:t>, @</a:t>
            </a:r>
            <a:r>
              <a:rPr lang="en-US" dirty="0" smtClean="0">
                <a:solidFill>
                  <a:srgbClr val="0000CC"/>
                </a:solidFill>
              </a:rPr>
              <a:t>b</a:t>
            </a:r>
            <a:r>
              <a:rPr lang="ru-RU" dirty="0" err="1" smtClean="0">
                <a:solidFill>
                  <a:srgbClr val="0000CC"/>
                </a:solidFill>
              </a:rPr>
              <a:t>ody</a:t>
            </a:r>
            <a:r>
              <a:rPr lang="ru-RU" dirty="0">
                <a:solidFill>
                  <a:srgbClr val="0000CC"/>
                </a:solidFill>
              </a:rPr>
              <a:t>))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320052" y="96129"/>
            <a:ext cx="8267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err="1" smtClean="0">
                <a:solidFill>
                  <a:schemeClr val="bg1"/>
                </a:solidFill>
              </a:rPr>
              <a:t>Макроси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що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створюють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макроси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804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19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5114" y="862193"/>
            <a:ext cx="90788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Іншим</a:t>
            </a:r>
            <a:r>
              <a:rPr lang="ru-RU" dirty="0"/>
              <a:t> </a:t>
            </a:r>
            <a:r>
              <a:rPr lang="ru-RU" dirty="0" err="1"/>
              <a:t>класичним</a:t>
            </a:r>
            <a:r>
              <a:rPr lang="ru-RU" dirty="0"/>
              <a:t> макросом,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створює</a:t>
            </a:r>
            <a:r>
              <a:rPr lang="ru-RU" dirty="0"/>
              <a:t> </a:t>
            </a:r>
            <a:r>
              <a:rPr lang="ru-RU" dirty="0" err="1"/>
              <a:t>макроси</a:t>
            </a:r>
            <a:r>
              <a:rPr lang="ru-RU" dirty="0"/>
              <a:t>, є </a:t>
            </a:r>
            <a:r>
              <a:rPr lang="ru-RU" b="1" dirty="0" err="1" smtClean="0">
                <a:solidFill>
                  <a:srgbClr val="0000CC"/>
                </a:solidFill>
              </a:rPr>
              <a:t>once-on</a:t>
            </a:r>
            <a:r>
              <a:rPr lang="en-US" b="1" dirty="0" smtClean="0">
                <a:solidFill>
                  <a:srgbClr val="0000CC"/>
                </a:solidFill>
              </a:rPr>
              <a:t>l</a:t>
            </a:r>
            <a:r>
              <a:rPr lang="ru-RU" b="1" dirty="0" smtClean="0">
                <a:solidFill>
                  <a:srgbClr val="0000CC"/>
                </a:solidFill>
              </a:rPr>
              <a:t>y</a:t>
            </a:r>
            <a:r>
              <a:rPr lang="ru-RU" b="1" dirty="0">
                <a:solidFill>
                  <a:srgbClr val="0000CC"/>
                </a:solidFill>
              </a:rPr>
              <a:t>,</a:t>
            </a:r>
            <a:r>
              <a:rPr lang="ru-RU" dirty="0"/>
              <a:t>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використовується</a:t>
            </a:r>
            <a:r>
              <a:rPr lang="ru-RU" dirty="0"/>
              <a:t> для </a:t>
            </a:r>
            <a:r>
              <a:rPr lang="ru-RU" dirty="0" err="1"/>
              <a:t>генерації</a:t>
            </a:r>
            <a:r>
              <a:rPr lang="ru-RU" dirty="0"/>
              <a:t> коду,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обчислює</a:t>
            </a:r>
            <a:r>
              <a:rPr lang="ru-RU" dirty="0"/>
              <a:t> </a:t>
            </a:r>
            <a:r>
              <a:rPr lang="ru-RU" dirty="0" err="1"/>
              <a:t>певні</a:t>
            </a:r>
            <a:r>
              <a:rPr lang="ru-RU" dirty="0"/>
              <a:t> </a:t>
            </a:r>
            <a:r>
              <a:rPr lang="ru-RU" dirty="0" err="1"/>
              <a:t>аргументи</a:t>
            </a:r>
            <a:r>
              <a:rPr lang="ru-RU" dirty="0"/>
              <a:t> макросу </a:t>
            </a:r>
            <a:r>
              <a:rPr lang="ru-RU" dirty="0" err="1"/>
              <a:t>тільки</a:t>
            </a:r>
            <a:r>
              <a:rPr lang="ru-RU" dirty="0"/>
              <a:t> один раз і в </a:t>
            </a:r>
            <a:r>
              <a:rPr lang="ru-RU" dirty="0" err="1"/>
              <a:t>певному</a:t>
            </a:r>
            <a:r>
              <a:rPr lang="ru-RU" dirty="0"/>
              <a:t> порядку. </a:t>
            </a:r>
            <a:r>
              <a:rPr lang="ru-RU" dirty="0" err="1"/>
              <a:t>Використовуючи</a:t>
            </a:r>
            <a:r>
              <a:rPr lang="ru-RU" dirty="0"/>
              <a:t> </a:t>
            </a:r>
            <a:r>
              <a:rPr lang="ru-RU" b="1" dirty="0" err="1" smtClean="0">
                <a:solidFill>
                  <a:srgbClr val="0000CC"/>
                </a:solidFill>
              </a:rPr>
              <a:t>once-on</a:t>
            </a:r>
            <a:r>
              <a:rPr lang="en-US" b="1" dirty="0" smtClean="0">
                <a:solidFill>
                  <a:srgbClr val="0000CC"/>
                </a:solidFill>
              </a:rPr>
              <a:t>l</a:t>
            </a:r>
            <a:r>
              <a:rPr lang="ru-RU" b="1" dirty="0" smtClean="0">
                <a:solidFill>
                  <a:srgbClr val="0000CC"/>
                </a:solidFill>
              </a:rPr>
              <a:t>y</a:t>
            </a:r>
            <a:r>
              <a:rPr lang="ru-RU" dirty="0"/>
              <a:t>, </a:t>
            </a:r>
            <a:r>
              <a:rPr lang="ru-RU" dirty="0" err="1"/>
              <a:t>ви</a:t>
            </a:r>
            <a:r>
              <a:rPr lang="ru-RU" dirty="0"/>
              <a:t> можете </a:t>
            </a:r>
            <a:r>
              <a:rPr lang="ru-RU" dirty="0" err="1"/>
              <a:t>написати</a:t>
            </a:r>
            <a:r>
              <a:rPr lang="ru-RU" dirty="0"/>
              <a:t> </a:t>
            </a:r>
            <a:r>
              <a:rPr lang="ru-RU" b="1" dirty="0" err="1"/>
              <a:t>do-prime</a:t>
            </a:r>
            <a:r>
              <a:rPr lang="ru-RU" dirty="0" err="1"/>
              <a:t>s</a:t>
            </a:r>
            <a:r>
              <a:rPr lang="ru-RU" dirty="0"/>
              <a:t> </a:t>
            </a:r>
            <a:r>
              <a:rPr lang="ru-RU" dirty="0" err="1"/>
              <a:t>майже</a:t>
            </a:r>
            <a:r>
              <a:rPr lang="ru-RU" dirty="0"/>
              <a:t> таким же простим способом, як </a:t>
            </a:r>
            <a:r>
              <a:rPr lang="ru-RU" dirty="0" err="1"/>
              <a:t>вихідну</a:t>
            </a:r>
            <a:r>
              <a:rPr lang="ru-RU" dirty="0"/>
              <a:t> </a:t>
            </a:r>
            <a:r>
              <a:rPr lang="ru-RU" dirty="0" err="1" smtClean="0"/>
              <a:t>версію</a:t>
            </a:r>
            <a:r>
              <a:rPr lang="ru-RU" dirty="0"/>
              <a:t>, в </a:t>
            </a:r>
            <a:r>
              <a:rPr lang="ru-RU" dirty="0" err="1"/>
              <a:t>такий</a:t>
            </a:r>
            <a:r>
              <a:rPr lang="ru-RU" dirty="0"/>
              <a:t> </a:t>
            </a:r>
            <a:r>
              <a:rPr lang="ru-RU" dirty="0" err="1"/>
              <a:t>спосіб</a:t>
            </a:r>
            <a:r>
              <a:rPr lang="ru-RU" dirty="0"/>
              <a:t>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43100" y="2179767"/>
            <a:ext cx="6362700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defmacro</a:t>
            </a:r>
            <a:r>
              <a:rPr lang="en-US" dirty="0">
                <a:solidFill>
                  <a:srgbClr val="0000CC"/>
                </a:solidFill>
              </a:rPr>
              <a:t> do-primes ((</a:t>
            </a:r>
            <a:r>
              <a:rPr lang="en-US" dirty="0" err="1">
                <a:solidFill>
                  <a:srgbClr val="0000CC"/>
                </a:solidFill>
              </a:rPr>
              <a:t>var</a:t>
            </a:r>
            <a:r>
              <a:rPr lang="en-US" dirty="0">
                <a:solidFill>
                  <a:srgbClr val="0000CC"/>
                </a:solidFill>
              </a:rPr>
              <a:t> start end) &amp;body body)</a:t>
            </a:r>
          </a:p>
          <a:p>
            <a:r>
              <a:rPr lang="en-US" dirty="0">
                <a:solidFill>
                  <a:srgbClr val="0000CC"/>
                </a:solidFill>
              </a:rPr>
              <a:t>(once-</a:t>
            </a:r>
            <a:r>
              <a:rPr lang="en-US" dirty="0" err="1">
                <a:solidFill>
                  <a:srgbClr val="0000CC"/>
                </a:solidFill>
              </a:rPr>
              <a:t>oniy</a:t>
            </a:r>
            <a:r>
              <a:rPr lang="en-US" dirty="0">
                <a:solidFill>
                  <a:srgbClr val="0000CC"/>
                </a:solidFill>
              </a:rPr>
              <a:t> (start end)</a:t>
            </a:r>
          </a:p>
          <a:p>
            <a:r>
              <a:rPr lang="en-US" dirty="0">
                <a:solidFill>
                  <a:srgbClr val="0000CC"/>
                </a:solidFill>
              </a:rPr>
              <a:t>‘(do ((,</a:t>
            </a:r>
            <a:r>
              <a:rPr lang="en-US" dirty="0" err="1">
                <a:solidFill>
                  <a:srgbClr val="0000CC"/>
                </a:solidFill>
              </a:rPr>
              <a:t>var</a:t>
            </a:r>
            <a:r>
              <a:rPr lang="en-US" dirty="0">
                <a:solidFill>
                  <a:srgbClr val="0000CC"/>
                </a:solidFill>
              </a:rPr>
              <a:t> (next-prime ,start) (next-prime (1+ ,</a:t>
            </a:r>
            <a:r>
              <a:rPr lang="en-US" dirty="0" err="1">
                <a:solidFill>
                  <a:srgbClr val="0000CC"/>
                </a:solidFill>
              </a:rPr>
              <a:t>var</a:t>
            </a:r>
            <a:r>
              <a:rPr lang="en-US" dirty="0">
                <a:solidFill>
                  <a:srgbClr val="0000CC"/>
                </a:solidFill>
              </a:rPr>
              <a:t>))))</a:t>
            </a:r>
          </a:p>
          <a:p>
            <a:r>
              <a:rPr lang="en-US" dirty="0">
                <a:solidFill>
                  <a:srgbClr val="0000CC"/>
                </a:solidFill>
              </a:rPr>
              <a:t>((&gt; ,</a:t>
            </a:r>
            <a:r>
              <a:rPr lang="en-US" dirty="0" err="1">
                <a:solidFill>
                  <a:srgbClr val="0000CC"/>
                </a:solidFill>
              </a:rPr>
              <a:t>var</a:t>
            </a:r>
            <a:r>
              <a:rPr lang="en-US" dirty="0">
                <a:solidFill>
                  <a:srgbClr val="0000CC"/>
                </a:solidFill>
              </a:rPr>
              <a:t> ,end))</a:t>
            </a:r>
          </a:p>
          <a:p>
            <a:r>
              <a:rPr lang="en-US" dirty="0">
                <a:solidFill>
                  <a:srgbClr val="0000CC"/>
                </a:solidFill>
              </a:rPr>
              <a:t>,@body)))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3657095"/>
            <a:ext cx="9004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Однак</a:t>
            </a:r>
            <a:r>
              <a:rPr lang="ru-RU" dirty="0"/>
              <a:t> </a:t>
            </a:r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en-GB" dirty="0"/>
              <a:t>o</a:t>
            </a:r>
            <a:r>
              <a:rPr lang="en-GB" b="1" dirty="0">
                <a:solidFill>
                  <a:srgbClr val="0000CC"/>
                </a:solidFill>
              </a:rPr>
              <a:t>nce-only</a:t>
            </a:r>
            <a:r>
              <a:rPr lang="en-GB" dirty="0"/>
              <a:t>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заплутана</a:t>
            </a:r>
            <a:r>
              <a:rPr lang="ru-RU" dirty="0"/>
              <a:t> для </a:t>
            </a:r>
            <a:r>
              <a:rPr lang="ru-RU" dirty="0" err="1"/>
              <a:t>звичайного</a:t>
            </a:r>
            <a:r>
              <a:rPr lang="ru-RU" dirty="0"/>
              <a:t> </a:t>
            </a:r>
            <a:r>
              <a:rPr lang="ru-RU" dirty="0" err="1"/>
              <a:t>покрокового</a:t>
            </a:r>
            <a:r>
              <a:rPr lang="ru-RU" dirty="0"/>
              <a:t> </a:t>
            </a:r>
            <a:r>
              <a:rPr lang="ru-RU" dirty="0" err="1"/>
              <a:t>пояснення</a:t>
            </a:r>
            <a:r>
              <a:rPr lang="ru-RU" dirty="0"/>
              <a:t>, так як </a:t>
            </a:r>
            <a:r>
              <a:rPr lang="ru-RU" dirty="0" err="1"/>
              <a:t>залежить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безлічі</a:t>
            </a:r>
            <a:r>
              <a:rPr lang="ru-RU" dirty="0"/>
              <a:t> </a:t>
            </a:r>
            <a:r>
              <a:rPr lang="ru-RU" dirty="0" err="1"/>
              <a:t>рівнів</a:t>
            </a:r>
            <a:r>
              <a:rPr lang="ru-RU" dirty="0"/>
              <a:t> </a:t>
            </a:r>
            <a:r>
              <a:rPr lang="ru-RU" dirty="0" err="1" smtClean="0"/>
              <a:t>квазіц</a:t>
            </a:r>
            <a:r>
              <a:rPr lang="uk-UA" dirty="0" err="1" smtClean="0"/>
              <a:t>иту</a:t>
            </a:r>
            <a:r>
              <a:rPr lang="ru-RU" dirty="0" err="1" smtClean="0"/>
              <a:t>вання</a:t>
            </a:r>
            <a:r>
              <a:rPr lang="ru-RU" dirty="0" smtClean="0"/>
              <a:t> </a:t>
            </a:r>
            <a:r>
              <a:rPr lang="ru-RU" dirty="0"/>
              <a:t>і «</a:t>
            </a:r>
            <a:r>
              <a:rPr lang="ru-RU" dirty="0" err="1" smtClean="0"/>
              <a:t>раскавичування</a:t>
            </a:r>
            <a:r>
              <a:rPr lang="ru-RU" dirty="0" smtClean="0"/>
              <a:t>». Макрос </a:t>
            </a:r>
            <a:r>
              <a:rPr lang="ru-RU" dirty="0" err="1"/>
              <a:t>виглядає</a:t>
            </a:r>
            <a:r>
              <a:rPr lang="ru-RU" dirty="0"/>
              <a:t> </a:t>
            </a:r>
            <a:r>
              <a:rPr lang="ru-RU" dirty="0" err="1"/>
              <a:t>наступним</a:t>
            </a:r>
            <a:r>
              <a:rPr lang="ru-RU" dirty="0"/>
              <a:t> чином: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35000" y="4580425"/>
            <a:ext cx="8140700" cy="175432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CC"/>
                </a:solidFill>
              </a:rPr>
              <a:t>(</a:t>
            </a:r>
            <a:r>
              <a:rPr lang="en-GB" dirty="0" err="1">
                <a:solidFill>
                  <a:srgbClr val="0000CC"/>
                </a:solidFill>
              </a:rPr>
              <a:t>defmacro</a:t>
            </a:r>
            <a:r>
              <a:rPr lang="en-GB" dirty="0">
                <a:solidFill>
                  <a:srgbClr val="0000CC"/>
                </a:solidFill>
              </a:rPr>
              <a:t> once-only ((&amp;rest names) &amp;body body)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</a:t>
            </a:r>
            <a:r>
              <a:rPr lang="en-GB" dirty="0" smtClean="0">
                <a:solidFill>
                  <a:srgbClr val="0000CC"/>
                </a:solidFill>
              </a:rPr>
              <a:t>(</a:t>
            </a:r>
            <a:r>
              <a:rPr lang="en-GB" dirty="0">
                <a:solidFill>
                  <a:srgbClr val="0000CC"/>
                </a:solidFill>
              </a:rPr>
              <a:t>let ((</a:t>
            </a:r>
            <a:r>
              <a:rPr lang="en-GB" dirty="0" err="1">
                <a:solidFill>
                  <a:srgbClr val="0000CC"/>
                </a:solidFill>
              </a:rPr>
              <a:t>gensyms</a:t>
            </a:r>
            <a:r>
              <a:rPr lang="en-GB" dirty="0">
                <a:solidFill>
                  <a:srgbClr val="0000CC"/>
                </a:solidFill>
              </a:rPr>
              <a:t> (loop for n in names collect (</a:t>
            </a:r>
            <a:r>
              <a:rPr lang="en-GB" dirty="0" err="1">
                <a:solidFill>
                  <a:srgbClr val="0000CC"/>
                </a:solidFill>
              </a:rPr>
              <a:t>gensym</a:t>
            </a:r>
            <a:r>
              <a:rPr lang="en-GB" dirty="0">
                <a:solidFill>
                  <a:srgbClr val="0000CC"/>
                </a:solidFill>
              </a:rPr>
              <a:t>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en-GB" dirty="0" smtClean="0">
                <a:solidFill>
                  <a:srgbClr val="0000CC"/>
                </a:solidFill>
              </a:rPr>
              <a:t>‘(</a:t>
            </a:r>
            <a:r>
              <a:rPr lang="en-GB" dirty="0">
                <a:solidFill>
                  <a:srgbClr val="0000CC"/>
                </a:solidFill>
              </a:rPr>
              <a:t>let (,@(loop for g in </a:t>
            </a:r>
            <a:r>
              <a:rPr lang="en-GB" dirty="0" err="1">
                <a:solidFill>
                  <a:srgbClr val="0000CC"/>
                </a:solidFill>
              </a:rPr>
              <a:t>gensyms</a:t>
            </a:r>
            <a:r>
              <a:rPr lang="en-GB" dirty="0">
                <a:solidFill>
                  <a:srgbClr val="0000CC"/>
                </a:solidFill>
              </a:rPr>
              <a:t> collect ‘(,g (</a:t>
            </a:r>
            <a:r>
              <a:rPr lang="en-GB" dirty="0" err="1">
                <a:solidFill>
                  <a:srgbClr val="0000CC"/>
                </a:solidFill>
              </a:rPr>
              <a:t>gensym</a:t>
            </a:r>
            <a:r>
              <a:rPr lang="en-GB" dirty="0">
                <a:solidFill>
                  <a:srgbClr val="0000CC"/>
                </a:solidFill>
              </a:rPr>
              <a:t>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GB" dirty="0" smtClean="0">
                <a:solidFill>
                  <a:srgbClr val="0000CC"/>
                </a:solidFill>
              </a:rPr>
              <a:t>‘(</a:t>
            </a:r>
            <a:r>
              <a:rPr lang="en-GB" dirty="0">
                <a:solidFill>
                  <a:srgbClr val="0000CC"/>
                </a:solidFill>
              </a:rPr>
              <a:t>let (,,@(loop for g in </a:t>
            </a:r>
            <a:r>
              <a:rPr lang="en-GB" dirty="0" err="1">
                <a:solidFill>
                  <a:srgbClr val="0000CC"/>
                </a:solidFill>
              </a:rPr>
              <a:t>gensyms</a:t>
            </a:r>
            <a:r>
              <a:rPr lang="en-GB" dirty="0">
                <a:solidFill>
                  <a:srgbClr val="0000CC"/>
                </a:solidFill>
              </a:rPr>
              <a:t> for n in names collect ‘‘(,,g ,,n)))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</a:t>
            </a:r>
            <a:r>
              <a:rPr lang="en-GB" dirty="0" smtClean="0">
                <a:solidFill>
                  <a:srgbClr val="0000CC"/>
                </a:solidFill>
              </a:rPr>
              <a:t>,(</a:t>
            </a:r>
            <a:r>
              <a:rPr lang="en-GB" dirty="0">
                <a:solidFill>
                  <a:srgbClr val="0000CC"/>
                </a:solidFill>
              </a:rPr>
              <a:t>let (,@(loop for n in names for g in </a:t>
            </a:r>
            <a:r>
              <a:rPr lang="en-GB" dirty="0" err="1">
                <a:solidFill>
                  <a:srgbClr val="0000CC"/>
                </a:solidFill>
              </a:rPr>
              <a:t>gensyms</a:t>
            </a:r>
            <a:r>
              <a:rPr lang="en-GB" dirty="0">
                <a:solidFill>
                  <a:srgbClr val="0000CC"/>
                </a:solidFill>
              </a:rPr>
              <a:t> collect ‘(,n ,g)))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</a:t>
            </a:r>
            <a:r>
              <a:rPr lang="en-GB" dirty="0" smtClean="0">
                <a:solidFill>
                  <a:srgbClr val="0000CC"/>
                </a:solidFill>
              </a:rPr>
              <a:t>,@</a:t>
            </a:r>
            <a:r>
              <a:rPr lang="en-GB" dirty="0">
                <a:solidFill>
                  <a:srgbClr val="0000CC"/>
                </a:solidFill>
              </a:rPr>
              <a:t>body)))))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94641" y="120643"/>
            <a:ext cx="71933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Макрос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, </a:t>
            </a:r>
            <a:r>
              <a:rPr lang="ru-RU" sz="3600" b="1" dirty="0" err="1">
                <a:solidFill>
                  <a:schemeClr val="bg1"/>
                </a:solidFill>
              </a:rPr>
              <a:t>що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створює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uk-UA" sz="3600" b="1" dirty="0" smtClean="0">
                <a:solidFill>
                  <a:schemeClr val="bg1"/>
                </a:solidFill>
              </a:rPr>
              <a:t>інші </a:t>
            </a:r>
            <a:r>
              <a:rPr lang="ru-RU" sz="3600" b="1" dirty="0" err="1" smtClean="0">
                <a:solidFill>
                  <a:schemeClr val="bg1"/>
                </a:solidFill>
              </a:rPr>
              <a:t>макроси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58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412488"/>
            <a:ext cx="9143999" cy="212365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7200" b="1" dirty="0" err="1">
                <a:ln w="9525">
                  <a:solidFill>
                    <a:prstClr val="white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</a:rPr>
              <a:t>Лекція</a:t>
            </a:r>
            <a:r>
              <a:rPr lang="ru-RU" sz="72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</a:rPr>
              <a:t> </a:t>
            </a:r>
            <a:r>
              <a:rPr lang="uk-UA" sz="7200" b="1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</a:rPr>
              <a:t>8</a:t>
            </a:r>
            <a:endParaRPr lang="ru-RU" sz="7200" b="1" dirty="0">
              <a:ln w="9525">
                <a:solidFill>
                  <a:prstClr val="white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</a:endParaRPr>
          </a:p>
          <a:p>
            <a:pPr algn="ctr"/>
            <a:r>
              <a:rPr lang="en-US" sz="6000" b="1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</a:rPr>
              <a:t>Unit-</a:t>
            </a:r>
            <a:r>
              <a:rPr lang="uk-UA" sz="6000" b="1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</a:rPr>
              <a:t> тестування в </a:t>
            </a:r>
            <a:r>
              <a:rPr lang="en-US" sz="6000" b="1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</a:rPr>
              <a:t>Lisp</a:t>
            </a:r>
            <a:endParaRPr lang="ru-RU" sz="6000" b="1" dirty="0">
              <a:ln w="9525">
                <a:solidFill>
                  <a:prstClr val="white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47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20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82286" y="1660807"/>
            <a:ext cx="5954685" cy="258532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CC"/>
                </a:solidFill>
              </a:rPr>
              <a:t>(</a:t>
            </a:r>
            <a:r>
              <a:rPr lang="en-GB" dirty="0" err="1">
                <a:solidFill>
                  <a:srgbClr val="0000CC"/>
                </a:solidFill>
              </a:rPr>
              <a:t>defmacro</a:t>
            </a:r>
            <a:r>
              <a:rPr lang="en-GB" dirty="0">
                <a:solidFill>
                  <a:srgbClr val="0000CC"/>
                </a:solidFill>
              </a:rPr>
              <a:t> my-rotate (&amp;rest </a:t>
            </a:r>
            <a:r>
              <a:rPr lang="en-GB" dirty="0" err="1">
                <a:solidFill>
                  <a:srgbClr val="0000CC"/>
                </a:solidFill>
              </a:rPr>
              <a:t>vars</a:t>
            </a:r>
            <a:r>
              <a:rPr lang="en-GB" dirty="0">
                <a:solidFill>
                  <a:srgbClr val="0000CC"/>
                </a:solidFill>
              </a:rPr>
              <a:t>)</a:t>
            </a:r>
          </a:p>
          <a:p>
            <a:r>
              <a:rPr lang="en-GB" dirty="0">
                <a:solidFill>
                  <a:srgbClr val="0000CC"/>
                </a:solidFill>
              </a:rPr>
              <a:t>  (let ((</a:t>
            </a:r>
            <a:r>
              <a:rPr lang="en-GB" dirty="0" err="1">
                <a:solidFill>
                  <a:srgbClr val="0000CC"/>
                </a:solidFill>
              </a:rPr>
              <a:t>tmp</a:t>
            </a:r>
            <a:r>
              <a:rPr lang="en-GB" dirty="0">
                <a:solidFill>
                  <a:srgbClr val="0000CC"/>
                </a:solidFill>
              </a:rPr>
              <a:t> (</a:t>
            </a:r>
            <a:r>
              <a:rPr lang="en-GB" dirty="0" err="1">
                <a:solidFill>
                  <a:srgbClr val="0000CC"/>
                </a:solidFill>
              </a:rPr>
              <a:t>gensym</a:t>
            </a:r>
            <a:r>
              <a:rPr lang="en-GB" dirty="0">
                <a:solidFill>
                  <a:srgbClr val="0000CC"/>
                </a:solidFill>
              </a:rPr>
              <a:t>)))</a:t>
            </a:r>
          </a:p>
          <a:p>
            <a:r>
              <a:rPr lang="en-GB" dirty="0">
                <a:solidFill>
                  <a:srgbClr val="0000CC"/>
                </a:solidFill>
              </a:rPr>
              <a:t>    `(let ((,</a:t>
            </a:r>
            <a:r>
              <a:rPr lang="en-GB" dirty="0" err="1">
                <a:solidFill>
                  <a:srgbClr val="0000CC"/>
                </a:solidFill>
              </a:rPr>
              <a:t>tmp</a:t>
            </a:r>
            <a:r>
              <a:rPr lang="en-GB" dirty="0">
                <a:solidFill>
                  <a:srgbClr val="0000CC"/>
                </a:solidFill>
              </a:rPr>
              <a:t> ,(first </a:t>
            </a:r>
            <a:r>
              <a:rPr lang="en-GB" dirty="0" err="1">
                <a:solidFill>
                  <a:srgbClr val="0000CC"/>
                </a:solidFill>
              </a:rPr>
              <a:t>vars</a:t>
            </a:r>
            <a:r>
              <a:rPr lang="en-GB" dirty="0">
                <a:solidFill>
                  <a:srgbClr val="0000CC"/>
                </a:solidFill>
              </a:rPr>
              <a:t>)))</a:t>
            </a:r>
          </a:p>
          <a:p>
            <a:r>
              <a:rPr lang="en-GB" dirty="0">
                <a:solidFill>
                  <a:srgbClr val="0000CC"/>
                </a:solidFill>
              </a:rPr>
              <a:t>       ,@(</a:t>
            </a:r>
            <a:r>
              <a:rPr lang="en-GB" dirty="0" err="1">
                <a:solidFill>
                  <a:srgbClr val="0000CC"/>
                </a:solidFill>
              </a:rPr>
              <a:t>maplist</a:t>
            </a:r>
            <a:r>
              <a:rPr lang="en-GB" dirty="0">
                <a:solidFill>
                  <a:srgbClr val="0000CC"/>
                </a:solidFill>
              </a:rPr>
              <a:t> (lambda (x)</a:t>
            </a:r>
          </a:p>
          <a:p>
            <a:r>
              <a:rPr lang="en-GB" dirty="0">
                <a:solidFill>
                  <a:srgbClr val="0000CC"/>
                </a:solidFill>
              </a:rPr>
              <a:t>                    (let ((x1 (first x))</a:t>
            </a:r>
          </a:p>
          <a:p>
            <a:r>
              <a:rPr lang="en-GB" dirty="0">
                <a:solidFill>
                  <a:srgbClr val="0000CC"/>
                </a:solidFill>
              </a:rPr>
              <a:t>                          (x2 (or (second x) </a:t>
            </a:r>
            <a:r>
              <a:rPr lang="en-GB" dirty="0" err="1">
                <a:solidFill>
                  <a:srgbClr val="0000CC"/>
                </a:solidFill>
              </a:rPr>
              <a:t>tmp</a:t>
            </a:r>
            <a:r>
              <a:rPr lang="en-GB" dirty="0">
                <a:solidFill>
                  <a:srgbClr val="0000CC"/>
                </a:solidFill>
              </a:rPr>
              <a:t>)))</a:t>
            </a:r>
          </a:p>
          <a:p>
            <a:r>
              <a:rPr lang="en-GB" dirty="0">
                <a:solidFill>
                  <a:srgbClr val="0000CC"/>
                </a:solidFill>
              </a:rPr>
              <a:t>                      `(</a:t>
            </a:r>
            <a:r>
              <a:rPr lang="en-GB" dirty="0" err="1">
                <a:solidFill>
                  <a:srgbClr val="0000CC"/>
                </a:solidFill>
              </a:rPr>
              <a:t>setf</a:t>
            </a:r>
            <a:r>
              <a:rPr lang="en-GB" dirty="0">
                <a:solidFill>
                  <a:srgbClr val="0000CC"/>
                </a:solidFill>
              </a:rPr>
              <a:t> ,x1 ,x2)))</a:t>
            </a:r>
          </a:p>
          <a:p>
            <a:r>
              <a:rPr lang="en-GB" dirty="0">
                <a:solidFill>
                  <a:srgbClr val="0000CC"/>
                </a:solidFill>
              </a:rPr>
              <a:t>                  </a:t>
            </a:r>
            <a:r>
              <a:rPr lang="en-GB" dirty="0" err="1">
                <a:solidFill>
                  <a:srgbClr val="0000CC"/>
                </a:solidFill>
              </a:rPr>
              <a:t>vars</a:t>
            </a:r>
            <a:r>
              <a:rPr lang="en-GB" dirty="0">
                <a:solidFill>
                  <a:srgbClr val="0000CC"/>
                </a:solidFill>
              </a:rPr>
              <a:t>))))</a:t>
            </a:r>
          </a:p>
          <a:p>
            <a:endParaRPr lang="en-GB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77982" y="71411"/>
            <a:ext cx="37433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dirty="0" smtClean="0">
                <a:solidFill>
                  <a:schemeClr val="bg1"/>
                </a:solidFill>
              </a:rPr>
              <a:t>Приклад макросу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7261" y="890725"/>
            <a:ext cx="8926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Макрос </a:t>
            </a:r>
            <a:r>
              <a:rPr lang="ru-RU" dirty="0" err="1"/>
              <a:t>створює</a:t>
            </a:r>
            <a:r>
              <a:rPr lang="ru-RU" dirty="0"/>
              <a:t> список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символів</a:t>
            </a:r>
            <a:r>
              <a:rPr lang="ru-RU" dirty="0"/>
              <a:t>, </a:t>
            </a:r>
            <a:r>
              <a:rPr lang="ru-RU" dirty="0" err="1"/>
              <a:t>переставляє</a:t>
            </a:r>
            <a:r>
              <a:rPr lang="ru-RU" dirty="0"/>
              <a:t> в </a:t>
            </a:r>
            <a:r>
              <a:rPr lang="ru-RU" dirty="0" err="1"/>
              <a:t>ньому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і </a:t>
            </a:r>
            <a:r>
              <a:rPr lang="ru-RU" dirty="0" err="1"/>
              <a:t>записує</a:t>
            </a:r>
            <a:r>
              <a:rPr lang="ru-RU" dirty="0"/>
              <a:t> в </a:t>
            </a:r>
            <a:r>
              <a:rPr lang="ru-RU" dirty="0" err="1"/>
              <a:t>кінець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першої</a:t>
            </a:r>
            <a:r>
              <a:rPr lang="ru-RU" dirty="0"/>
              <a:t> </a:t>
            </a:r>
            <a:r>
              <a:rPr lang="ru-RU" dirty="0" err="1"/>
              <a:t>змінної</a:t>
            </a:r>
            <a:r>
              <a:rPr lang="ru-RU" dirty="0"/>
              <a:t>. </a:t>
            </a:r>
            <a:r>
              <a:rPr lang="ru-RU" dirty="0" err="1"/>
              <a:t>Самі</a:t>
            </a:r>
            <a:r>
              <a:rPr lang="ru-RU" dirty="0"/>
              <a:t> </a:t>
            </a:r>
            <a:r>
              <a:rPr lang="ru-RU" dirty="0" err="1"/>
              <a:t>змінні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не </a:t>
            </a:r>
            <a:r>
              <a:rPr lang="ru-RU" dirty="0" err="1"/>
              <a:t>чіпає</a:t>
            </a:r>
            <a:r>
              <a:rPr lang="ru-RU" dirty="0"/>
              <a:t>!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30629" y="4592095"/>
            <a:ext cx="4572001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CL-USER&gt; (macroexpand-1 '(my-rotate a b c))</a:t>
            </a:r>
          </a:p>
          <a:p>
            <a:r>
              <a:rPr lang="en-GB" dirty="0">
                <a:solidFill>
                  <a:srgbClr val="FF0000"/>
                </a:solidFill>
              </a:rPr>
              <a:t>(LET ((#:G2046 A))</a:t>
            </a:r>
          </a:p>
          <a:p>
            <a:r>
              <a:rPr lang="en-GB" dirty="0">
                <a:solidFill>
                  <a:srgbClr val="FF0000"/>
                </a:solidFill>
              </a:rPr>
              <a:t>  (SETF A B)</a:t>
            </a:r>
          </a:p>
          <a:p>
            <a:r>
              <a:rPr lang="en-GB" dirty="0">
                <a:solidFill>
                  <a:srgbClr val="FF0000"/>
                </a:solidFill>
              </a:rPr>
              <a:t>  (SETF B C)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168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21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190500" y="1571452"/>
            <a:ext cx="697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</a:rPr>
              <a:t>К</a:t>
            </a:r>
            <a:r>
              <a:rPr lang="ru-RU" sz="3600" b="1" dirty="0" smtClean="0">
                <a:solidFill>
                  <a:schemeClr val="bg1"/>
                </a:solidFill>
              </a:rPr>
              <a:t>аркас </a:t>
            </a:r>
            <a:r>
              <a:rPr lang="ru-RU" sz="3600" b="1" dirty="0">
                <a:solidFill>
                  <a:schemeClr val="bg1"/>
                </a:solidFill>
              </a:rPr>
              <a:t>для </a:t>
            </a:r>
            <a:r>
              <a:rPr lang="en-GB" sz="3600" b="1" dirty="0">
                <a:solidFill>
                  <a:schemeClr val="bg1"/>
                </a:solidFill>
              </a:rPr>
              <a:t>unit-</a:t>
            </a:r>
            <a:r>
              <a:rPr lang="ru-RU" sz="3600" b="1" dirty="0" err="1" smtClean="0">
                <a:solidFill>
                  <a:schemeClr val="bg1"/>
                </a:solidFill>
              </a:rPr>
              <a:t>тестування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8900" y="1098540"/>
            <a:ext cx="90551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Якщо</a:t>
            </a:r>
            <a:r>
              <a:rPr lang="ru-RU" dirty="0" smtClean="0"/>
              <a:t>  </a:t>
            </a:r>
            <a:r>
              <a:rPr lang="ru-RU" dirty="0" err="1"/>
              <a:t>ви</a:t>
            </a:r>
            <a:r>
              <a:rPr lang="ru-RU" dirty="0"/>
              <a:t> тестируете </a:t>
            </a:r>
            <a:r>
              <a:rPr lang="ru-RU" dirty="0" err="1"/>
              <a:t>вбудовану</a:t>
            </a:r>
            <a:r>
              <a:rPr lang="ru-RU" dirty="0"/>
              <a:t> </a:t>
            </a:r>
            <a:r>
              <a:rPr lang="ru-RU" dirty="0" err="1"/>
              <a:t>функцію</a:t>
            </a:r>
            <a:r>
              <a:rPr lang="ru-RU" dirty="0"/>
              <a:t> +, </a:t>
            </a:r>
            <a:r>
              <a:rPr lang="ru-RU" dirty="0" smtClean="0"/>
              <a:t>то </a:t>
            </a:r>
            <a:r>
              <a:rPr lang="ru-RU" dirty="0" err="1" smtClean="0"/>
              <a:t>потрібно</a:t>
            </a:r>
            <a:r>
              <a:rPr lang="ru-RU" dirty="0" smtClean="0"/>
              <a:t> </a:t>
            </a:r>
            <a:r>
              <a:rPr lang="ru-RU" dirty="0" err="1" smtClean="0"/>
              <a:t>розробити</a:t>
            </a:r>
            <a:r>
              <a:rPr lang="ru-RU" dirty="0" smtClean="0"/>
              <a:t> тести, </a:t>
            </a:r>
            <a:r>
              <a:rPr lang="ru-RU" dirty="0" err="1" smtClean="0"/>
              <a:t>наприклад</a:t>
            </a:r>
            <a:r>
              <a:rPr lang="ru-RU" dirty="0" smtClean="0"/>
              <a:t>, </a:t>
            </a:r>
            <a:r>
              <a:rPr lang="ru-RU" dirty="0" err="1" smtClean="0"/>
              <a:t>такі</a:t>
            </a:r>
            <a:r>
              <a:rPr lang="ru-RU" dirty="0" smtClean="0"/>
              <a:t>:</a:t>
            </a:r>
            <a:endParaRPr lang="ru-RU" dirty="0"/>
          </a:p>
          <a:p>
            <a:pPr lvl="2"/>
            <a:r>
              <a:rPr lang="ru-RU" dirty="0">
                <a:solidFill>
                  <a:srgbClr val="0000CC"/>
                </a:solidFill>
              </a:rPr>
              <a:t>(= (+ </a:t>
            </a:r>
            <a:r>
              <a:rPr lang="ru-RU" dirty="0" smtClean="0">
                <a:solidFill>
                  <a:srgbClr val="0000CC"/>
                </a:solidFill>
              </a:rPr>
              <a:t>1  </a:t>
            </a:r>
            <a:r>
              <a:rPr lang="ru-RU" dirty="0">
                <a:solidFill>
                  <a:srgbClr val="0000CC"/>
                </a:solidFill>
              </a:rPr>
              <a:t>2) 3)</a:t>
            </a:r>
          </a:p>
          <a:p>
            <a:pPr lvl="2"/>
            <a:r>
              <a:rPr lang="ru-RU" dirty="0">
                <a:solidFill>
                  <a:srgbClr val="0000CC"/>
                </a:solidFill>
              </a:rPr>
              <a:t>(= (+ </a:t>
            </a:r>
            <a:r>
              <a:rPr lang="ru-RU" dirty="0" smtClean="0">
                <a:solidFill>
                  <a:srgbClr val="0000CC"/>
                </a:solidFill>
              </a:rPr>
              <a:t>1  2 </a:t>
            </a:r>
            <a:r>
              <a:rPr lang="ru-RU" dirty="0">
                <a:solidFill>
                  <a:srgbClr val="0000CC"/>
                </a:solidFill>
              </a:rPr>
              <a:t>3) 6)</a:t>
            </a:r>
          </a:p>
          <a:p>
            <a:pPr lvl="2"/>
            <a:r>
              <a:rPr lang="ru-RU" dirty="0">
                <a:solidFill>
                  <a:srgbClr val="0000CC"/>
                </a:solidFill>
              </a:rPr>
              <a:t>(= (+ -</a:t>
            </a:r>
            <a:r>
              <a:rPr lang="ru-RU" dirty="0" smtClean="0">
                <a:solidFill>
                  <a:srgbClr val="0000CC"/>
                </a:solidFill>
              </a:rPr>
              <a:t>1  </a:t>
            </a:r>
            <a:r>
              <a:rPr lang="ru-RU" dirty="0">
                <a:solidFill>
                  <a:srgbClr val="0000CC"/>
                </a:solidFill>
              </a:rPr>
              <a:t>-3) </a:t>
            </a:r>
            <a:r>
              <a:rPr lang="ru-RU" dirty="0" smtClean="0">
                <a:solidFill>
                  <a:srgbClr val="0000CC"/>
                </a:solidFill>
              </a:rPr>
              <a:t> -</a:t>
            </a:r>
            <a:r>
              <a:rPr lang="ru-RU" dirty="0">
                <a:solidFill>
                  <a:srgbClr val="0000CC"/>
                </a:solidFill>
              </a:rPr>
              <a:t>4</a:t>
            </a:r>
            <a:r>
              <a:rPr lang="ru-RU" dirty="0" smtClean="0">
                <a:solidFill>
                  <a:srgbClr val="0000CC"/>
                </a:solidFill>
              </a:rPr>
              <a:t>)</a:t>
            </a:r>
          </a:p>
          <a:p>
            <a:endParaRPr lang="ru-RU" dirty="0"/>
          </a:p>
          <a:p>
            <a:r>
              <a:rPr lang="ru-RU" dirty="0" err="1" smtClean="0"/>
              <a:t>Кожен</a:t>
            </a:r>
            <a:r>
              <a:rPr lang="ru-RU" dirty="0" smtClean="0"/>
              <a:t>  тест </a:t>
            </a:r>
            <a:r>
              <a:rPr lang="ru-RU" dirty="0" err="1"/>
              <a:t>зводиться</a:t>
            </a:r>
            <a:r>
              <a:rPr lang="ru-RU" dirty="0"/>
              <a:t> до </a:t>
            </a:r>
            <a:r>
              <a:rPr lang="ru-RU" dirty="0" err="1"/>
              <a:t>логічного</a:t>
            </a:r>
            <a:r>
              <a:rPr lang="ru-RU" dirty="0"/>
              <a:t> </a:t>
            </a:r>
            <a:r>
              <a:rPr lang="ru-RU" dirty="0" err="1"/>
              <a:t>виразу</a:t>
            </a:r>
            <a:r>
              <a:rPr lang="ru-RU" dirty="0"/>
              <a:t>: </a:t>
            </a:r>
            <a:r>
              <a:rPr lang="ru-RU" b="1" dirty="0" err="1"/>
              <a:t>спрацювало</a:t>
            </a:r>
            <a:r>
              <a:rPr lang="ru-RU" b="1" dirty="0"/>
              <a:t> </a:t>
            </a:r>
            <a:r>
              <a:rPr lang="ru-RU" b="1" dirty="0" err="1"/>
              <a:t>або</a:t>
            </a:r>
            <a:r>
              <a:rPr lang="ru-RU" b="1" dirty="0"/>
              <a:t> не </a:t>
            </a:r>
            <a:r>
              <a:rPr lang="ru-RU" b="1" dirty="0" err="1"/>
              <a:t>спрацювало</a:t>
            </a:r>
            <a:r>
              <a:rPr lang="ru-RU" dirty="0"/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4000" y="3306022"/>
            <a:ext cx="8750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Потрібний</a:t>
            </a:r>
            <a:r>
              <a:rPr lang="ru-RU" dirty="0" smtClean="0"/>
              <a:t>  </a:t>
            </a:r>
            <a:r>
              <a:rPr lang="ru-RU" dirty="0"/>
              <a:t>каркас,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з </a:t>
            </a:r>
            <a:r>
              <a:rPr lang="ru-RU" dirty="0" err="1"/>
              <a:t>легкістю</a:t>
            </a:r>
            <a:r>
              <a:rPr lang="ru-RU" dirty="0"/>
              <a:t> </a:t>
            </a:r>
            <a:r>
              <a:rPr lang="ru-RU" dirty="0" err="1"/>
              <a:t>організовувати</a:t>
            </a:r>
            <a:r>
              <a:rPr lang="ru-RU" dirty="0"/>
              <a:t> і </a:t>
            </a:r>
            <a:r>
              <a:rPr lang="ru-RU" dirty="0" err="1"/>
              <a:t>запускати</a:t>
            </a:r>
            <a:r>
              <a:rPr lang="ru-RU" dirty="0"/>
              <a:t> </a:t>
            </a:r>
            <a:r>
              <a:rPr lang="ru-RU" dirty="0" err="1"/>
              <a:t>ці</a:t>
            </a:r>
            <a:r>
              <a:rPr lang="ru-RU" dirty="0"/>
              <a:t> тести в будь-</a:t>
            </a:r>
            <a:r>
              <a:rPr lang="ru-RU" dirty="0" err="1"/>
              <a:t>який</a:t>
            </a:r>
            <a:r>
              <a:rPr lang="ru-RU" dirty="0"/>
              <a:t> час.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/>
              <a:t>просто </a:t>
            </a:r>
            <a:r>
              <a:rPr lang="ru-RU" dirty="0" err="1"/>
              <a:t>написати</a:t>
            </a:r>
            <a:r>
              <a:rPr lang="ru-RU" dirty="0"/>
              <a:t> </a:t>
            </a:r>
            <a:r>
              <a:rPr lang="ru-RU" dirty="0" err="1"/>
              <a:t>функцію</a:t>
            </a:r>
            <a:r>
              <a:rPr lang="ru-RU" dirty="0"/>
              <a:t>, яка </a:t>
            </a:r>
            <a:r>
              <a:rPr lang="ru-RU" dirty="0" err="1"/>
              <a:t>обчислює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тести і </a:t>
            </a: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en-GB" b="1" dirty="0">
                <a:solidFill>
                  <a:srgbClr val="0000CC"/>
                </a:solidFill>
              </a:rPr>
              <a:t>T</a:t>
            </a:r>
            <a:r>
              <a:rPr lang="en-GB" dirty="0"/>
              <a:t> </a:t>
            </a:r>
            <a:r>
              <a:rPr lang="ru-RU" dirty="0"/>
              <a:t>в </a:t>
            </a:r>
            <a:r>
              <a:rPr lang="ru-RU" dirty="0" err="1"/>
              <a:t>разі</a:t>
            </a:r>
            <a:r>
              <a:rPr lang="ru-RU" dirty="0"/>
              <a:t> </a:t>
            </a:r>
            <a:r>
              <a:rPr lang="ru-RU" dirty="0" err="1"/>
              <a:t>успішного</a:t>
            </a:r>
            <a:r>
              <a:rPr lang="ru-RU" dirty="0"/>
              <a:t> </a:t>
            </a:r>
            <a:r>
              <a:rPr lang="ru-RU" dirty="0" err="1"/>
              <a:t>проходження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 smtClean="0"/>
              <a:t>тестів</a:t>
            </a:r>
            <a:r>
              <a:rPr lang="en-GB" dirty="0" smtClean="0"/>
              <a:t>.</a:t>
            </a:r>
            <a:r>
              <a:rPr lang="ru-RU" dirty="0"/>
              <a:t>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95300" y="4405509"/>
            <a:ext cx="2705100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defun</a:t>
            </a:r>
            <a:r>
              <a:rPr lang="en-US" dirty="0">
                <a:solidFill>
                  <a:srgbClr val="0000CC"/>
                </a:solidFill>
              </a:rPr>
              <a:t> test-+ ()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and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(= </a:t>
            </a:r>
            <a:r>
              <a:rPr lang="en-US" dirty="0">
                <a:solidFill>
                  <a:srgbClr val="0000CC"/>
                </a:solidFill>
              </a:rPr>
              <a:t>(+ 1 2) 3)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(=(+</a:t>
            </a:r>
            <a:r>
              <a:rPr lang="en-US" dirty="0" smtClean="0">
                <a:solidFill>
                  <a:srgbClr val="0000CC"/>
                </a:solidFill>
              </a:rPr>
              <a:t>1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2 </a:t>
            </a:r>
            <a:r>
              <a:rPr lang="en-US" dirty="0">
                <a:solidFill>
                  <a:srgbClr val="0000CC"/>
                </a:solidFill>
              </a:rPr>
              <a:t>3) 6)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(= </a:t>
            </a:r>
            <a:r>
              <a:rPr lang="en-US" dirty="0">
                <a:solidFill>
                  <a:srgbClr val="0000CC"/>
                </a:solidFill>
              </a:rPr>
              <a:t>(+ -1 -3) -4)))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834338" y="5144173"/>
            <a:ext cx="2117791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CC"/>
                </a:solidFill>
              </a:rPr>
              <a:t>CL-USER</a:t>
            </a:r>
            <a:r>
              <a:rPr lang="ru-RU" dirty="0">
                <a:solidFill>
                  <a:srgbClr val="0000CC"/>
                </a:solidFill>
              </a:rPr>
              <a:t>&gt; </a:t>
            </a:r>
            <a:r>
              <a:rPr lang="ru-RU" dirty="0">
                <a:solidFill>
                  <a:srgbClr val="FF0000"/>
                </a:solidFill>
              </a:rPr>
              <a:t>(</a:t>
            </a:r>
            <a:r>
              <a:rPr lang="ru-RU" dirty="0" err="1">
                <a:solidFill>
                  <a:srgbClr val="FF0000"/>
                </a:solidFill>
              </a:rPr>
              <a:t>test</a:t>
            </a:r>
            <a:r>
              <a:rPr lang="ru-RU" dirty="0">
                <a:solidFill>
                  <a:srgbClr val="FF0000"/>
                </a:solidFill>
              </a:rPr>
              <a:t>-+)</a:t>
            </a:r>
          </a:p>
          <a:p>
            <a:r>
              <a:rPr lang="ru-RU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494641" y="120643"/>
            <a:ext cx="57692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dirty="0" smtClean="0">
                <a:solidFill>
                  <a:schemeClr val="bg1"/>
                </a:solidFill>
              </a:rPr>
              <a:t>Каркас для </a:t>
            </a:r>
            <a:r>
              <a:rPr lang="en-US" sz="3600" b="1" dirty="0" smtClean="0">
                <a:solidFill>
                  <a:schemeClr val="bg1"/>
                </a:solidFill>
              </a:rPr>
              <a:t>Unit-</a:t>
            </a:r>
            <a:r>
              <a:rPr lang="uk-UA" sz="3600" b="1" dirty="0" smtClean="0">
                <a:solidFill>
                  <a:schemeClr val="bg1"/>
                </a:solidFill>
              </a:rPr>
              <a:t> тестування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432300" y="42293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Для запуска </a:t>
            </a:r>
            <a:r>
              <a:rPr lang="ru-RU" dirty="0" err="1"/>
              <a:t>тестів</a:t>
            </a:r>
            <a:r>
              <a:rPr lang="ru-RU" dirty="0"/>
              <a:t>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викликати</a:t>
            </a:r>
            <a:r>
              <a:rPr lang="ru-RU" dirty="0"/>
              <a:t> </a:t>
            </a:r>
            <a:r>
              <a:rPr lang="ru-RU" dirty="0" err="1"/>
              <a:t>функцію</a:t>
            </a:r>
            <a:r>
              <a:rPr lang="ru-RU" dirty="0"/>
              <a:t> </a:t>
            </a:r>
            <a:r>
              <a:rPr lang="ru-RU" dirty="0" err="1"/>
              <a:t>test</a:t>
            </a:r>
            <a:r>
              <a:rPr lang="ru-RU" dirty="0"/>
              <a:t>-+.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0208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22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14244" y="1831470"/>
            <a:ext cx="6379014" cy="120032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CC"/>
                </a:solidFill>
              </a:rPr>
              <a:t>(</a:t>
            </a:r>
            <a:r>
              <a:rPr lang="en-GB" dirty="0" err="1">
                <a:solidFill>
                  <a:srgbClr val="0000CC"/>
                </a:solidFill>
              </a:rPr>
              <a:t>defun</a:t>
            </a:r>
            <a:r>
              <a:rPr lang="en-GB" dirty="0">
                <a:solidFill>
                  <a:srgbClr val="0000CC"/>
                </a:solidFill>
              </a:rPr>
              <a:t> test-+ ()</a:t>
            </a:r>
          </a:p>
          <a:p>
            <a:r>
              <a:rPr lang="en-GB" dirty="0">
                <a:solidFill>
                  <a:srgbClr val="0000CC"/>
                </a:solidFill>
              </a:rPr>
              <a:t>(format t "~:[FAIL~;pass~] ... ~a~%" (= (+ 1 2) 3) ’(= (+ 1 2) 3))</a:t>
            </a:r>
          </a:p>
          <a:p>
            <a:r>
              <a:rPr lang="en-GB" dirty="0">
                <a:solidFill>
                  <a:srgbClr val="0000CC"/>
                </a:solidFill>
              </a:rPr>
              <a:t>(format t "~:[FAIL~;pass~] ... ~a~%" (=(+</a:t>
            </a:r>
            <a:r>
              <a:rPr lang="en-GB" dirty="0" smtClean="0">
                <a:solidFill>
                  <a:srgbClr val="0000CC"/>
                </a:solidFill>
              </a:rPr>
              <a:t>1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en-GB" dirty="0" smtClean="0">
                <a:solidFill>
                  <a:srgbClr val="0000CC"/>
                </a:solidFill>
              </a:rPr>
              <a:t>2 </a:t>
            </a:r>
            <a:r>
              <a:rPr lang="en-GB" dirty="0">
                <a:solidFill>
                  <a:srgbClr val="0000CC"/>
                </a:solidFill>
              </a:rPr>
              <a:t>3) 6) ’(=(+</a:t>
            </a:r>
            <a:r>
              <a:rPr lang="en-GB" dirty="0" smtClean="0">
                <a:solidFill>
                  <a:srgbClr val="0000CC"/>
                </a:solidFill>
              </a:rPr>
              <a:t>1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en-GB" dirty="0" smtClean="0">
                <a:solidFill>
                  <a:srgbClr val="0000CC"/>
                </a:solidFill>
              </a:rPr>
              <a:t>2 </a:t>
            </a:r>
            <a:r>
              <a:rPr lang="en-GB" dirty="0">
                <a:solidFill>
                  <a:srgbClr val="0000CC"/>
                </a:solidFill>
              </a:rPr>
              <a:t>3) 6))</a:t>
            </a:r>
          </a:p>
          <a:p>
            <a:r>
              <a:rPr lang="en-GB" dirty="0">
                <a:solidFill>
                  <a:srgbClr val="0000CC"/>
                </a:solidFill>
              </a:rPr>
              <a:t>(format t "~:[FAIL~;pass~] ... ~a~%" (= (+ -1 -3) -4) ’(= (+ -1 -3) -4)))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2424" y="3687135"/>
            <a:ext cx="2743200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CC"/>
                </a:solidFill>
              </a:rPr>
              <a:t>CL-USER</a:t>
            </a:r>
            <a:r>
              <a:rPr lang="ru-RU" dirty="0">
                <a:solidFill>
                  <a:srgbClr val="0000CC"/>
                </a:solidFill>
              </a:rPr>
              <a:t>&gt; (</a:t>
            </a:r>
            <a:r>
              <a:rPr lang="ru-RU" dirty="0" err="1">
                <a:solidFill>
                  <a:srgbClr val="0000CC"/>
                </a:solidFill>
              </a:rPr>
              <a:t>test</a:t>
            </a:r>
            <a:r>
              <a:rPr lang="ru-RU" dirty="0">
                <a:solidFill>
                  <a:srgbClr val="0000CC"/>
                </a:solidFill>
              </a:rPr>
              <a:t>-+) </a:t>
            </a:r>
            <a:endParaRPr lang="ru-RU" dirty="0" smtClean="0">
              <a:solidFill>
                <a:srgbClr val="0000CC"/>
              </a:solidFill>
            </a:endParaRPr>
          </a:p>
          <a:p>
            <a:r>
              <a:rPr lang="ru-RU" dirty="0" err="1" smtClean="0">
                <a:solidFill>
                  <a:srgbClr val="FF0000"/>
                </a:solidFill>
              </a:rPr>
              <a:t>pass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... (= (+ 1 2) 3) 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ru-RU" dirty="0" err="1" smtClean="0">
                <a:solidFill>
                  <a:srgbClr val="FF0000"/>
                </a:solidFill>
              </a:rPr>
              <a:t>pass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... (= (+ 1 2 3) 6) 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ru-RU" dirty="0" err="1" smtClean="0">
                <a:solidFill>
                  <a:srgbClr val="FF0000"/>
                </a:solidFill>
              </a:rPr>
              <a:t>pass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... (= (+ -1 -3) -4)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NIL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812362" y="3620753"/>
            <a:ext cx="52106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Код  </a:t>
            </a:r>
            <a:r>
              <a:rPr lang="ru-RU" dirty="0" smtClean="0"/>
              <a:t>не </a:t>
            </a:r>
            <a:r>
              <a:rPr lang="ru-RU" dirty="0" err="1" smtClean="0"/>
              <a:t>раціональний</a:t>
            </a:r>
            <a:r>
              <a:rPr lang="ru-RU" dirty="0" smtClean="0"/>
              <a:t>. </a:t>
            </a:r>
            <a:r>
              <a:rPr lang="ru-RU" dirty="0" err="1"/>
              <a:t>Повторювані</a:t>
            </a:r>
            <a:r>
              <a:rPr lang="ru-RU" dirty="0"/>
              <a:t> </a:t>
            </a:r>
            <a:r>
              <a:rPr lang="ru-RU" dirty="0" err="1"/>
              <a:t>виклики</a:t>
            </a:r>
            <a:r>
              <a:rPr lang="ru-RU" dirty="0"/>
              <a:t> </a:t>
            </a:r>
            <a:r>
              <a:rPr lang="ru-RU" b="1" dirty="0" err="1"/>
              <a:t>format</a:t>
            </a:r>
            <a:r>
              <a:rPr lang="ru-RU" dirty="0"/>
              <a:t> і </a:t>
            </a:r>
            <a:r>
              <a:rPr lang="ru-RU" dirty="0" err="1" smtClean="0"/>
              <a:t>обтяжливе</a:t>
            </a:r>
            <a:r>
              <a:rPr lang="ru-RU" dirty="0" smtClean="0"/>
              <a:t> </a:t>
            </a:r>
            <a:r>
              <a:rPr lang="ru-RU" dirty="0" err="1"/>
              <a:t>дублювання</a:t>
            </a:r>
            <a:r>
              <a:rPr lang="ru-RU" dirty="0"/>
              <a:t> </a:t>
            </a:r>
            <a:r>
              <a:rPr lang="ru-RU" dirty="0" err="1"/>
              <a:t>тестових</a:t>
            </a:r>
            <a:r>
              <a:rPr lang="ru-RU" dirty="0"/>
              <a:t> </a:t>
            </a:r>
            <a:r>
              <a:rPr lang="ru-RU" dirty="0" err="1"/>
              <a:t>виразів</a:t>
            </a:r>
            <a:r>
              <a:rPr lang="ru-RU" dirty="0"/>
              <a:t> </a:t>
            </a:r>
            <a:r>
              <a:rPr lang="ru-RU" dirty="0" err="1"/>
              <a:t>напрошуються</a:t>
            </a:r>
            <a:r>
              <a:rPr lang="ru-RU" dirty="0"/>
              <a:t> на </a:t>
            </a:r>
            <a:r>
              <a:rPr lang="ru-RU" b="1" dirty="0" err="1" smtClean="0"/>
              <a:t>рефакторинг</a:t>
            </a:r>
            <a:r>
              <a:rPr lang="ru-RU" b="1" dirty="0" smtClean="0"/>
              <a:t>.</a:t>
            </a:r>
            <a:endParaRPr lang="ru-RU" b="1" dirty="0"/>
          </a:p>
          <a:p>
            <a:r>
              <a:rPr lang="ru-RU" dirty="0" err="1"/>
              <a:t>Інша</a:t>
            </a:r>
            <a:r>
              <a:rPr lang="ru-RU" dirty="0"/>
              <a:t> проблема </a:t>
            </a:r>
            <a:r>
              <a:rPr lang="ru-RU" dirty="0" err="1"/>
              <a:t>полягає</a:t>
            </a:r>
            <a:r>
              <a:rPr lang="ru-RU" dirty="0"/>
              <a:t> в тому,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smtClean="0"/>
              <a:t>не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отримати</a:t>
            </a:r>
            <a:r>
              <a:rPr lang="ru-RU" dirty="0" smtClean="0"/>
              <a:t> </a:t>
            </a:r>
            <a:r>
              <a:rPr lang="ru-RU" dirty="0" err="1"/>
              <a:t>єдиної</a:t>
            </a:r>
            <a:r>
              <a:rPr lang="ru-RU" dirty="0"/>
              <a:t> </a:t>
            </a:r>
            <a:r>
              <a:rPr lang="ru-RU" dirty="0" err="1"/>
              <a:t>відповіді</a:t>
            </a:r>
            <a:r>
              <a:rPr lang="ru-RU" dirty="0"/>
              <a:t>,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пройшли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тести </a:t>
            </a:r>
            <a:r>
              <a:rPr lang="ru-RU" dirty="0" err="1"/>
              <a:t>успішно</a:t>
            </a:r>
            <a:r>
              <a:rPr lang="ru-RU" dirty="0"/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82599" y="3153093"/>
            <a:ext cx="4110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Запуск </a:t>
            </a:r>
            <a:r>
              <a:rPr lang="ru-RU" dirty="0" err="1"/>
              <a:t>test</a:t>
            </a:r>
            <a:r>
              <a:rPr lang="ru-RU" dirty="0"/>
              <a:t>-+ </a:t>
            </a:r>
            <a:r>
              <a:rPr lang="ru-RU" dirty="0" err="1"/>
              <a:t>покаже</a:t>
            </a:r>
            <a:r>
              <a:rPr lang="ru-RU" dirty="0"/>
              <a:t> </a:t>
            </a:r>
            <a:r>
              <a:rPr lang="ru-RU" dirty="0" err="1"/>
              <a:t>деталі</a:t>
            </a:r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ru-RU" dirty="0" err="1" smtClean="0"/>
              <a:t>тестування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539932" y="39353"/>
            <a:ext cx="69723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</a:rPr>
              <a:t>К</a:t>
            </a:r>
            <a:r>
              <a:rPr lang="ru-RU" sz="4400" b="1" dirty="0" smtClean="0">
                <a:solidFill>
                  <a:schemeClr val="bg1"/>
                </a:solidFill>
              </a:rPr>
              <a:t>аркас </a:t>
            </a:r>
            <a:r>
              <a:rPr lang="ru-RU" sz="4400" b="1" dirty="0">
                <a:solidFill>
                  <a:schemeClr val="bg1"/>
                </a:solidFill>
              </a:rPr>
              <a:t>для </a:t>
            </a:r>
            <a:r>
              <a:rPr lang="en-GB" sz="4400" b="1" dirty="0">
                <a:solidFill>
                  <a:schemeClr val="bg1"/>
                </a:solidFill>
              </a:rPr>
              <a:t>unit-</a:t>
            </a:r>
            <a:r>
              <a:rPr lang="ru-RU" sz="4400" b="1" dirty="0" err="1" smtClean="0">
                <a:solidFill>
                  <a:schemeClr val="bg1"/>
                </a:solidFill>
              </a:rPr>
              <a:t>тестування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61950" y="6021410"/>
            <a:ext cx="62674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2"/>
              </a:rPr>
              <a:t>http://lisper.ru/pcl/practical-building-a-unit-test-framework</a:t>
            </a:r>
            <a:endParaRPr lang="ru-RU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47651" y="940486"/>
            <a:ext cx="8896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Напишемо тести, але такі, щоб кожний тест повідомляв результат окремо. </a:t>
            </a:r>
          </a:p>
          <a:p>
            <a:r>
              <a:rPr lang="uk-UA" dirty="0" smtClean="0"/>
              <a:t>Код </a:t>
            </a:r>
            <a:r>
              <a:rPr lang="en-GB" dirty="0">
                <a:solidFill>
                  <a:srgbClr val="0000CC"/>
                </a:solidFill>
              </a:rPr>
              <a:t>"~:[FAIL~;pass~]</a:t>
            </a:r>
            <a:r>
              <a:rPr lang="uk-UA" dirty="0" smtClean="0"/>
              <a:t> </a:t>
            </a:r>
            <a:r>
              <a:rPr lang="ru-RU" dirty="0" smtClean="0"/>
              <a:t>в рядку </a:t>
            </a:r>
            <a:r>
              <a:rPr lang="ru-RU" dirty="0" err="1" smtClean="0">
                <a:solidFill>
                  <a:srgbClr val="0000CC"/>
                </a:solidFill>
              </a:rPr>
              <a:t>format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/>
              <a:t>выводит </a:t>
            </a:r>
            <a:r>
              <a:rPr lang="ru-RU" dirty="0" smtClean="0">
                <a:solidFill>
                  <a:srgbClr val="0000CC"/>
                </a:solidFill>
              </a:rPr>
              <a:t>FAIL , </a:t>
            </a:r>
            <a:r>
              <a:rPr lang="ru-RU" dirty="0" err="1" smtClean="0"/>
              <a:t>якщо</a:t>
            </a:r>
            <a:r>
              <a:rPr lang="ru-RU" dirty="0" smtClean="0"/>
              <a:t> перший аргумент </a:t>
            </a:r>
            <a:r>
              <a:rPr lang="ru-RU" dirty="0" err="1" smtClean="0"/>
              <a:t>хибний</a:t>
            </a:r>
            <a:r>
              <a:rPr lang="ru-RU" dirty="0" smtClean="0"/>
              <a:t>, </a:t>
            </a:r>
            <a:r>
              <a:rPr lang="ru-RU" dirty="0"/>
              <a:t>и </a:t>
            </a:r>
            <a:r>
              <a:rPr lang="ru-RU" dirty="0" err="1">
                <a:solidFill>
                  <a:srgbClr val="0000CC"/>
                </a:solidFill>
              </a:rPr>
              <a:t>pass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smtClean="0"/>
              <a:t>– </a:t>
            </a:r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 err="1" smtClean="0"/>
              <a:t>істина</a:t>
            </a:r>
            <a:r>
              <a:rPr lang="ru-RU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2481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23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78100" y="11521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600" b="1" dirty="0" err="1" smtClean="0">
                <a:solidFill>
                  <a:schemeClr val="bg1"/>
                </a:solidFill>
              </a:rPr>
              <a:t>Рефакторинг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4299" y="925036"/>
            <a:ext cx="9029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1.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позбутися</a:t>
            </a:r>
            <a:r>
              <a:rPr lang="ru-RU" dirty="0" smtClean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повторюваних</a:t>
            </a:r>
            <a:r>
              <a:rPr lang="ru-RU" dirty="0"/>
              <a:t> схожих </a:t>
            </a:r>
            <a:r>
              <a:rPr lang="ru-RU" dirty="0" err="1"/>
              <a:t>викликів</a:t>
            </a:r>
            <a:r>
              <a:rPr lang="ru-RU" dirty="0"/>
              <a:t> </a:t>
            </a:r>
            <a:r>
              <a:rPr lang="ru-RU" dirty="0" err="1">
                <a:solidFill>
                  <a:srgbClr val="0000CC"/>
                </a:solidFill>
              </a:rPr>
              <a:t>format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/>
              <a:t>- </a:t>
            </a:r>
            <a:r>
              <a:rPr lang="ru-RU" dirty="0" err="1" smtClean="0"/>
              <a:t>створимо</a:t>
            </a:r>
            <a:r>
              <a:rPr lang="ru-RU" dirty="0" smtClean="0"/>
              <a:t> </a:t>
            </a:r>
            <a:r>
              <a:rPr lang="ru-RU" dirty="0" err="1"/>
              <a:t>нову</a:t>
            </a:r>
            <a:r>
              <a:rPr lang="ru-RU" dirty="0"/>
              <a:t> </a:t>
            </a:r>
            <a:r>
              <a:rPr lang="ru-RU" dirty="0" err="1" smtClean="0"/>
              <a:t>функцію</a:t>
            </a:r>
            <a:r>
              <a:rPr lang="ru-RU" dirty="0" smtClean="0"/>
              <a:t> </a:t>
            </a:r>
            <a:r>
              <a:rPr lang="en-GB" dirty="0" smtClean="0">
                <a:solidFill>
                  <a:srgbClr val="0000CC"/>
                </a:solidFill>
              </a:rPr>
              <a:t>report-result</a:t>
            </a:r>
            <a:r>
              <a:rPr lang="uk-UA" dirty="0" smtClean="0">
                <a:solidFill>
                  <a:srgbClr val="0000CC"/>
                </a:solidFill>
              </a:rPr>
              <a:t>()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77898" y="1768315"/>
            <a:ext cx="7302500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CC"/>
                </a:solidFill>
              </a:rPr>
              <a:t>(</a:t>
            </a:r>
            <a:r>
              <a:rPr lang="en-GB" dirty="0" err="1">
                <a:solidFill>
                  <a:srgbClr val="0000CC"/>
                </a:solidFill>
              </a:rPr>
              <a:t>defun</a:t>
            </a:r>
            <a:r>
              <a:rPr lang="en-GB" dirty="0">
                <a:solidFill>
                  <a:srgbClr val="0000CC"/>
                </a:solidFill>
              </a:rPr>
              <a:t> report-result (result form)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GB" dirty="0" smtClean="0">
                <a:solidFill>
                  <a:srgbClr val="0000CC"/>
                </a:solidFill>
              </a:rPr>
              <a:t>(</a:t>
            </a:r>
            <a:r>
              <a:rPr lang="en-GB" dirty="0">
                <a:solidFill>
                  <a:srgbClr val="0000CC"/>
                </a:solidFill>
              </a:rPr>
              <a:t>format t "~:[FAIL~;pass~] ... ~a~%" result form))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92100" y="2747607"/>
            <a:ext cx="8851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Тепер</a:t>
            </a:r>
            <a:r>
              <a:rPr lang="ru-RU" dirty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/>
              <a:t>писати</a:t>
            </a:r>
            <a:r>
              <a:rPr lang="ru-RU" dirty="0"/>
              <a:t> </a:t>
            </a:r>
            <a:r>
              <a:rPr lang="ru-RU" b="1" dirty="0" err="1" smtClean="0">
                <a:solidFill>
                  <a:srgbClr val="0000CC"/>
                </a:solidFill>
              </a:rPr>
              <a:t>test</a:t>
            </a:r>
            <a:r>
              <a:rPr lang="ru-RU" b="1" dirty="0" smtClean="0">
                <a:solidFill>
                  <a:srgbClr val="0000CC"/>
                </a:solidFill>
              </a:rPr>
              <a:t>-+, </a:t>
            </a:r>
            <a:r>
              <a:rPr lang="ru-RU" dirty="0" err="1"/>
              <a:t>викликаючи</a:t>
            </a:r>
            <a:r>
              <a:rPr lang="ru-RU" dirty="0"/>
              <a:t> </a:t>
            </a:r>
            <a:r>
              <a:rPr lang="ru-RU" b="1" dirty="0" err="1">
                <a:solidFill>
                  <a:srgbClr val="0000CC"/>
                </a:solidFill>
              </a:rPr>
              <a:t>report-resul</a:t>
            </a:r>
            <a:r>
              <a:rPr lang="ru-RU" dirty="0" err="1"/>
              <a:t>t</a:t>
            </a:r>
            <a:r>
              <a:rPr lang="ru-RU" dirty="0"/>
              <a:t> </a:t>
            </a:r>
            <a:r>
              <a:rPr lang="ru-RU" dirty="0" err="1"/>
              <a:t>замість</a:t>
            </a:r>
            <a:r>
              <a:rPr lang="ru-RU" dirty="0"/>
              <a:t> </a:t>
            </a:r>
            <a:r>
              <a:rPr lang="ru-RU" b="1" dirty="0" err="1">
                <a:solidFill>
                  <a:srgbClr val="0000CC"/>
                </a:solidFill>
              </a:rPr>
              <a:t>format</a:t>
            </a:r>
            <a:r>
              <a:rPr lang="ru-RU" dirty="0" smtClean="0"/>
              <a:t>. </a:t>
            </a:r>
            <a:endParaRPr lang="ru-RU" dirty="0" smtClean="0"/>
          </a:p>
          <a:p>
            <a:r>
              <a:rPr lang="ru-RU" dirty="0" err="1" smtClean="0"/>
              <a:t>Якщо</a:t>
            </a:r>
            <a:r>
              <a:rPr lang="ru-RU" dirty="0" smtClean="0"/>
              <a:t>  </a:t>
            </a:r>
            <a:r>
              <a:rPr lang="ru-RU" dirty="0" err="1" smtClean="0"/>
              <a:t>потрібно</a:t>
            </a:r>
            <a:r>
              <a:rPr lang="ru-RU" dirty="0" smtClean="0"/>
              <a:t> </a:t>
            </a:r>
            <a:r>
              <a:rPr lang="ru-RU" dirty="0" err="1"/>
              <a:t>змінити</a:t>
            </a:r>
            <a:r>
              <a:rPr lang="ru-RU" dirty="0"/>
              <a:t> вид </a:t>
            </a:r>
            <a:r>
              <a:rPr lang="ru-RU" dirty="0" err="1" smtClean="0"/>
              <a:t>результатів</a:t>
            </a:r>
            <a:r>
              <a:rPr lang="ru-RU" dirty="0"/>
              <a:t>, </a:t>
            </a:r>
            <a:r>
              <a:rPr lang="ru-RU" dirty="0" err="1" smtClean="0"/>
              <a:t>тодоведеться</a:t>
            </a:r>
            <a:r>
              <a:rPr lang="ru-RU" dirty="0" smtClean="0"/>
              <a:t> </a:t>
            </a:r>
            <a:r>
              <a:rPr lang="ru-RU" dirty="0" err="1"/>
              <a:t>міняти</a:t>
            </a:r>
            <a:r>
              <a:rPr lang="ru-RU" dirty="0"/>
              <a:t> код </a:t>
            </a:r>
            <a:r>
              <a:rPr lang="ru-RU" dirty="0" err="1"/>
              <a:t>тільки</a:t>
            </a:r>
            <a:r>
              <a:rPr lang="ru-RU" dirty="0"/>
              <a:t> в одному </a:t>
            </a:r>
            <a:r>
              <a:rPr lang="ru-RU" dirty="0" err="1"/>
              <a:t>місці</a:t>
            </a:r>
            <a:r>
              <a:rPr lang="ru-RU" dirty="0"/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343958" y="3970013"/>
            <a:ext cx="5537200" cy="120032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defun</a:t>
            </a:r>
            <a:r>
              <a:rPr lang="en-US" dirty="0">
                <a:solidFill>
                  <a:srgbClr val="0000CC"/>
                </a:solidFill>
              </a:rPr>
              <a:t> test-+ ()</a:t>
            </a:r>
          </a:p>
          <a:p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report-result (= (+ 1 2) 3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’(= (+ 1 2) 3))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report-result (=(+</a:t>
            </a:r>
            <a:r>
              <a:rPr lang="en-US" dirty="0" smtClean="0">
                <a:solidFill>
                  <a:srgbClr val="0000CC"/>
                </a:solidFill>
              </a:rPr>
              <a:t>1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2 </a:t>
            </a:r>
            <a:r>
              <a:rPr lang="en-US" dirty="0">
                <a:solidFill>
                  <a:srgbClr val="0000CC"/>
                </a:solidFill>
              </a:rPr>
              <a:t>3) 6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’(=(+</a:t>
            </a:r>
            <a:r>
              <a:rPr lang="en-US" dirty="0" smtClean="0">
                <a:solidFill>
                  <a:srgbClr val="0000CC"/>
                </a:solidFill>
              </a:rPr>
              <a:t>1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2 </a:t>
            </a:r>
            <a:r>
              <a:rPr lang="en-US" dirty="0">
                <a:solidFill>
                  <a:srgbClr val="0000CC"/>
                </a:solidFill>
              </a:rPr>
              <a:t>3) 6))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report-result (= (+ -1 -3) -4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’(= (+ -1 -3) -4)))</a:t>
            </a:r>
            <a:endParaRPr lang="ru-RU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403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24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78100" y="11521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600" b="1" dirty="0" err="1" smtClean="0">
                <a:solidFill>
                  <a:schemeClr val="bg1"/>
                </a:solidFill>
              </a:rPr>
              <a:t>Рефакторинг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4299" y="925036"/>
            <a:ext cx="90296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2. Наступний крок – позбутися дублювання тестового виразу. </a:t>
            </a:r>
            <a:r>
              <a:rPr lang="uk-UA" dirty="0" smtClean="0"/>
              <a:t>Пр</a:t>
            </a:r>
            <a:r>
              <a:rPr lang="uk-UA" dirty="0" smtClean="0"/>
              <a:t>и цьому існує ризик неправильного маркування результату тестування. </a:t>
            </a:r>
          </a:p>
          <a:p>
            <a:r>
              <a:rPr lang="uk-UA" dirty="0" smtClean="0"/>
              <a:t>Для цього потрібно обробити тестовий вираз одночасно як код для отримання результату тесту  і як дані для використання в якості мітки тесту.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1102659" y="2276140"/>
            <a:ext cx="666983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uk-UA" dirty="0" smtClean="0"/>
              <a:t>Використання коду як дані – це ознака того, що потрібний макрос.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78224" y="2076085"/>
            <a:ext cx="3690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ru-RU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02659" y="2790109"/>
            <a:ext cx="6669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Створимо макрос для виконання перетворення типу:</a:t>
            </a:r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1046060" y="3275506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00CC"/>
                </a:solidFill>
              </a:rPr>
              <a:t>(</a:t>
            </a:r>
            <a:r>
              <a:rPr lang="en-GB" dirty="0">
                <a:solidFill>
                  <a:srgbClr val="0000CC"/>
                </a:solidFill>
              </a:rPr>
              <a:t>check (= (+ 1 2) 3))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9" name="Стрелка вправо 8"/>
          <p:cNvSpPr/>
          <p:nvPr/>
        </p:nvSpPr>
        <p:spPr>
          <a:xfrm>
            <a:off x="3377337" y="3248139"/>
            <a:ext cx="1183342" cy="480080"/>
          </a:xfrm>
          <a:prstGeom prst="rightArrow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значить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864100" y="3261626"/>
            <a:ext cx="3838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(report-result (= (+ 1 2) 3) ’(= (+ 1 2) 3))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516840" y="3904124"/>
            <a:ext cx="3348318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defmacro</a:t>
            </a:r>
            <a:r>
              <a:rPr lang="en-US" dirty="0">
                <a:solidFill>
                  <a:srgbClr val="0000CC"/>
                </a:solidFill>
              </a:rPr>
              <a:t> check (form)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‘(</a:t>
            </a:r>
            <a:r>
              <a:rPr lang="en-US" dirty="0">
                <a:solidFill>
                  <a:srgbClr val="0000CC"/>
                </a:solidFill>
              </a:rPr>
              <a:t>report-result ,form ’,form))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49881" y="4675547"/>
            <a:ext cx="6054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Тепер</a:t>
            </a:r>
            <a:r>
              <a:rPr lang="ru-RU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змінити</a:t>
            </a:r>
            <a:r>
              <a:rPr lang="ru-RU" dirty="0" smtClean="0"/>
              <a:t> </a:t>
            </a:r>
            <a:r>
              <a:rPr lang="ru-RU" dirty="0" err="1">
                <a:solidFill>
                  <a:srgbClr val="0000CC"/>
                </a:solidFill>
              </a:rPr>
              <a:t>test</a:t>
            </a:r>
            <a:r>
              <a:rPr lang="ru-RU" dirty="0">
                <a:solidFill>
                  <a:srgbClr val="0000CC"/>
                </a:solidFill>
              </a:rPr>
              <a:t>-</a:t>
            </a:r>
            <a:r>
              <a:rPr lang="ru-RU" dirty="0" smtClean="0">
                <a:solidFill>
                  <a:srgbClr val="0000CC"/>
                </a:solidFill>
              </a:rPr>
              <a:t>+(),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використати</a:t>
            </a:r>
            <a:r>
              <a:rPr lang="ru-RU" dirty="0" smtClean="0"/>
              <a:t> </a:t>
            </a:r>
            <a:r>
              <a:rPr lang="ru-RU" dirty="0" err="1" smtClean="0">
                <a:solidFill>
                  <a:srgbClr val="0000CC"/>
                </a:solidFill>
              </a:rPr>
              <a:t>check</a:t>
            </a:r>
            <a:r>
              <a:rPr lang="ru-RU" dirty="0" smtClean="0">
                <a:solidFill>
                  <a:srgbClr val="0000CC"/>
                </a:solidFill>
              </a:rPr>
              <a:t>():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564653" y="5182079"/>
            <a:ext cx="2921747" cy="120032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defun</a:t>
            </a:r>
            <a:r>
              <a:rPr lang="en-US" dirty="0">
                <a:solidFill>
                  <a:srgbClr val="0000CC"/>
                </a:solidFill>
              </a:rPr>
              <a:t> test-+ ()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check (= (+ 1 2) 3))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check (=(+</a:t>
            </a:r>
            <a:r>
              <a:rPr lang="en-US" dirty="0" smtClean="0">
                <a:solidFill>
                  <a:srgbClr val="0000CC"/>
                </a:solidFill>
              </a:rPr>
              <a:t>1</a:t>
            </a:r>
            <a:r>
              <a:rPr lang="uk-UA" dirty="0" smtClean="0">
                <a:solidFill>
                  <a:srgbClr val="0000CC"/>
                </a:solidFill>
              </a:rPr>
              <a:t>  </a:t>
            </a:r>
            <a:r>
              <a:rPr lang="en-US" dirty="0" smtClean="0">
                <a:solidFill>
                  <a:srgbClr val="0000CC"/>
                </a:solidFill>
              </a:rPr>
              <a:t>2 </a:t>
            </a:r>
            <a:r>
              <a:rPr lang="en-US" dirty="0">
                <a:solidFill>
                  <a:srgbClr val="0000CC"/>
                </a:solidFill>
              </a:rPr>
              <a:t>3) 6))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check (= (+ -1 -3) -4)))</a:t>
            </a:r>
            <a:endParaRPr lang="ru-RU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94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25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78100" y="11521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600" b="1" dirty="0" err="1" smtClean="0">
                <a:solidFill>
                  <a:schemeClr val="bg1"/>
                </a:solidFill>
              </a:rPr>
              <a:t>Рефакторинг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4299" y="925036"/>
            <a:ext cx="90296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3. Наступний крок – позбутися повторного виклику </a:t>
            </a:r>
            <a:r>
              <a:rPr lang="en-GB" dirty="0" smtClean="0">
                <a:solidFill>
                  <a:srgbClr val="0000CC"/>
                </a:solidFill>
              </a:rPr>
              <a:t>check</a:t>
            </a:r>
            <a:r>
              <a:rPr lang="uk-UA" dirty="0" smtClean="0">
                <a:solidFill>
                  <a:srgbClr val="0000CC"/>
                </a:solidFill>
              </a:rPr>
              <a:t>()</a:t>
            </a:r>
            <a:r>
              <a:rPr lang="en-GB" dirty="0" smtClean="0"/>
              <a:t> </a:t>
            </a:r>
            <a:r>
              <a:rPr lang="uk-UA" dirty="0" smtClean="0"/>
              <a:t>. </a:t>
            </a:r>
          </a:p>
          <a:p>
            <a:r>
              <a:rPr lang="uk-UA" dirty="0" smtClean="0"/>
              <a:t>Для цього можна заставити </a:t>
            </a:r>
            <a:r>
              <a:rPr lang="en-GB" dirty="0">
                <a:solidFill>
                  <a:srgbClr val="0000CC"/>
                </a:solidFill>
              </a:rPr>
              <a:t>check</a:t>
            </a:r>
            <a:r>
              <a:rPr lang="uk-UA" dirty="0">
                <a:solidFill>
                  <a:srgbClr val="0000CC"/>
                </a:solidFill>
              </a:rPr>
              <a:t>()</a:t>
            </a:r>
            <a:r>
              <a:rPr lang="en-GB" dirty="0"/>
              <a:t> </a:t>
            </a:r>
            <a:r>
              <a:rPr lang="uk-UA" dirty="0" smtClean="0"/>
              <a:t>приймати довільну кількість аргументів і використовувати у виклику </a:t>
            </a:r>
            <a:r>
              <a:rPr lang="en-US" dirty="0" smtClean="0">
                <a:solidFill>
                  <a:srgbClr val="0000CC"/>
                </a:solidFill>
              </a:rPr>
              <a:t>report-result()</a:t>
            </a:r>
            <a:r>
              <a:rPr lang="uk-UA" dirty="0" smtClean="0">
                <a:solidFill>
                  <a:srgbClr val="0000CC"/>
                </a:solidFill>
              </a:rPr>
              <a:t>: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17059" y="2011858"/>
            <a:ext cx="6763870" cy="92333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defmacro</a:t>
            </a:r>
            <a:r>
              <a:rPr lang="en-US" dirty="0">
                <a:solidFill>
                  <a:srgbClr val="0000CC"/>
                </a:solidFill>
              </a:rPr>
              <a:t> check (&amp;body forms)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‘(</a:t>
            </a:r>
            <a:r>
              <a:rPr lang="en-US" dirty="0" err="1">
                <a:solidFill>
                  <a:srgbClr val="0000CC"/>
                </a:solidFill>
              </a:rPr>
              <a:t>progn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uk-UA" dirty="0" smtClean="0">
                <a:solidFill>
                  <a:srgbClr val="0000CC"/>
                </a:solidFill>
              </a:rPr>
              <a:t>           </a:t>
            </a:r>
            <a:r>
              <a:rPr lang="en-US" dirty="0" smtClean="0">
                <a:solidFill>
                  <a:srgbClr val="0000CC"/>
                </a:solidFill>
              </a:rPr>
              <a:t>,@(</a:t>
            </a:r>
            <a:r>
              <a:rPr lang="en-US" dirty="0">
                <a:solidFill>
                  <a:srgbClr val="0000CC"/>
                </a:solidFill>
              </a:rPr>
              <a:t>loop for f in forms collect ‘(report-result ,f ’,f))))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4298" y="3268135"/>
            <a:ext cx="90296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використовує</a:t>
            </a:r>
            <a:r>
              <a:rPr lang="ru-RU" dirty="0"/>
              <a:t> </a:t>
            </a:r>
            <a:r>
              <a:rPr lang="ru-RU" dirty="0" err="1"/>
              <a:t>загальноприйняту</a:t>
            </a:r>
            <a:r>
              <a:rPr lang="ru-RU" dirty="0"/>
              <a:t> </a:t>
            </a:r>
            <a:r>
              <a:rPr lang="ru-RU" dirty="0" err="1"/>
              <a:t>ідіому</a:t>
            </a:r>
            <a:r>
              <a:rPr lang="ru-RU" dirty="0"/>
              <a:t> - </a:t>
            </a:r>
            <a:r>
              <a:rPr lang="ru-RU" dirty="0" err="1"/>
              <a:t>обертання</a:t>
            </a:r>
            <a:r>
              <a:rPr lang="ru-RU" dirty="0"/>
              <a:t> набору форм </a:t>
            </a:r>
            <a:r>
              <a:rPr lang="ru-RU" dirty="0" smtClean="0"/>
              <a:t>у </a:t>
            </a:r>
            <a:r>
              <a:rPr lang="ru-RU" dirty="0" err="1"/>
              <a:t>виклик</a:t>
            </a:r>
            <a:r>
              <a:rPr lang="ru-RU" dirty="0"/>
              <a:t> </a:t>
            </a:r>
            <a:r>
              <a:rPr lang="en-GB" dirty="0">
                <a:solidFill>
                  <a:srgbClr val="0000CC"/>
                </a:solidFill>
              </a:rPr>
              <a:t>PROGN</a:t>
            </a:r>
            <a:r>
              <a:rPr lang="en-GB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зробити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єдиною</a:t>
            </a:r>
            <a:r>
              <a:rPr lang="ru-RU" dirty="0"/>
              <a:t> формою.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використовувати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00CC"/>
                </a:solidFill>
              </a:rPr>
              <a:t>,@</a:t>
            </a:r>
            <a:r>
              <a:rPr lang="ru-RU" dirty="0" smtClean="0"/>
              <a:t> </a:t>
            </a:r>
            <a:r>
              <a:rPr lang="ru-RU" dirty="0"/>
              <a:t>для </a:t>
            </a:r>
            <a:r>
              <a:rPr lang="ru-RU" dirty="0" err="1"/>
              <a:t>вклеювання</a:t>
            </a:r>
            <a:r>
              <a:rPr lang="ru-RU" dirty="0"/>
              <a:t> результату </a:t>
            </a:r>
            <a:r>
              <a:rPr lang="ru-RU" dirty="0" err="1"/>
              <a:t>виразу</a:t>
            </a:r>
            <a:r>
              <a:rPr lang="ru-RU" dirty="0"/>
              <a:t>,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/>
              <a:t>повертає</a:t>
            </a:r>
            <a:r>
              <a:rPr lang="ru-RU" dirty="0"/>
              <a:t> список </a:t>
            </a:r>
            <a:r>
              <a:rPr lang="ru-RU" dirty="0" err="1"/>
              <a:t>виразів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самі</a:t>
            </a:r>
            <a:r>
              <a:rPr lang="ru-RU" dirty="0"/>
              <a:t> по </a:t>
            </a:r>
            <a:r>
              <a:rPr lang="ru-RU" dirty="0" err="1"/>
              <a:t>собі</a:t>
            </a:r>
            <a:r>
              <a:rPr lang="ru-RU" dirty="0"/>
              <a:t> </a:t>
            </a:r>
            <a:r>
              <a:rPr lang="ru-RU" dirty="0" err="1"/>
              <a:t>створені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шаблону, </a:t>
            </a:r>
            <a:r>
              <a:rPr lang="ru-RU" dirty="0" err="1"/>
              <a:t>створеного</a:t>
            </a:r>
            <a:r>
              <a:rPr lang="ru-RU" dirty="0"/>
              <a:t> </a:t>
            </a:r>
            <a:r>
              <a:rPr lang="ru-RU" dirty="0" err="1" smtClean="0"/>
              <a:t>зворотною</a:t>
            </a:r>
            <a:r>
              <a:rPr lang="ru-RU" dirty="0" smtClean="0"/>
              <a:t> </a:t>
            </a:r>
            <a:r>
              <a:rPr lang="ru-RU" dirty="0" err="1" smtClean="0"/>
              <a:t>лапкою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92100" y="475524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З новою </a:t>
            </a:r>
            <a:r>
              <a:rPr lang="ru-RU" dirty="0" err="1"/>
              <a:t>версією</a:t>
            </a:r>
            <a:r>
              <a:rPr lang="ru-RU" dirty="0"/>
              <a:t> </a:t>
            </a:r>
            <a:r>
              <a:rPr lang="en-GB" dirty="0">
                <a:solidFill>
                  <a:srgbClr val="0000CC"/>
                </a:solidFill>
              </a:rPr>
              <a:t>check</a:t>
            </a:r>
            <a:r>
              <a:rPr lang="uk-UA" dirty="0">
                <a:solidFill>
                  <a:srgbClr val="0000CC"/>
                </a:solidFill>
              </a:rPr>
              <a:t>()</a:t>
            </a:r>
            <a:r>
              <a:rPr lang="en-GB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написати</a:t>
            </a:r>
            <a:r>
              <a:rPr lang="ru-RU" dirty="0"/>
              <a:t> </a:t>
            </a:r>
            <a:r>
              <a:rPr lang="ru-RU" dirty="0" err="1"/>
              <a:t>нову</a:t>
            </a:r>
            <a:r>
              <a:rPr lang="ru-RU" dirty="0"/>
              <a:t> </a:t>
            </a:r>
            <a:r>
              <a:rPr lang="ru-RU" dirty="0" err="1"/>
              <a:t>версію</a:t>
            </a:r>
            <a:r>
              <a:rPr lang="ru-RU" dirty="0"/>
              <a:t> </a:t>
            </a:r>
            <a:r>
              <a:rPr lang="en-GB" dirty="0">
                <a:solidFill>
                  <a:srgbClr val="0000CC"/>
                </a:solidFill>
              </a:rPr>
              <a:t>test-+</a:t>
            </a:r>
            <a:r>
              <a:rPr lang="uk-UA" dirty="0">
                <a:solidFill>
                  <a:srgbClr val="0000CC"/>
                </a:solidFill>
              </a:rPr>
              <a:t>()</a:t>
            </a:r>
            <a:r>
              <a:rPr lang="en-GB" dirty="0">
                <a:solidFill>
                  <a:srgbClr val="0000CC"/>
                </a:solidFill>
              </a:rPr>
              <a:t> </a:t>
            </a:r>
            <a:r>
              <a:rPr lang="ru-RU" dirty="0"/>
              <a:t>так: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082988" y="4662911"/>
            <a:ext cx="3079377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defun</a:t>
            </a:r>
            <a:r>
              <a:rPr lang="en-US" dirty="0">
                <a:solidFill>
                  <a:srgbClr val="0000CC"/>
                </a:solidFill>
              </a:rPr>
              <a:t> test-+ ()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check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(= </a:t>
            </a:r>
            <a:r>
              <a:rPr lang="en-US" dirty="0">
                <a:solidFill>
                  <a:srgbClr val="0000CC"/>
                </a:solidFill>
              </a:rPr>
              <a:t>(+ 1 2) 3)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(=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(+1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2 </a:t>
            </a:r>
            <a:r>
              <a:rPr lang="en-US" dirty="0">
                <a:solidFill>
                  <a:srgbClr val="0000CC"/>
                </a:solidFill>
              </a:rPr>
              <a:t>3) 6)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(= </a:t>
            </a:r>
            <a:r>
              <a:rPr lang="en-US" dirty="0">
                <a:solidFill>
                  <a:srgbClr val="0000CC"/>
                </a:solidFill>
              </a:rPr>
              <a:t>(+ -1 -3) -4)))</a:t>
            </a:r>
            <a:endParaRPr lang="ru-RU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764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26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78100" y="11521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600" b="1" dirty="0" err="1" smtClean="0">
                <a:solidFill>
                  <a:schemeClr val="bg1"/>
                </a:solidFill>
              </a:rPr>
              <a:t>Рефакторинг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7619" y="1328481"/>
            <a:ext cx="2501153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defun</a:t>
            </a:r>
            <a:r>
              <a:rPr lang="en-US" dirty="0">
                <a:solidFill>
                  <a:srgbClr val="0000CC"/>
                </a:solidFill>
              </a:rPr>
              <a:t> test-+ ()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check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(= </a:t>
            </a:r>
            <a:r>
              <a:rPr lang="en-US" dirty="0">
                <a:solidFill>
                  <a:srgbClr val="0000CC"/>
                </a:solidFill>
              </a:rPr>
              <a:t>(+ 1 2) 3)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(=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(+1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2 </a:t>
            </a:r>
            <a:r>
              <a:rPr lang="en-US" dirty="0">
                <a:solidFill>
                  <a:srgbClr val="0000CC"/>
                </a:solidFill>
              </a:rPr>
              <a:t>3) 6)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(= </a:t>
            </a:r>
            <a:r>
              <a:rPr lang="en-US" dirty="0">
                <a:solidFill>
                  <a:srgbClr val="0000CC"/>
                </a:solidFill>
              </a:rPr>
              <a:t>(+ -1 -3) -4)))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2941370" y="1827105"/>
            <a:ext cx="1183342" cy="480080"/>
          </a:xfrm>
          <a:prstGeom prst="rightArrow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значить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07311" y="1339481"/>
            <a:ext cx="4836688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defun</a:t>
            </a:r>
            <a:r>
              <a:rPr lang="en-US" dirty="0">
                <a:solidFill>
                  <a:srgbClr val="0000CC"/>
                </a:solidFill>
              </a:rPr>
              <a:t> test-+ ()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progn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uk-UA" dirty="0" smtClean="0">
                <a:solidFill>
                  <a:srgbClr val="0000CC"/>
                </a:solidFill>
              </a:rPr>
              <a:t>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report-result (= (+ 1 2) 3) ’(= (+ 1 2) 3))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report-result </a:t>
            </a:r>
            <a:r>
              <a:rPr lang="en-US" dirty="0" smtClean="0">
                <a:solidFill>
                  <a:srgbClr val="0000CC"/>
                </a:solidFill>
              </a:rPr>
              <a:t>(=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(+1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2 </a:t>
            </a:r>
            <a:r>
              <a:rPr lang="en-US" dirty="0">
                <a:solidFill>
                  <a:srgbClr val="0000CC"/>
                </a:solidFill>
              </a:rPr>
              <a:t>3) 6) ’(=(+12 3) 6))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report-result (= (+ -1 -3) -4) ’(= (+ -1 -3) -4))))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57619" y="3533472"/>
            <a:ext cx="868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Завдяки</a:t>
            </a:r>
            <a:r>
              <a:rPr lang="ru-RU" dirty="0"/>
              <a:t> макросу </a:t>
            </a:r>
            <a:r>
              <a:rPr lang="en-GB" dirty="0" smtClean="0">
                <a:solidFill>
                  <a:srgbClr val="0000CC"/>
                </a:solidFill>
              </a:rPr>
              <a:t>check</a:t>
            </a:r>
            <a:r>
              <a:rPr lang="uk-UA" dirty="0" smtClean="0">
                <a:solidFill>
                  <a:srgbClr val="0000CC"/>
                </a:solidFill>
              </a:rPr>
              <a:t>()</a:t>
            </a:r>
            <a:r>
              <a:rPr lang="en-GB" dirty="0" smtClean="0"/>
              <a:t> </a:t>
            </a:r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варіант</a:t>
            </a:r>
            <a:r>
              <a:rPr lang="ru-RU" dirty="0"/>
              <a:t> </a:t>
            </a:r>
            <a:r>
              <a:rPr lang="ru-RU" dirty="0" err="1"/>
              <a:t>настільки</a:t>
            </a:r>
            <a:r>
              <a:rPr lang="ru-RU" dirty="0"/>
              <a:t> ж короткий, як перша </a:t>
            </a:r>
            <a:r>
              <a:rPr lang="ru-RU" dirty="0" err="1"/>
              <a:t>версія</a:t>
            </a:r>
            <a:r>
              <a:rPr lang="ru-RU" dirty="0"/>
              <a:t> </a:t>
            </a:r>
            <a:r>
              <a:rPr lang="en-GB" dirty="0" smtClean="0">
                <a:solidFill>
                  <a:srgbClr val="0000CC"/>
                </a:solidFill>
              </a:rPr>
              <a:t>test-+</a:t>
            </a:r>
            <a:r>
              <a:rPr lang="uk-UA" dirty="0" smtClean="0">
                <a:solidFill>
                  <a:srgbClr val="0000CC"/>
                </a:solidFill>
              </a:rPr>
              <a:t>()</a:t>
            </a:r>
            <a:r>
              <a:rPr lang="en-GB" dirty="0" smtClean="0">
                <a:solidFill>
                  <a:srgbClr val="0000CC"/>
                </a:solidFill>
              </a:rPr>
              <a:t>, </a:t>
            </a:r>
            <a:r>
              <a:rPr lang="ru-RU" dirty="0"/>
              <a:t>але </a:t>
            </a:r>
            <a:r>
              <a:rPr lang="ru-RU" dirty="0" err="1"/>
              <a:t>розкривається</a:t>
            </a:r>
            <a:r>
              <a:rPr lang="ru-RU" dirty="0"/>
              <a:t> в код,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робить</a:t>
            </a:r>
            <a:r>
              <a:rPr lang="ru-RU" dirty="0"/>
              <a:t> те </a:t>
            </a:r>
            <a:r>
              <a:rPr lang="ru-RU" dirty="0" err="1" smtClean="0"/>
              <a:t>саме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друга </a:t>
            </a:r>
            <a:r>
              <a:rPr lang="ru-RU" dirty="0" err="1"/>
              <a:t>версія</a:t>
            </a:r>
            <a:r>
              <a:rPr lang="ru-RU" dirty="0"/>
              <a:t>. </a:t>
            </a:r>
            <a:r>
              <a:rPr lang="ru-RU" dirty="0" err="1"/>
              <a:t>Крім</a:t>
            </a:r>
            <a:r>
              <a:rPr lang="ru-RU" dirty="0"/>
              <a:t> того,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/>
              <a:t>внести будь-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 в </a:t>
            </a:r>
            <a:r>
              <a:rPr lang="ru-RU" dirty="0" err="1"/>
              <a:t>поведінку</a:t>
            </a:r>
            <a:r>
              <a:rPr lang="ru-RU" dirty="0"/>
              <a:t> </a:t>
            </a:r>
            <a:r>
              <a:rPr lang="en-GB" dirty="0" smtClean="0">
                <a:solidFill>
                  <a:srgbClr val="0000CC"/>
                </a:solidFill>
              </a:rPr>
              <a:t>test-+</a:t>
            </a:r>
            <a:r>
              <a:rPr lang="uk-UA" dirty="0" smtClean="0">
                <a:solidFill>
                  <a:srgbClr val="0000CC"/>
                </a:solidFill>
              </a:rPr>
              <a:t>()</a:t>
            </a:r>
            <a:r>
              <a:rPr lang="en-GB" dirty="0" smtClean="0">
                <a:solidFill>
                  <a:srgbClr val="0000CC"/>
                </a:solidFill>
              </a:rPr>
              <a:t>, </a:t>
            </a:r>
            <a:r>
              <a:rPr lang="ru-RU" dirty="0" err="1"/>
              <a:t>змінюючи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en-GB" dirty="0" smtClean="0">
                <a:solidFill>
                  <a:srgbClr val="0000CC"/>
                </a:solidFill>
              </a:rPr>
              <a:t>check</a:t>
            </a:r>
            <a:r>
              <a:rPr lang="uk-UA" dirty="0" smtClean="0">
                <a:solidFill>
                  <a:srgbClr val="0000CC"/>
                </a:solidFill>
              </a:rPr>
              <a:t>()</a:t>
            </a:r>
            <a:r>
              <a:rPr lang="en-GB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619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27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3413" y="115213"/>
            <a:ext cx="87405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err="1" smtClean="0">
                <a:solidFill>
                  <a:schemeClr val="bg1"/>
                </a:solidFill>
              </a:rPr>
              <a:t>Виправлення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значення</a:t>
            </a:r>
            <a:r>
              <a:rPr lang="ru-RU" sz="3600" b="1" dirty="0" smtClean="0">
                <a:solidFill>
                  <a:schemeClr val="bg1"/>
                </a:solidFill>
              </a:rPr>
              <a:t>, </a:t>
            </a:r>
            <a:r>
              <a:rPr lang="ru-RU" sz="3600" b="1" dirty="0" err="1" smtClean="0">
                <a:solidFill>
                  <a:schemeClr val="bg1"/>
                </a:solidFill>
              </a:rPr>
              <a:t>що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повертається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881733"/>
            <a:ext cx="9143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Необхідно змінити </a:t>
            </a:r>
            <a:r>
              <a:rPr lang="en-GB" dirty="0">
                <a:solidFill>
                  <a:srgbClr val="0000CC"/>
                </a:solidFill>
              </a:rPr>
              <a:t>test-+ </a:t>
            </a:r>
            <a:r>
              <a:rPr lang="uk-UA" dirty="0">
                <a:solidFill>
                  <a:srgbClr val="0000CC"/>
                </a:solidFill>
              </a:rPr>
              <a:t>() </a:t>
            </a:r>
            <a:r>
              <a:rPr lang="uk-UA" dirty="0"/>
              <a:t>так, щоб </a:t>
            </a:r>
            <a:r>
              <a:rPr lang="ru-RU" dirty="0" err="1" smtClean="0"/>
              <a:t>значення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 smtClean="0"/>
              <a:t>повертається</a:t>
            </a:r>
            <a:r>
              <a:rPr lang="ru-RU" dirty="0" smtClean="0"/>
              <a:t>, </a:t>
            </a:r>
            <a:r>
              <a:rPr lang="ru-RU" dirty="0" err="1" smtClean="0"/>
              <a:t>свідчило</a:t>
            </a:r>
            <a:r>
              <a:rPr lang="ru-RU" dirty="0" smtClean="0"/>
              <a:t>,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тести </a:t>
            </a:r>
            <a:r>
              <a:rPr lang="ru-RU" dirty="0" err="1"/>
              <a:t>завершилися</a:t>
            </a:r>
            <a:r>
              <a:rPr lang="ru-RU" dirty="0"/>
              <a:t> </a:t>
            </a:r>
            <a:r>
              <a:rPr lang="ru-RU" dirty="0" err="1"/>
              <a:t>успішно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err="1" smtClean="0"/>
              <a:t>Оскільки</a:t>
            </a:r>
            <a:r>
              <a:rPr lang="ru-RU" dirty="0" smtClean="0"/>
              <a:t> </a:t>
            </a:r>
            <a:r>
              <a:rPr lang="en-GB" dirty="0" smtClean="0">
                <a:solidFill>
                  <a:srgbClr val="0000CC"/>
                </a:solidFill>
              </a:rPr>
              <a:t>check</a:t>
            </a:r>
            <a:r>
              <a:rPr lang="uk-UA" dirty="0" smtClean="0">
                <a:solidFill>
                  <a:srgbClr val="0000CC"/>
                </a:solidFill>
              </a:rPr>
              <a:t>()</a:t>
            </a:r>
            <a:r>
              <a:rPr lang="en-GB" dirty="0" smtClean="0">
                <a:solidFill>
                  <a:srgbClr val="0000CC"/>
                </a:solidFill>
              </a:rPr>
              <a:t> </a:t>
            </a:r>
            <a:r>
              <a:rPr lang="ru-RU" dirty="0" err="1"/>
              <a:t>відповідає</a:t>
            </a:r>
            <a:r>
              <a:rPr lang="ru-RU" dirty="0"/>
              <a:t> за </a:t>
            </a:r>
            <a:r>
              <a:rPr lang="ru-RU" dirty="0" err="1"/>
              <a:t>генерацію</a:t>
            </a:r>
            <a:r>
              <a:rPr lang="ru-RU" dirty="0"/>
              <a:t> коду,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запускає</a:t>
            </a:r>
            <a:r>
              <a:rPr lang="ru-RU" dirty="0"/>
              <a:t> тести, </a:t>
            </a:r>
            <a:r>
              <a:rPr lang="ru-RU" dirty="0" err="1" smtClean="0"/>
              <a:t>потрібно</a:t>
            </a:r>
            <a:r>
              <a:rPr lang="ru-RU" dirty="0" smtClean="0"/>
              <a:t> </a:t>
            </a:r>
            <a:r>
              <a:rPr lang="ru-RU" dirty="0" err="1"/>
              <a:t>змінити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так,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smtClean="0"/>
              <a:t>код,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генерується</a:t>
            </a:r>
            <a:r>
              <a:rPr lang="ru-RU" dirty="0" smtClean="0"/>
              <a:t>, </a:t>
            </a:r>
            <a:r>
              <a:rPr lang="ru-RU" dirty="0" err="1" smtClean="0"/>
              <a:t>підраховував</a:t>
            </a:r>
            <a:r>
              <a:rPr lang="ru-RU" dirty="0" smtClean="0"/>
              <a:t> </a:t>
            </a:r>
            <a:r>
              <a:rPr lang="ru-RU" dirty="0" err="1"/>
              <a:t>результати</a:t>
            </a:r>
            <a:r>
              <a:rPr lang="ru-RU" dirty="0"/>
              <a:t> </a:t>
            </a:r>
            <a:r>
              <a:rPr lang="ru-RU" dirty="0" err="1"/>
              <a:t>тестів</a:t>
            </a:r>
            <a:r>
              <a:rPr lang="ru-RU" dirty="0"/>
              <a:t>.</a:t>
            </a:r>
          </a:p>
          <a:p>
            <a:r>
              <a:rPr lang="ru-RU" dirty="0"/>
              <a:t>Для початку </a:t>
            </a:r>
            <a:r>
              <a:rPr lang="ru-RU" dirty="0" err="1"/>
              <a:t>можна</a:t>
            </a:r>
            <a:r>
              <a:rPr lang="ru-RU" dirty="0"/>
              <a:t> внести </a:t>
            </a:r>
            <a:r>
              <a:rPr lang="ru-RU" dirty="0" err="1" smtClean="0"/>
              <a:t>зміни</a:t>
            </a:r>
            <a:r>
              <a:rPr lang="ru-RU" dirty="0" smtClean="0"/>
              <a:t> </a:t>
            </a:r>
            <a:r>
              <a:rPr lang="ru-RU" dirty="0"/>
              <a:t>в </a:t>
            </a:r>
            <a:r>
              <a:rPr lang="en-GB" dirty="0" smtClean="0">
                <a:solidFill>
                  <a:srgbClr val="0000CC"/>
                </a:solidFill>
              </a:rPr>
              <a:t>report-result</a:t>
            </a:r>
            <a:r>
              <a:rPr lang="uk-UA" dirty="0" smtClean="0">
                <a:solidFill>
                  <a:srgbClr val="0000CC"/>
                </a:solidFill>
              </a:rPr>
              <a:t>()</a:t>
            </a:r>
            <a:r>
              <a:rPr lang="en-GB" dirty="0" smtClean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повертав</a:t>
            </a:r>
            <a:r>
              <a:rPr lang="ru-RU" dirty="0"/>
              <a:t> результат </a:t>
            </a:r>
            <a:r>
              <a:rPr lang="ru-RU" dirty="0" err="1"/>
              <a:t>виконуваного</a:t>
            </a:r>
            <a:r>
              <a:rPr lang="ru-RU" dirty="0"/>
              <a:t> </a:t>
            </a:r>
            <a:r>
              <a:rPr lang="ru-RU" dirty="0" err="1"/>
              <a:t>їм</a:t>
            </a:r>
            <a:r>
              <a:rPr lang="ru-RU" dirty="0"/>
              <a:t> </a:t>
            </a:r>
            <a:r>
              <a:rPr lang="ru-RU" dirty="0" smtClean="0"/>
              <a:t>тесту: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34670" y="2756248"/>
            <a:ext cx="6387353" cy="92333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CC"/>
                </a:solidFill>
              </a:rPr>
              <a:t>(</a:t>
            </a:r>
            <a:r>
              <a:rPr lang="en-GB" dirty="0" err="1">
                <a:solidFill>
                  <a:srgbClr val="0000CC"/>
                </a:solidFill>
              </a:rPr>
              <a:t>defun</a:t>
            </a:r>
            <a:r>
              <a:rPr lang="en-GB" dirty="0">
                <a:solidFill>
                  <a:srgbClr val="0000CC"/>
                </a:solidFill>
              </a:rPr>
              <a:t> report-result (result form)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en-GB" dirty="0" smtClean="0">
                <a:solidFill>
                  <a:srgbClr val="0000CC"/>
                </a:solidFill>
              </a:rPr>
              <a:t>(</a:t>
            </a:r>
            <a:r>
              <a:rPr lang="en-GB" dirty="0">
                <a:solidFill>
                  <a:srgbClr val="0000CC"/>
                </a:solidFill>
              </a:rPr>
              <a:t>format t "~:[FAIL~;pass~] ... ~a~%" result form) </a:t>
            </a:r>
            <a:endParaRPr lang="uk-UA" dirty="0" smtClean="0">
              <a:solidFill>
                <a:srgbClr val="0000CC"/>
              </a:solidFill>
            </a:endParaRPr>
          </a:p>
          <a:p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GB" dirty="0" smtClean="0">
                <a:solidFill>
                  <a:srgbClr val="0000CC"/>
                </a:solidFill>
              </a:rPr>
              <a:t>result</a:t>
            </a:r>
            <a:r>
              <a:rPr lang="en-GB" dirty="0">
                <a:solidFill>
                  <a:srgbClr val="0000CC"/>
                </a:solidFill>
              </a:rPr>
              <a:t>)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436" y="3799767"/>
            <a:ext cx="464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Тепер потрібний макрос, який буде діяти так: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03413" y="4402142"/>
            <a:ext cx="2285999" cy="120032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CC"/>
                </a:solidFill>
              </a:rPr>
              <a:t>(combine-results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GB" dirty="0" smtClean="0">
                <a:solidFill>
                  <a:srgbClr val="0000CC"/>
                </a:solidFill>
              </a:rPr>
              <a:t>(</a:t>
            </a:r>
            <a:r>
              <a:rPr lang="en-GB" dirty="0">
                <a:solidFill>
                  <a:srgbClr val="0000CC"/>
                </a:solidFill>
              </a:rPr>
              <a:t>foo)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GB" dirty="0" smtClean="0">
                <a:solidFill>
                  <a:srgbClr val="0000CC"/>
                </a:solidFill>
              </a:rPr>
              <a:t>(</a:t>
            </a:r>
            <a:r>
              <a:rPr lang="en-GB" dirty="0">
                <a:solidFill>
                  <a:srgbClr val="0000CC"/>
                </a:solidFill>
              </a:rPr>
              <a:t>bar)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GB" dirty="0" smtClean="0">
                <a:solidFill>
                  <a:srgbClr val="0000CC"/>
                </a:solidFill>
              </a:rPr>
              <a:t>(</a:t>
            </a:r>
            <a:r>
              <a:rPr lang="en-GB" dirty="0" err="1">
                <a:solidFill>
                  <a:srgbClr val="0000CC"/>
                </a:solidFill>
              </a:rPr>
              <a:t>baz</a:t>
            </a:r>
            <a:r>
              <a:rPr lang="en-GB" dirty="0">
                <a:solidFill>
                  <a:srgbClr val="0000CC"/>
                </a:solidFill>
              </a:rPr>
              <a:t>))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9" name="Стрелка вправо 8"/>
          <p:cNvSpPr/>
          <p:nvPr/>
        </p:nvSpPr>
        <p:spPr>
          <a:xfrm>
            <a:off x="2893243" y="4762266"/>
            <a:ext cx="1183342" cy="480080"/>
          </a:xfrm>
          <a:prstGeom prst="rightArrow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значить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424082" y="4402141"/>
            <a:ext cx="4088150" cy="120032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(let ((result t))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unless (foo) (</a:t>
            </a:r>
            <a:r>
              <a:rPr lang="en-US" dirty="0" err="1">
                <a:solidFill>
                  <a:srgbClr val="0000CC"/>
                </a:solidFill>
              </a:rPr>
              <a:t>setf</a:t>
            </a:r>
            <a:r>
              <a:rPr lang="en-US" dirty="0">
                <a:solidFill>
                  <a:srgbClr val="0000CC"/>
                </a:solidFill>
              </a:rPr>
              <a:t> result nil))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unless (bar) (</a:t>
            </a:r>
            <a:r>
              <a:rPr lang="en-US" dirty="0" err="1">
                <a:solidFill>
                  <a:srgbClr val="0000CC"/>
                </a:solidFill>
              </a:rPr>
              <a:t>setf</a:t>
            </a:r>
            <a:r>
              <a:rPr lang="en-US" dirty="0">
                <a:solidFill>
                  <a:srgbClr val="0000CC"/>
                </a:solidFill>
              </a:rPr>
              <a:t> result nil))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unless (</a:t>
            </a:r>
            <a:r>
              <a:rPr lang="en-US" dirty="0" err="1">
                <a:solidFill>
                  <a:srgbClr val="0000CC"/>
                </a:solidFill>
              </a:rPr>
              <a:t>baz</a:t>
            </a:r>
            <a:r>
              <a:rPr lang="en-US" dirty="0">
                <a:solidFill>
                  <a:srgbClr val="0000CC"/>
                </a:solidFill>
              </a:rPr>
              <a:t>) (</a:t>
            </a:r>
            <a:r>
              <a:rPr lang="en-US" dirty="0" err="1">
                <a:solidFill>
                  <a:srgbClr val="0000CC"/>
                </a:solidFill>
              </a:rPr>
              <a:t>setf</a:t>
            </a:r>
            <a:r>
              <a:rPr lang="en-US" dirty="0">
                <a:solidFill>
                  <a:srgbClr val="0000CC"/>
                </a:solidFill>
              </a:rPr>
              <a:t> result nil)) result)</a:t>
            </a:r>
            <a:endParaRPr lang="ru-RU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498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28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3413" y="115213"/>
            <a:ext cx="87405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err="1" smtClean="0">
                <a:solidFill>
                  <a:schemeClr val="bg1"/>
                </a:solidFill>
              </a:rPr>
              <a:t>Виправлення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значення</a:t>
            </a:r>
            <a:r>
              <a:rPr lang="ru-RU" sz="3600" b="1" dirty="0" smtClean="0">
                <a:solidFill>
                  <a:schemeClr val="bg1"/>
                </a:solidFill>
              </a:rPr>
              <a:t>, </a:t>
            </a:r>
            <a:r>
              <a:rPr lang="ru-RU" sz="3600" b="1" dirty="0" err="1" smtClean="0">
                <a:solidFill>
                  <a:schemeClr val="bg1"/>
                </a:solidFill>
              </a:rPr>
              <a:t>що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повертається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576" y="1002756"/>
            <a:ext cx="90364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</a:t>
            </a:r>
            <a:r>
              <a:rPr lang="ru-RU" dirty="0" err="1"/>
              <a:t>розкриття</a:t>
            </a:r>
            <a:r>
              <a:rPr lang="ru-RU" dirty="0"/>
              <a:t> </a:t>
            </a:r>
            <a:r>
              <a:rPr lang="ru-RU" dirty="0" smtClean="0"/>
              <a:t>макросу введена </a:t>
            </a:r>
            <a:r>
              <a:rPr lang="ru-RU" dirty="0" err="1" smtClean="0"/>
              <a:t>змінна</a:t>
            </a:r>
            <a:r>
              <a:rPr lang="ru-RU" dirty="0" smtClean="0"/>
              <a:t> </a:t>
            </a:r>
            <a:r>
              <a:rPr lang="en-GB" dirty="0" smtClean="0">
                <a:solidFill>
                  <a:srgbClr val="0000CC"/>
                </a:solidFill>
              </a:rPr>
              <a:t>result</a:t>
            </a:r>
            <a:r>
              <a:rPr lang="uk-UA" dirty="0" smtClean="0">
                <a:solidFill>
                  <a:srgbClr val="0000CC"/>
                </a:solidFill>
              </a:rPr>
              <a:t>.</a:t>
            </a:r>
            <a:r>
              <a:rPr lang="ru-RU" dirty="0" smtClean="0"/>
              <a:t> </a:t>
            </a:r>
            <a:r>
              <a:rPr lang="ru-RU" dirty="0" err="1" smtClean="0"/>
              <a:t>Використання</a:t>
            </a:r>
            <a:r>
              <a:rPr lang="ru-RU" dirty="0" smtClean="0"/>
              <a:t> </a:t>
            </a:r>
            <a:r>
              <a:rPr lang="ru-RU" dirty="0" err="1"/>
              <a:t>звичайних</a:t>
            </a:r>
            <a:r>
              <a:rPr lang="ru-RU" dirty="0"/>
              <a:t> </a:t>
            </a:r>
            <a:r>
              <a:rPr lang="ru-RU" dirty="0" err="1"/>
              <a:t>імен</a:t>
            </a:r>
            <a:r>
              <a:rPr lang="ru-RU" dirty="0"/>
              <a:t> для </a:t>
            </a:r>
            <a:r>
              <a:rPr lang="ru-RU" dirty="0" err="1"/>
              <a:t>змінних</a:t>
            </a:r>
            <a:r>
              <a:rPr lang="ru-RU" dirty="0"/>
              <a:t> в </a:t>
            </a:r>
            <a:r>
              <a:rPr lang="ru-RU" dirty="0" err="1"/>
              <a:t>розкритому</a:t>
            </a:r>
            <a:r>
              <a:rPr lang="ru-RU" dirty="0"/>
              <a:t> </a:t>
            </a:r>
            <a:r>
              <a:rPr lang="ru-RU" dirty="0" smtClean="0"/>
              <a:t>макросу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змусити</a:t>
            </a:r>
            <a:r>
              <a:rPr lang="ru-RU" dirty="0"/>
              <a:t> </a:t>
            </a:r>
            <a:r>
              <a:rPr lang="ru-RU" dirty="0" err="1"/>
              <a:t>протікати</a:t>
            </a:r>
            <a:r>
              <a:rPr lang="ru-RU" dirty="0"/>
              <a:t> </a:t>
            </a:r>
            <a:r>
              <a:rPr lang="ru-RU" dirty="0" err="1"/>
              <a:t>абстракцію</a:t>
            </a:r>
            <a:r>
              <a:rPr lang="ru-RU" dirty="0"/>
              <a:t>, так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 smtClean="0"/>
              <a:t>потрібно</a:t>
            </a:r>
            <a:r>
              <a:rPr lang="ru-RU" dirty="0" smtClean="0"/>
              <a:t> </a:t>
            </a:r>
            <a:r>
              <a:rPr lang="ru-RU" dirty="0"/>
              <a:t>буде </a:t>
            </a: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b="1" dirty="0" err="1"/>
              <a:t>унікальне</a:t>
            </a:r>
            <a:r>
              <a:rPr lang="ru-RU" b="1" dirty="0"/>
              <a:t> </a:t>
            </a:r>
            <a:r>
              <a:rPr lang="ru-RU" b="1" dirty="0" err="1"/>
              <a:t>ім'я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робиться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en-GB" b="1" dirty="0">
                <a:solidFill>
                  <a:srgbClr val="0000CC"/>
                </a:solidFill>
              </a:rPr>
              <a:t>with-</a:t>
            </a:r>
            <a:r>
              <a:rPr lang="en-GB" b="1" dirty="0" err="1">
                <a:solidFill>
                  <a:srgbClr val="0000CC"/>
                </a:solidFill>
              </a:rPr>
              <a:t>gensyms</a:t>
            </a:r>
            <a:r>
              <a:rPr lang="en-GB" dirty="0"/>
              <a:t>. </a:t>
            </a:r>
            <a:endParaRPr lang="uk-UA" dirty="0" smtClean="0"/>
          </a:p>
          <a:p>
            <a:r>
              <a:rPr lang="ru-RU" dirty="0" err="1" smtClean="0"/>
              <a:t>Тоді</a:t>
            </a:r>
            <a:r>
              <a:rPr lang="ru-RU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/>
              <a:t>визначити</a:t>
            </a:r>
            <a:r>
              <a:rPr lang="ru-RU" dirty="0"/>
              <a:t> </a:t>
            </a:r>
            <a:r>
              <a:rPr lang="en-GB" b="1" dirty="0">
                <a:solidFill>
                  <a:srgbClr val="0000CC"/>
                </a:solidFill>
              </a:rPr>
              <a:t>combine-results</a:t>
            </a:r>
            <a:r>
              <a:rPr lang="en-GB" dirty="0"/>
              <a:t> </a:t>
            </a:r>
            <a:r>
              <a:rPr lang="ru-RU" dirty="0"/>
              <a:t>так: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61564" y="2203085"/>
            <a:ext cx="6750668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defmacro</a:t>
            </a:r>
            <a:r>
              <a:rPr lang="en-US" dirty="0">
                <a:solidFill>
                  <a:srgbClr val="0000CC"/>
                </a:solidFill>
              </a:rPr>
              <a:t> combine-results (&amp;body forms)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with-</a:t>
            </a:r>
            <a:r>
              <a:rPr lang="en-US" dirty="0" err="1">
                <a:solidFill>
                  <a:srgbClr val="0000CC"/>
                </a:solidFill>
              </a:rPr>
              <a:t>gensyms</a:t>
            </a:r>
            <a:r>
              <a:rPr lang="en-US" dirty="0">
                <a:solidFill>
                  <a:srgbClr val="0000CC"/>
                </a:solidFill>
              </a:rPr>
              <a:t> (result)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‘(</a:t>
            </a:r>
            <a:r>
              <a:rPr lang="en-US" dirty="0">
                <a:solidFill>
                  <a:srgbClr val="0000CC"/>
                </a:solidFill>
              </a:rPr>
              <a:t>let ((.result t))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</a:t>
            </a:r>
            <a:r>
              <a:rPr lang="en-US" dirty="0" smtClean="0">
                <a:solidFill>
                  <a:srgbClr val="0000CC"/>
                </a:solidFill>
              </a:rPr>
              <a:t>,@(</a:t>
            </a:r>
            <a:r>
              <a:rPr lang="en-US" dirty="0">
                <a:solidFill>
                  <a:srgbClr val="0000CC"/>
                </a:solidFill>
              </a:rPr>
              <a:t>loop for f in forms collect ‘(unless ,f (</a:t>
            </a:r>
            <a:r>
              <a:rPr lang="en-US" dirty="0" err="1">
                <a:solidFill>
                  <a:srgbClr val="0000CC"/>
                </a:solidFill>
              </a:rPr>
              <a:t>setf</a:t>
            </a:r>
            <a:r>
              <a:rPr lang="en-US" dirty="0">
                <a:solidFill>
                  <a:srgbClr val="0000CC"/>
                </a:solidFill>
              </a:rPr>
              <a:t> ,result nil)))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</a:t>
            </a:r>
            <a:r>
              <a:rPr lang="en-US" dirty="0" smtClean="0">
                <a:solidFill>
                  <a:srgbClr val="0000CC"/>
                </a:solidFill>
              </a:rPr>
              <a:t>,</a:t>
            </a:r>
            <a:r>
              <a:rPr lang="en-US" dirty="0">
                <a:solidFill>
                  <a:srgbClr val="0000CC"/>
                </a:solidFill>
              </a:rPr>
              <a:t>result)))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7576" y="3739832"/>
            <a:ext cx="9036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Тепер</a:t>
            </a:r>
            <a:r>
              <a:rPr lang="ru-RU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виправити</a:t>
            </a:r>
            <a:r>
              <a:rPr lang="ru-RU" dirty="0" smtClean="0"/>
              <a:t> </a:t>
            </a:r>
            <a:r>
              <a:rPr lang="ru-RU" dirty="0" err="1" smtClean="0">
                <a:solidFill>
                  <a:srgbClr val="0000CC"/>
                </a:solidFill>
              </a:rPr>
              <a:t>check</a:t>
            </a:r>
            <a:r>
              <a:rPr lang="ru-RU" dirty="0" smtClean="0">
                <a:solidFill>
                  <a:srgbClr val="0000CC"/>
                </a:solidFill>
              </a:rPr>
              <a:t>(), </a:t>
            </a:r>
            <a:r>
              <a:rPr lang="ru-RU" dirty="0" err="1" smtClean="0"/>
              <a:t>замінивши</a:t>
            </a:r>
            <a:r>
              <a:rPr lang="ru-RU" dirty="0" smtClean="0"/>
              <a:t> </a:t>
            </a:r>
            <a:r>
              <a:rPr lang="ru-RU" dirty="0" err="1">
                <a:solidFill>
                  <a:srgbClr val="0000CC"/>
                </a:solidFill>
              </a:rPr>
              <a:t>progn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/>
              <a:t>на </a:t>
            </a:r>
            <a:r>
              <a:rPr lang="ru-RU" dirty="0" err="1" smtClean="0">
                <a:solidFill>
                  <a:srgbClr val="0000CC"/>
                </a:solidFill>
              </a:rPr>
              <a:t>combine-results</a:t>
            </a:r>
            <a:r>
              <a:rPr lang="ru-RU" dirty="0" smtClean="0">
                <a:solidFill>
                  <a:srgbClr val="0000CC"/>
                </a:solidFill>
              </a:rPr>
              <a:t>()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653987" y="4293830"/>
            <a:ext cx="5943600" cy="92333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defmacro</a:t>
            </a:r>
            <a:r>
              <a:rPr lang="en-US" dirty="0">
                <a:solidFill>
                  <a:srgbClr val="0000CC"/>
                </a:solidFill>
              </a:rPr>
              <a:t> check (&amp;body forms)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</a:t>
            </a:r>
            <a:r>
              <a:rPr lang="en-US" dirty="0" smtClean="0">
                <a:solidFill>
                  <a:srgbClr val="0000CC"/>
                </a:solidFill>
              </a:rPr>
              <a:t>‘(</a:t>
            </a:r>
            <a:r>
              <a:rPr lang="en-US" dirty="0">
                <a:solidFill>
                  <a:srgbClr val="0000CC"/>
                </a:solidFill>
              </a:rPr>
              <a:t>combine-results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en-US" dirty="0" smtClean="0">
                <a:solidFill>
                  <a:srgbClr val="0000CC"/>
                </a:solidFill>
              </a:rPr>
              <a:t>,@(</a:t>
            </a:r>
            <a:r>
              <a:rPr lang="en-US" dirty="0">
                <a:solidFill>
                  <a:srgbClr val="0000CC"/>
                </a:solidFill>
              </a:rPr>
              <a:t>loop for f in forms collect ‘(report-result ,f ’,f))))</a:t>
            </a:r>
            <a:endParaRPr lang="ru-RU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181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29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3413" y="115213"/>
            <a:ext cx="87405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err="1" smtClean="0">
                <a:solidFill>
                  <a:schemeClr val="bg1"/>
                </a:solidFill>
              </a:rPr>
              <a:t>Виправлення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значення</a:t>
            </a:r>
            <a:r>
              <a:rPr lang="ru-RU" sz="3600" b="1" dirty="0" smtClean="0">
                <a:solidFill>
                  <a:schemeClr val="bg1"/>
                </a:solidFill>
              </a:rPr>
              <a:t>, </a:t>
            </a:r>
            <a:r>
              <a:rPr lang="ru-RU" sz="3600" b="1" dirty="0" err="1" smtClean="0">
                <a:solidFill>
                  <a:schemeClr val="bg1"/>
                </a:solidFill>
              </a:rPr>
              <a:t>що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повертається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01707" y="1254733"/>
            <a:ext cx="8700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 </a:t>
            </a:r>
            <a:r>
              <a:rPr lang="ru-RU" dirty="0" err="1"/>
              <a:t>цією</a:t>
            </a:r>
            <a:r>
              <a:rPr lang="ru-RU" dirty="0"/>
              <a:t> </a:t>
            </a:r>
            <a:r>
              <a:rPr lang="ru-RU" dirty="0" err="1"/>
              <a:t>версією</a:t>
            </a:r>
            <a:r>
              <a:rPr lang="ru-RU" dirty="0"/>
              <a:t> </a:t>
            </a:r>
            <a:r>
              <a:rPr lang="en-GB" dirty="0" smtClean="0">
                <a:solidFill>
                  <a:srgbClr val="0000CC"/>
                </a:solidFill>
              </a:rPr>
              <a:t>check</a:t>
            </a:r>
            <a:r>
              <a:rPr lang="uk-UA" dirty="0" smtClean="0">
                <a:solidFill>
                  <a:srgbClr val="0000CC"/>
                </a:solidFill>
              </a:rPr>
              <a:t>()</a:t>
            </a:r>
            <a:r>
              <a:rPr lang="en-GB" dirty="0" smtClean="0">
                <a:solidFill>
                  <a:srgbClr val="0000CC"/>
                </a:solidFill>
              </a:rPr>
              <a:t> </a:t>
            </a:r>
            <a:r>
              <a:rPr lang="uk-UA" dirty="0" smtClean="0"/>
              <a:t>тест </a:t>
            </a:r>
            <a:r>
              <a:rPr lang="en-GB" dirty="0" smtClean="0">
                <a:solidFill>
                  <a:srgbClr val="0000CC"/>
                </a:solidFill>
              </a:rPr>
              <a:t>test-+</a:t>
            </a:r>
            <a:r>
              <a:rPr lang="uk-UA" dirty="0" smtClean="0">
                <a:solidFill>
                  <a:srgbClr val="0000CC"/>
                </a:solidFill>
              </a:rPr>
              <a:t>()</a:t>
            </a:r>
            <a:r>
              <a:rPr lang="en-GB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видавати</a:t>
            </a:r>
            <a:r>
              <a:rPr lang="ru-RU" dirty="0" smtClean="0"/>
              <a:t> </a:t>
            </a:r>
            <a:r>
              <a:rPr lang="ru-RU" dirty="0" err="1"/>
              <a:t>результати</a:t>
            </a:r>
            <a:r>
              <a:rPr lang="ru-RU" dirty="0"/>
              <a:t> </a:t>
            </a:r>
            <a:r>
              <a:rPr lang="ru-RU" dirty="0" err="1"/>
              <a:t>своїх</a:t>
            </a:r>
            <a:r>
              <a:rPr lang="ru-RU" dirty="0"/>
              <a:t> </a:t>
            </a:r>
            <a:r>
              <a:rPr lang="ru-RU" dirty="0" err="1"/>
              <a:t>трьох</a:t>
            </a:r>
            <a:r>
              <a:rPr lang="ru-RU" dirty="0"/>
              <a:t> </a:t>
            </a:r>
            <a:r>
              <a:rPr lang="ru-RU" dirty="0" err="1"/>
              <a:t>тестів</a:t>
            </a:r>
            <a:r>
              <a:rPr lang="ru-RU" dirty="0"/>
              <a:t> і </a:t>
            </a:r>
            <a:r>
              <a:rPr lang="ru-RU" dirty="0" err="1"/>
              <a:t>потім</a:t>
            </a:r>
            <a:r>
              <a:rPr lang="ru-RU" dirty="0"/>
              <a:t> </a:t>
            </a:r>
            <a:r>
              <a:rPr lang="ru-RU" dirty="0" err="1"/>
              <a:t>повертати</a:t>
            </a:r>
            <a:r>
              <a:rPr lang="ru-RU" dirty="0"/>
              <a:t> </a:t>
            </a:r>
            <a:r>
              <a:rPr lang="en-GB" dirty="0">
                <a:solidFill>
                  <a:srgbClr val="0000CC"/>
                </a:solidFill>
              </a:rPr>
              <a:t>T</a:t>
            </a:r>
            <a:r>
              <a:rPr lang="en-GB" dirty="0"/>
              <a:t>, </a:t>
            </a:r>
            <a:r>
              <a:rPr lang="ru-RU" dirty="0" err="1"/>
              <a:t>показуючи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тести </a:t>
            </a:r>
            <a:r>
              <a:rPr lang="ru-RU" dirty="0" err="1"/>
              <a:t>завершилися</a:t>
            </a:r>
            <a:r>
              <a:rPr lang="ru-RU" dirty="0"/>
              <a:t> </a:t>
            </a:r>
            <a:r>
              <a:rPr lang="ru-RU" dirty="0" err="1" smtClean="0"/>
              <a:t>успішно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716306" y="2019161"/>
            <a:ext cx="2716306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CL-USER&gt; (test-+) </a:t>
            </a:r>
            <a:endParaRPr lang="uk-UA" dirty="0" smtClean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pass </a:t>
            </a:r>
            <a:r>
              <a:rPr lang="en-GB" dirty="0">
                <a:solidFill>
                  <a:srgbClr val="FF0000"/>
                </a:solidFill>
              </a:rPr>
              <a:t>... (= (+ 1 2) 3) </a:t>
            </a:r>
            <a:endParaRPr lang="uk-UA" dirty="0" smtClean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pass </a:t>
            </a:r>
            <a:r>
              <a:rPr lang="en-GB" dirty="0">
                <a:solidFill>
                  <a:srgbClr val="FF0000"/>
                </a:solidFill>
              </a:rPr>
              <a:t>... (= (+ 1 2 3) 6) </a:t>
            </a:r>
            <a:endParaRPr lang="uk-UA" dirty="0" smtClean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pass </a:t>
            </a:r>
            <a:r>
              <a:rPr lang="en-GB" dirty="0">
                <a:solidFill>
                  <a:srgbClr val="FF0000"/>
                </a:solidFill>
              </a:rPr>
              <a:t>... (= (+ -1 -3) -4)</a:t>
            </a:r>
          </a:p>
          <a:p>
            <a:r>
              <a:rPr lang="en-GB" dirty="0">
                <a:solidFill>
                  <a:srgbClr val="FF0000"/>
                </a:solidFill>
              </a:rPr>
              <a:t>T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03413" y="3614586"/>
            <a:ext cx="8606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 smtClean="0"/>
              <a:t>змінити</a:t>
            </a:r>
            <a:r>
              <a:rPr lang="ru-RU" dirty="0" smtClean="0"/>
              <a:t> </a:t>
            </a:r>
            <a:r>
              <a:rPr lang="ru-RU" dirty="0"/>
              <a:t>один з </a:t>
            </a:r>
            <a:r>
              <a:rPr lang="ru-RU" dirty="0" err="1"/>
              <a:t>тестів</a:t>
            </a:r>
            <a:r>
              <a:rPr lang="ru-RU" dirty="0"/>
              <a:t> так,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 smtClean="0"/>
              <a:t>провалівался</a:t>
            </a:r>
            <a:r>
              <a:rPr lang="ru-RU" dirty="0" smtClean="0"/>
              <a:t>, </a:t>
            </a:r>
            <a:r>
              <a:rPr lang="ru-RU" dirty="0" err="1" smtClean="0"/>
              <a:t>значення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повертається</a:t>
            </a:r>
            <a:r>
              <a:rPr lang="ru-RU" dirty="0" smtClean="0"/>
              <a:t>,  </a:t>
            </a:r>
            <a:r>
              <a:rPr lang="ru-RU" dirty="0" err="1"/>
              <a:t>зміниться</a:t>
            </a:r>
            <a:r>
              <a:rPr lang="ru-RU" dirty="0"/>
              <a:t> на </a:t>
            </a:r>
            <a:r>
              <a:rPr lang="ru-RU" dirty="0" err="1"/>
              <a:t>nil</a:t>
            </a:r>
            <a:r>
              <a:rPr lang="ru-RU" dirty="0"/>
              <a:t>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615453" y="4497111"/>
            <a:ext cx="2817159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CL-USER&gt; (test-+) </a:t>
            </a:r>
            <a:endParaRPr lang="uk-UA" dirty="0" smtClean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pass </a:t>
            </a:r>
            <a:r>
              <a:rPr lang="en-GB" dirty="0">
                <a:solidFill>
                  <a:srgbClr val="FF0000"/>
                </a:solidFill>
              </a:rPr>
              <a:t>... (= (+ 1 2) 3) </a:t>
            </a:r>
            <a:endParaRPr lang="uk-UA" dirty="0" smtClean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pass </a:t>
            </a:r>
            <a:r>
              <a:rPr lang="en-GB" dirty="0">
                <a:solidFill>
                  <a:srgbClr val="FF0000"/>
                </a:solidFill>
              </a:rPr>
              <a:t>... (= (+ 1 2 3) 6)</a:t>
            </a:r>
          </a:p>
          <a:p>
            <a:r>
              <a:rPr lang="en-GB" dirty="0">
                <a:solidFill>
                  <a:srgbClr val="FF0000"/>
                </a:solidFill>
              </a:rPr>
              <a:t>FAIL ...(=(+ -1 -3) -5)</a:t>
            </a:r>
          </a:p>
          <a:p>
            <a:r>
              <a:rPr lang="en-GB" dirty="0">
                <a:solidFill>
                  <a:srgbClr val="FF0000"/>
                </a:solidFill>
              </a:rPr>
              <a:t>NIL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63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961078"/>
            <a:ext cx="9143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 smtClean="0"/>
              <a:t>Модульне тестування, або </a:t>
            </a:r>
            <a:r>
              <a:rPr lang="uk-UA" sz="2200" dirty="0" err="1" smtClean="0"/>
              <a:t>юніт</a:t>
            </a:r>
            <a:r>
              <a:rPr lang="uk-UA" sz="2200" dirty="0" smtClean="0"/>
              <a:t>-тестування (</a:t>
            </a:r>
            <a:r>
              <a:rPr lang="uk-UA" sz="2200" dirty="0" err="1" smtClean="0"/>
              <a:t>англ</a:t>
            </a:r>
            <a:r>
              <a:rPr lang="uk-UA" sz="2200" dirty="0" smtClean="0"/>
              <a:t>. </a:t>
            </a:r>
            <a:r>
              <a:rPr lang="uk-UA" sz="2200" dirty="0" err="1" smtClean="0"/>
              <a:t>Unit</a:t>
            </a:r>
            <a:r>
              <a:rPr lang="uk-UA" sz="2200" dirty="0" smtClean="0"/>
              <a:t> </a:t>
            </a:r>
            <a:r>
              <a:rPr lang="uk-UA" sz="2200" dirty="0" err="1" smtClean="0"/>
              <a:t>testing</a:t>
            </a:r>
            <a:r>
              <a:rPr lang="uk-UA" sz="2200" dirty="0" smtClean="0"/>
              <a:t>) - процес в програмуванні, що дозволяє перевірити на коректність окремі модулі вихідного коду програми.</a:t>
            </a:r>
          </a:p>
          <a:p>
            <a:endParaRPr lang="uk-UA" sz="2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264228" y="0"/>
            <a:ext cx="5221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>
                <a:solidFill>
                  <a:schemeClr val="bg1"/>
                </a:solidFill>
              </a:rPr>
              <a:t>Поняття </a:t>
            </a:r>
            <a:r>
              <a:rPr lang="uk-UA" sz="3600" b="1" dirty="0" err="1" smtClean="0">
                <a:solidFill>
                  <a:schemeClr val="bg1"/>
                </a:solidFill>
              </a:rPr>
              <a:t>юніт</a:t>
            </a:r>
            <a:r>
              <a:rPr lang="uk-UA" sz="3600" b="1" dirty="0" smtClean="0">
                <a:solidFill>
                  <a:schemeClr val="bg1"/>
                </a:solidFill>
              </a:rPr>
              <a:t>-тестування </a:t>
            </a:r>
            <a:endParaRPr lang="ru-RU" sz="36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75135" y="1843314"/>
            <a:ext cx="4080179" cy="309154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2037955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2200" dirty="0" smtClean="0"/>
              <a:t>Ідея полягає в тому, щоб писати тести для кожної нетривіальною функції або методу. Це дозволяє досить швидко перевірити, чи не призвело чергову зміну коду до регресії, тобто до появи помилок в місцях програми, які протестовані, а також полегшує виявлення і усунення таких помилок.</a:t>
            </a:r>
            <a:endParaRPr lang="uk-UA" sz="2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-1" y="5212876"/>
            <a:ext cx="9143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 smtClean="0"/>
              <a:t>Юніт-тестування</a:t>
            </a:r>
            <a:r>
              <a:rPr lang="ru-RU" sz="2200" dirty="0" smtClean="0"/>
              <a:t> - </a:t>
            </a:r>
            <a:r>
              <a:rPr lang="ru-RU" sz="2200" dirty="0" err="1" smtClean="0"/>
              <a:t>це</a:t>
            </a:r>
            <a:r>
              <a:rPr lang="ru-RU" sz="2200" dirty="0" smtClean="0"/>
              <a:t> перший </a:t>
            </a:r>
            <a:r>
              <a:rPr lang="ru-RU" sz="2200" dirty="0" err="1" smtClean="0"/>
              <a:t>бастіон</a:t>
            </a:r>
            <a:r>
              <a:rPr lang="ru-RU" sz="2200" dirty="0" smtClean="0"/>
              <a:t> на </a:t>
            </a:r>
            <a:r>
              <a:rPr lang="ru-RU" sz="2200" dirty="0" err="1" smtClean="0"/>
              <a:t>боротьбі</a:t>
            </a:r>
            <a:r>
              <a:rPr lang="ru-RU" sz="2200" dirty="0" smtClean="0"/>
              <a:t> з багами. За ним </a:t>
            </a:r>
            <a:r>
              <a:rPr lang="ru-RU" sz="2200" dirty="0" err="1" smtClean="0"/>
              <a:t>ще</a:t>
            </a:r>
            <a:r>
              <a:rPr lang="ru-RU" sz="2200" dirty="0" smtClean="0"/>
              <a:t> </a:t>
            </a:r>
            <a:r>
              <a:rPr lang="ru-RU" sz="2200" b="1" dirty="0" err="1" smtClean="0"/>
              <a:t>інтеграційне</a:t>
            </a:r>
            <a:r>
              <a:rPr lang="ru-RU" sz="2200" b="1" dirty="0" smtClean="0"/>
              <a:t>, </a:t>
            </a:r>
            <a:r>
              <a:rPr lang="ru-RU" sz="2200" b="1" dirty="0" err="1" smtClean="0"/>
              <a:t>приймальне</a:t>
            </a:r>
            <a:r>
              <a:rPr lang="ru-RU" sz="2200" b="1" dirty="0" smtClean="0"/>
              <a:t> і, </a:t>
            </a:r>
            <a:r>
              <a:rPr lang="ru-RU" sz="2200" b="1" dirty="0" err="1" smtClean="0"/>
              <a:t>нарешті</a:t>
            </a:r>
            <a:r>
              <a:rPr lang="ru-RU" sz="2200" b="1" dirty="0" smtClean="0"/>
              <a:t>, </a:t>
            </a:r>
            <a:r>
              <a:rPr lang="ru-RU" sz="2200" b="1" dirty="0" err="1" smtClean="0"/>
              <a:t>ручне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тестування</a:t>
            </a:r>
            <a:r>
              <a:rPr lang="ru-RU" sz="2200" dirty="0" smtClean="0"/>
              <a:t>, в тому </a:t>
            </a:r>
            <a:r>
              <a:rPr lang="ru-RU" sz="2200" dirty="0" err="1" smtClean="0"/>
              <a:t>числі</a:t>
            </a:r>
            <a:r>
              <a:rPr lang="ru-RU" sz="2200" dirty="0" smtClean="0"/>
              <a:t> «</a:t>
            </a:r>
            <a:r>
              <a:rPr lang="ru-RU" sz="2200" dirty="0" err="1" smtClean="0"/>
              <a:t>вільний</a:t>
            </a:r>
            <a:r>
              <a:rPr lang="ru-RU" sz="2200" dirty="0" smtClean="0"/>
              <a:t> </a:t>
            </a:r>
            <a:r>
              <a:rPr lang="ru-RU" sz="2200" dirty="0" err="1" smtClean="0"/>
              <a:t>пошук</a:t>
            </a:r>
            <a:r>
              <a:rPr lang="ru-RU" sz="2200" dirty="0" smtClean="0"/>
              <a:t>».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513037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30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3413" y="115213"/>
            <a:ext cx="87405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chemeClr val="bg1"/>
                </a:solidFill>
              </a:rPr>
              <a:t>Покращення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звіту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8260" y="1061934"/>
            <a:ext cx="88481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Поки</a:t>
            </a:r>
            <a:r>
              <a:rPr lang="ru-RU" dirty="0"/>
              <a:t> </a:t>
            </a:r>
            <a:r>
              <a:rPr lang="ru-RU" dirty="0" err="1" smtClean="0"/>
              <a:t>тестується</a:t>
            </a:r>
            <a:r>
              <a:rPr lang="ru-RU" dirty="0" smtClean="0"/>
              <a:t>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smtClean="0"/>
              <a:t>одна </a:t>
            </a:r>
            <a:r>
              <a:rPr lang="ru-RU" dirty="0" err="1" smtClean="0"/>
              <a:t>функція</a:t>
            </a:r>
            <a:r>
              <a:rPr lang="ru-RU" dirty="0" smtClean="0"/>
              <a:t>, </a:t>
            </a:r>
            <a:r>
              <a:rPr lang="ru-RU" dirty="0" err="1"/>
              <a:t>результати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/>
              <a:t>доступні</a:t>
            </a:r>
            <a:r>
              <a:rPr lang="ru-RU" dirty="0"/>
              <a:t> для </a:t>
            </a:r>
            <a:r>
              <a:rPr lang="ru-RU" dirty="0" err="1"/>
              <a:t>огляду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якийсь</a:t>
            </a:r>
            <a:r>
              <a:rPr lang="ru-RU" dirty="0"/>
              <a:t> тест </a:t>
            </a:r>
            <a:r>
              <a:rPr lang="ru-RU" dirty="0" err="1"/>
              <a:t>провалюється</a:t>
            </a:r>
            <a:r>
              <a:rPr lang="ru-RU" dirty="0"/>
              <a:t>, </a:t>
            </a:r>
            <a:r>
              <a:rPr lang="ru-RU" dirty="0" err="1" smtClean="0"/>
              <a:t>потрібно</a:t>
            </a:r>
            <a:r>
              <a:rPr lang="ru-RU" dirty="0" smtClean="0"/>
              <a:t> </a:t>
            </a:r>
            <a:r>
              <a:rPr lang="ru-RU" dirty="0" err="1"/>
              <a:t>знайти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в </a:t>
            </a:r>
            <a:r>
              <a:rPr lang="ru-RU" dirty="0" err="1"/>
              <a:t>конструкції</a:t>
            </a:r>
            <a:r>
              <a:rPr lang="ru-RU" dirty="0"/>
              <a:t> </a:t>
            </a:r>
            <a:r>
              <a:rPr lang="en-GB" dirty="0" smtClean="0">
                <a:solidFill>
                  <a:srgbClr val="0000CC"/>
                </a:solidFill>
              </a:rPr>
              <a:t>check</a:t>
            </a:r>
            <a:r>
              <a:rPr lang="uk-UA" dirty="0" smtClean="0">
                <a:solidFill>
                  <a:srgbClr val="0000CC"/>
                </a:solidFill>
              </a:rPr>
              <a:t>()</a:t>
            </a:r>
            <a:r>
              <a:rPr lang="en-GB" dirty="0" smtClean="0"/>
              <a:t> </a:t>
            </a:r>
            <a:r>
              <a:rPr lang="ru-RU" dirty="0"/>
              <a:t>і </a:t>
            </a:r>
            <a:r>
              <a:rPr lang="ru-RU" dirty="0" err="1"/>
              <a:t>зрозуміти</a:t>
            </a:r>
            <a:r>
              <a:rPr lang="ru-RU" dirty="0"/>
              <a:t>, </a:t>
            </a:r>
            <a:r>
              <a:rPr lang="ru-RU" dirty="0" err="1"/>
              <a:t>чому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не </a:t>
            </a:r>
            <a:r>
              <a:rPr lang="ru-RU" dirty="0" err="1"/>
              <a:t>спрацьовує</a:t>
            </a:r>
            <a:r>
              <a:rPr lang="ru-RU" dirty="0"/>
              <a:t>. Але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 smtClean="0"/>
              <a:t>потрібно</a:t>
            </a:r>
            <a:r>
              <a:rPr lang="ru-RU" dirty="0" smtClean="0"/>
              <a:t> </a:t>
            </a:r>
            <a:r>
              <a:rPr lang="ru-RU" dirty="0" err="1" smtClean="0"/>
              <a:t>написати</a:t>
            </a:r>
            <a:r>
              <a:rPr lang="ru-RU" dirty="0" smtClean="0"/>
              <a:t> </a:t>
            </a:r>
            <a:r>
              <a:rPr lang="ru-RU" dirty="0" err="1"/>
              <a:t>тестів</a:t>
            </a:r>
            <a:r>
              <a:rPr lang="ru-RU" dirty="0"/>
              <a:t>, </a:t>
            </a:r>
            <a:r>
              <a:rPr lang="ru-RU" dirty="0" smtClean="0"/>
              <a:t>то </a:t>
            </a:r>
            <a:r>
              <a:rPr lang="ru-RU" dirty="0" err="1" smtClean="0"/>
              <a:t>бажано</a:t>
            </a:r>
            <a:r>
              <a:rPr lang="ru-RU" dirty="0" smtClean="0"/>
              <a:t> </a:t>
            </a:r>
            <a:r>
              <a:rPr lang="ru-RU" dirty="0" err="1" smtClean="0"/>
              <a:t>структурувати</a:t>
            </a:r>
            <a:r>
              <a:rPr lang="ru-RU" dirty="0" smtClean="0"/>
              <a:t> </a:t>
            </a:r>
            <a:r>
              <a:rPr lang="ru-RU" dirty="0" err="1"/>
              <a:t>їх</a:t>
            </a:r>
            <a:r>
              <a:rPr lang="ru-RU" dirty="0"/>
              <a:t>, а не </a:t>
            </a:r>
            <a:r>
              <a:rPr lang="ru-RU" dirty="0" err="1" smtClean="0"/>
              <a:t>вкладати</a:t>
            </a:r>
            <a:r>
              <a:rPr lang="ru-RU" dirty="0" smtClean="0"/>
              <a:t> все </a:t>
            </a:r>
            <a:r>
              <a:rPr lang="ru-RU" dirty="0" err="1"/>
              <a:t>більше</a:t>
            </a:r>
            <a:r>
              <a:rPr lang="ru-RU" dirty="0"/>
              <a:t> і </a:t>
            </a:r>
            <a:r>
              <a:rPr lang="ru-RU" dirty="0" err="1"/>
              <a:t>більше</a:t>
            </a:r>
            <a:r>
              <a:rPr lang="ru-RU" dirty="0"/>
              <a:t> </a:t>
            </a:r>
            <a:r>
              <a:rPr lang="ru-RU" dirty="0" err="1"/>
              <a:t>тестів</a:t>
            </a:r>
            <a:r>
              <a:rPr lang="ru-RU" dirty="0"/>
              <a:t> в одну </a:t>
            </a:r>
            <a:r>
              <a:rPr lang="ru-RU" dirty="0" err="1"/>
              <a:t>функцію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err="1" smtClean="0"/>
              <a:t>Наприклад</a:t>
            </a:r>
            <a:r>
              <a:rPr lang="ru-RU" dirty="0"/>
              <a:t>, </a:t>
            </a:r>
            <a:r>
              <a:rPr lang="ru-RU" dirty="0" err="1" smtClean="0"/>
              <a:t>потрібно</a:t>
            </a:r>
            <a:r>
              <a:rPr lang="ru-RU" dirty="0" smtClean="0"/>
              <a:t> </a:t>
            </a:r>
            <a:r>
              <a:rPr lang="ru-RU" dirty="0" err="1" smtClean="0"/>
              <a:t>додати</a:t>
            </a:r>
            <a:r>
              <a:rPr lang="ru-RU" dirty="0" smtClean="0"/>
              <a:t>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тестів</a:t>
            </a:r>
            <a:r>
              <a:rPr lang="ru-RU" dirty="0"/>
              <a:t> для </a:t>
            </a:r>
            <a:r>
              <a:rPr lang="ru-RU" dirty="0" err="1"/>
              <a:t>функції</a:t>
            </a:r>
            <a:r>
              <a:rPr lang="ru-RU" dirty="0"/>
              <a:t> *.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написати</a:t>
            </a:r>
            <a:r>
              <a:rPr lang="ru-RU" dirty="0" smtClean="0"/>
              <a:t> </a:t>
            </a:r>
            <a:r>
              <a:rPr lang="ru-RU" dirty="0" err="1" smtClean="0"/>
              <a:t>нову</a:t>
            </a:r>
            <a:r>
              <a:rPr lang="ru-RU" dirty="0" smtClean="0"/>
              <a:t> </a:t>
            </a:r>
            <a:r>
              <a:rPr lang="ru-RU" dirty="0" err="1" smtClean="0"/>
              <a:t>функцію</a:t>
            </a:r>
            <a:r>
              <a:rPr lang="ru-RU" dirty="0" smtClean="0"/>
              <a:t> </a:t>
            </a:r>
            <a:r>
              <a:rPr lang="ru-RU" dirty="0" err="1"/>
              <a:t>тестування</a:t>
            </a:r>
            <a:r>
              <a:rPr lang="ru-RU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45660" y="2692676"/>
            <a:ext cx="2528047" cy="120032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defun</a:t>
            </a:r>
            <a:r>
              <a:rPr lang="en-US" dirty="0">
                <a:solidFill>
                  <a:srgbClr val="0000CC"/>
                </a:solidFill>
              </a:rPr>
              <a:t> test-* ()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check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en-US" dirty="0" smtClean="0">
                <a:solidFill>
                  <a:srgbClr val="0000CC"/>
                </a:solidFill>
              </a:rPr>
              <a:t>(= </a:t>
            </a:r>
            <a:r>
              <a:rPr lang="en-US" dirty="0">
                <a:solidFill>
                  <a:srgbClr val="0000CC"/>
                </a:solidFill>
              </a:rPr>
              <a:t>(* 2 2) 4)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en-US" dirty="0" smtClean="0">
                <a:solidFill>
                  <a:srgbClr val="0000CC"/>
                </a:solidFill>
              </a:rPr>
              <a:t>(= </a:t>
            </a:r>
            <a:r>
              <a:rPr lang="en-US" dirty="0">
                <a:solidFill>
                  <a:srgbClr val="0000CC"/>
                </a:solidFill>
              </a:rPr>
              <a:t>(* 3 5) 15)))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01706" y="4046419"/>
            <a:ext cx="87405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Маючи</a:t>
            </a:r>
            <a:r>
              <a:rPr lang="ru-RU" dirty="0" smtClean="0"/>
              <a:t> </a:t>
            </a:r>
            <a:r>
              <a:rPr lang="ru-RU" dirty="0" err="1" smtClean="0"/>
              <a:t>дві</a:t>
            </a:r>
            <a:r>
              <a:rPr lang="ru-RU" dirty="0" smtClean="0"/>
              <a:t> </a:t>
            </a:r>
            <a:r>
              <a:rPr lang="ru-RU" dirty="0" err="1" smtClean="0"/>
              <a:t>тестові</a:t>
            </a:r>
            <a:r>
              <a:rPr lang="ru-RU" dirty="0" smtClean="0"/>
              <a:t> </a:t>
            </a:r>
            <a:r>
              <a:rPr lang="ru-RU" dirty="0" err="1" smtClean="0"/>
              <a:t>функції</a:t>
            </a:r>
            <a:r>
              <a:rPr lang="ru-RU" dirty="0" smtClean="0"/>
              <a:t>,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написати</a:t>
            </a:r>
            <a:r>
              <a:rPr lang="ru-RU" dirty="0" smtClean="0"/>
              <a:t> </a:t>
            </a:r>
            <a:r>
              <a:rPr lang="ru-RU" dirty="0" err="1" smtClean="0"/>
              <a:t>ще</a:t>
            </a:r>
            <a:r>
              <a:rPr lang="ru-RU" dirty="0" smtClean="0"/>
              <a:t> одну </a:t>
            </a:r>
            <a:r>
              <a:rPr lang="ru-RU" dirty="0"/>
              <a:t>функцию, </a:t>
            </a:r>
            <a:r>
              <a:rPr lang="ru-RU" dirty="0" smtClean="0"/>
              <a:t>яка </a:t>
            </a:r>
            <a:r>
              <a:rPr lang="ru-RU" dirty="0" err="1" smtClean="0"/>
              <a:t>запускає</a:t>
            </a:r>
            <a:r>
              <a:rPr lang="ru-RU" dirty="0" smtClean="0"/>
              <a:t> </a:t>
            </a:r>
            <a:r>
              <a:rPr lang="ru-RU" dirty="0" err="1" smtClean="0"/>
              <a:t>всі</a:t>
            </a:r>
            <a:r>
              <a:rPr lang="ru-RU" dirty="0" smtClean="0"/>
              <a:t> тести.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0975" y="4522999"/>
            <a:ext cx="2501152" cy="120032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defun</a:t>
            </a:r>
            <a:r>
              <a:rPr lang="en-US" dirty="0">
                <a:solidFill>
                  <a:srgbClr val="0000CC"/>
                </a:solidFill>
              </a:rPr>
              <a:t> test-arithmetic ()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(combine-results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uk-UA" dirty="0" smtClean="0">
                <a:solidFill>
                  <a:srgbClr val="0000CC"/>
                </a:solidFill>
              </a:rPr>
              <a:t>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test-+)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test-*)))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877670" y="4569165"/>
            <a:ext cx="25346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 err="1" smtClean="0"/>
              <a:t>запустити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</a:p>
          <a:p>
            <a:r>
              <a:rPr lang="ru-RU" dirty="0" err="1" smtClean="0">
                <a:solidFill>
                  <a:srgbClr val="0000CC"/>
                </a:solidFill>
              </a:rPr>
              <a:t>test-arithmetic</a:t>
            </a:r>
            <a:r>
              <a:rPr lang="ru-RU" dirty="0"/>
              <a:t>, то </a:t>
            </a:r>
            <a:endParaRPr lang="ru-RU" dirty="0" smtClean="0"/>
          </a:p>
          <a:p>
            <a:r>
              <a:rPr lang="ru-RU" dirty="0" err="1" smtClean="0"/>
              <a:t>отримуєте</a:t>
            </a:r>
            <a:r>
              <a:rPr lang="ru-RU" dirty="0" smtClean="0"/>
              <a:t> </a:t>
            </a:r>
            <a:r>
              <a:rPr lang="ru-RU" dirty="0" err="1" smtClean="0"/>
              <a:t>такий</a:t>
            </a:r>
            <a:r>
              <a:rPr lang="ru-RU" dirty="0" smtClean="0"/>
              <a:t> </a:t>
            </a:r>
          </a:p>
          <a:p>
            <a:r>
              <a:rPr lang="ru-RU" dirty="0" smtClean="0"/>
              <a:t>результат</a:t>
            </a:r>
            <a:r>
              <a:rPr lang="ru-RU" dirty="0"/>
              <a:t>: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687862" y="4415751"/>
            <a:ext cx="3348562" cy="203132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CL-USER&gt; (test-arithmetic)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pass </a:t>
            </a:r>
            <a:r>
              <a:rPr lang="en-US" dirty="0">
                <a:solidFill>
                  <a:srgbClr val="FF0000"/>
                </a:solidFill>
              </a:rPr>
              <a:t>... (= (+ 1 2) 3)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pass </a:t>
            </a:r>
            <a:r>
              <a:rPr lang="en-US" dirty="0">
                <a:solidFill>
                  <a:srgbClr val="FF0000"/>
                </a:solidFill>
              </a:rPr>
              <a:t>... (= (+ 1 2 3) 6)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pass </a:t>
            </a:r>
            <a:r>
              <a:rPr lang="en-US" dirty="0">
                <a:solidFill>
                  <a:srgbClr val="FF0000"/>
                </a:solidFill>
              </a:rPr>
              <a:t>... (= (+ -1 -3) -4)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pass </a:t>
            </a:r>
            <a:r>
              <a:rPr lang="en-US" dirty="0">
                <a:solidFill>
                  <a:srgbClr val="FF0000"/>
                </a:solidFill>
              </a:rPr>
              <a:t>... (= (* 2 2) 4)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pass </a:t>
            </a:r>
            <a:r>
              <a:rPr lang="en-US" dirty="0">
                <a:solidFill>
                  <a:srgbClr val="FF0000"/>
                </a:solidFill>
              </a:rPr>
              <a:t>... (= (* 3 5) 15)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517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31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3413" y="115213"/>
            <a:ext cx="87405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chemeClr val="bg1"/>
                </a:solidFill>
              </a:rPr>
              <a:t>Покращення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звіту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1022" y="974607"/>
            <a:ext cx="886161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Теперь представьте, что один из тестов провалился, и вам нужно найти проблему. </a:t>
            </a:r>
            <a:r>
              <a:rPr lang="ru-RU" dirty="0" smtClean="0"/>
              <a:t>Необходимо определить, </a:t>
            </a:r>
            <a:r>
              <a:rPr lang="ru-RU" dirty="0"/>
              <a:t>в какой функции находится каждый тест.</a:t>
            </a:r>
          </a:p>
          <a:p>
            <a:r>
              <a:rPr lang="ru-RU" dirty="0"/>
              <a:t>Поскольку код, который печатает результаты тестов, собран в </a:t>
            </a:r>
            <a:r>
              <a:rPr lang="ru-RU" b="1" dirty="0" err="1">
                <a:solidFill>
                  <a:srgbClr val="0000CC"/>
                </a:solidFill>
              </a:rPr>
              <a:t>report-result</a:t>
            </a:r>
            <a:r>
              <a:rPr lang="ru-RU" dirty="0"/>
              <a:t>, </a:t>
            </a:r>
            <a:r>
              <a:rPr lang="ru-RU" dirty="0" smtClean="0"/>
              <a:t>нужен </a:t>
            </a:r>
            <a:r>
              <a:rPr lang="ru-RU" dirty="0"/>
              <a:t>способ передать в неё информацию о том, </a:t>
            </a:r>
            <a:r>
              <a:rPr lang="ru-RU" dirty="0" smtClean="0"/>
              <a:t>из </a:t>
            </a:r>
            <a:r>
              <a:rPr lang="ru-RU" dirty="0"/>
              <a:t>какой тестовой функции </a:t>
            </a:r>
            <a:r>
              <a:rPr lang="ru-RU" dirty="0" smtClean="0"/>
              <a:t>вызван </a:t>
            </a:r>
            <a:r>
              <a:rPr lang="ru-RU" dirty="0" err="1">
                <a:solidFill>
                  <a:srgbClr val="0000CC"/>
                </a:solidFill>
              </a:rPr>
              <a:t>check</a:t>
            </a:r>
            <a:r>
              <a:rPr lang="ru-RU" dirty="0" smtClean="0"/>
              <a:t>. Для этого можно </a:t>
            </a:r>
            <a:r>
              <a:rPr lang="ru-RU" dirty="0"/>
              <a:t>добавить </a:t>
            </a:r>
            <a:r>
              <a:rPr lang="ru-RU" dirty="0" smtClean="0"/>
              <a:t>параметр </a:t>
            </a:r>
            <a:r>
              <a:rPr lang="ru-RU" dirty="0"/>
              <a:t>в </a:t>
            </a:r>
            <a:r>
              <a:rPr lang="ru-RU" dirty="0" err="1"/>
              <a:t>r</a:t>
            </a:r>
            <a:r>
              <a:rPr lang="ru-RU" dirty="0" err="1">
                <a:solidFill>
                  <a:srgbClr val="0000CC"/>
                </a:solidFill>
              </a:rPr>
              <a:t>eport-result</a:t>
            </a:r>
            <a:r>
              <a:rPr lang="ru-RU" dirty="0"/>
              <a:t>, но </a:t>
            </a:r>
            <a:r>
              <a:rPr lang="ru-RU" dirty="0" err="1">
                <a:solidFill>
                  <a:srgbClr val="0000CC"/>
                </a:solidFill>
              </a:rPr>
              <a:t>check</a:t>
            </a:r>
            <a:r>
              <a:rPr lang="ru-RU" dirty="0"/>
              <a:t>, который генерирует вызовы </a:t>
            </a:r>
            <a:r>
              <a:rPr lang="ru-RU" dirty="0" err="1">
                <a:solidFill>
                  <a:srgbClr val="0000CC"/>
                </a:solidFill>
              </a:rPr>
              <a:t>report-result</a:t>
            </a:r>
            <a:r>
              <a:rPr lang="ru-RU" dirty="0"/>
              <a:t>, не знает, из какой функции он </a:t>
            </a:r>
            <a:r>
              <a:rPr lang="ru-RU" dirty="0" smtClean="0"/>
              <a:t>вызван. Это значит, </a:t>
            </a:r>
            <a:r>
              <a:rPr lang="ru-RU" dirty="0"/>
              <a:t>что </a:t>
            </a:r>
            <a:r>
              <a:rPr lang="ru-RU" dirty="0" smtClean="0"/>
              <a:t>нужно изменить </a:t>
            </a:r>
            <a:r>
              <a:rPr lang="ru-RU" dirty="0"/>
              <a:t>вызовы </a:t>
            </a:r>
            <a:r>
              <a:rPr lang="ru-RU" dirty="0" err="1">
                <a:solidFill>
                  <a:srgbClr val="0000CC"/>
                </a:solidFill>
              </a:rPr>
              <a:t>check</a:t>
            </a:r>
            <a:r>
              <a:rPr lang="ru-RU" dirty="0"/>
              <a:t>, передавая аргумент, который он будет передавать дальше, в </a:t>
            </a:r>
            <a:r>
              <a:rPr lang="ru-RU" dirty="0" err="1">
                <a:solidFill>
                  <a:srgbClr val="0000CC"/>
                </a:solidFill>
              </a:rPr>
              <a:t>report-result</a:t>
            </a:r>
            <a:r>
              <a:rPr lang="ru-RU" dirty="0"/>
              <a:t>.</a:t>
            </a:r>
          </a:p>
          <a:p>
            <a:r>
              <a:rPr lang="ru-RU" dirty="0"/>
              <a:t>Это </a:t>
            </a:r>
            <a:r>
              <a:rPr lang="ru-RU" dirty="0" smtClean="0"/>
              <a:t>можно сделать с помощью динамических переменных. </a:t>
            </a:r>
            <a:r>
              <a:rPr lang="ru-RU" dirty="0"/>
              <a:t>Если </a:t>
            </a:r>
            <a:r>
              <a:rPr lang="ru-RU" dirty="0" smtClean="0"/>
              <a:t>создать </a:t>
            </a:r>
            <a:r>
              <a:rPr lang="ru-RU" dirty="0"/>
              <a:t>динамическую переменную, которая привязывается к имени тестовой функции, то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report-result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/>
              <a:t>сможет использовать её, а </a:t>
            </a:r>
            <a:r>
              <a:rPr lang="ru-RU" dirty="0" err="1">
                <a:solidFill>
                  <a:srgbClr val="0000CC"/>
                </a:solidFill>
              </a:rPr>
              <a:t>check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/>
              <a:t>может ничего о ней не знать.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8941" y="4113928"/>
            <a:ext cx="8713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начала определим переменную на верхнем уровне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474259" y="4483260"/>
            <a:ext cx="2554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CC"/>
                </a:solidFill>
              </a:rPr>
              <a:t>(</a:t>
            </a:r>
            <a:r>
              <a:rPr lang="ru-RU" dirty="0" err="1">
                <a:solidFill>
                  <a:srgbClr val="0000CC"/>
                </a:solidFill>
              </a:rPr>
              <a:t>defvar</a:t>
            </a:r>
            <a:r>
              <a:rPr lang="ru-RU" dirty="0">
                <a:solidFill>
                  <a:srgbClr val="0000CC"/>
                </a:solidFill>
              </a:rPr>
              <a:t> *</a:t>
            </a:r>
            <a:r>
              <a:rPr lang="ru-RU" dirty="0" err="1">
                <a:solidFill>
                  <a:srgbClr val="0000CC"/>
                </a:solidFill>
              </a:rPr>
              <a:t>test-name</a:t>
            </a:r>
            <a:r>
              <a:rPr lang="ru-RU" dirty="0">
                <a:solidFill>
                  <a:srgbClr val="0000CC"/>
                </a:solidFill>
              </a:rPr>
              <a:t>* </a:t>
            </a:r>
            <a:r>
              <a:rPr lang="ru-RU" dirty="0" err="1">
                <a:solidFill>
                  <a:srgbClr val="0000CC"/>
                </a:solidFill>
              </a:rPr>
              <a:t>nil</a:t>
            </a:r>
            <a:r>
              <a:rPr lang="ru-RU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68941" y="5037258"/>
            <a:ext cx="8875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Изменим </a:t>
            </a:r>
            <a:r>
              <a:rPr lang="en-GB" dirty="0"/>
              <a:t>report-result, </a:t>
            </a:r>
            <a:r>
              <a:rPr lang="ru-RU" dirty="0"/>
              <a:t>чтобы включить *</a:t>
            </a:r>
            <a:r>
              <a:rPr lang="en-GB" dirty="0"/>
              <a:t>test-name* </a:t>
            </a:r>
            <a:r>
              <a:rPr lang="ru-RU" dirty="0"/>
              <a:t>в вывод </a:t>
            </a:r>
            <a:r>
              <a:rPr lang="en-GB" dirty="0"/>
              <a:t>FORMAT.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084294" y="5591256"/>
            <a:ext cx="6427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(format t "~:[FAIL~;pass~] ... ~a: ~a~%" result *test-name* form)</a:t>
            </a:r>
            <a:endParaRPr lang="ru-RU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56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32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3413" y="115213"/>
            <a:ext cx="87405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chemeClr val="bg1"/>
                </a:solidFill>
              </a:rPr>
              <a:t>Покращення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звіту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01707" y="966973"/>
            <a:ext cx="46795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Из-за </a:t>
            </a:r>
            <a:r>
              <a:rPr lang="ru-RU" dirty="0"/>
              <a:t>того, что </a:t>
            </a:r>
            <a:r>
              <a:rPr lang="ru-RU" dirty="0">
                <a:solidFill>
                  <a:srgbClr val="0000CC"/>
                </a:solidFill>
              </a:rPr>
              <a:t>*</a:t>
            </a:r>
            <a:r>
              <a:rPr lang="ru-RU" dirty="0" err="1">
                <a:solidFill>
                  <a:srgbClr val="0000CC"/>
                </a:solidFill>
              </a:rPr>
              <a:t>test-name</a:t>
            </a:r>
            <a:r>
              <a:rPr lang="ru-RU" dirty="0">
                <a:solidFill>
                  <a:srgbClr val="0000CC"/>
                </a:solidFill>
              </a:rPr>
              <a:t>* </a:t>
            </a:r>
            <a:r>
              <a:rPr lang="ru-RU" dirty="0"/>
              <a:t>нигде не привязывается к значению, отличному от </a:t>
            </a:r>
            <a:r>
              <a:rPr lang="ru-RU" dirty="0" smtClean="0"/>
              <a:t>начального, тестовые </a:t>
            </a:r>
            <a:r>
              <a:rPr lang="ru-RU" dirty="0"/>
              <a:t>функции </a:t>
            </a:r>
            <a:r>
              <a:rPr lang="ru-RU" dirty="0" smtClean="0"/>
              <a:t>выдают </a:t>
            </a:r>
            <a:r>
              <a:rPr lang="ru-RU" dirty="0"/>
              <a:t>следующие результаты 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5495" y="2097532"/>
            <a:ext cx="2931458" cy="203132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CL-USER&gt; (test-arithmetic)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pass </a:t>
            </a:r>
            <a:r>
              <a:rPr lang="en-GB" dirty="0">
                <a:solidFill>
                  <a:srgbClr val="FF0000"/>
                </a:solidFill>
              </a:rPr>
              <a:t>... NIL: (= (+ 1 2) 3)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pass </a:t>
            </a:r>
            <a:r>
              <a:rPr lang="en-GB" dirty="0">
                <a:solidFill>
                  <a:srgbClr val="FF0000"/>
                </a:solidFill>
              </a:rPr>
              <a:t>... NIL: (= (+ 1 2 3) 6)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pass </a:t>
            </a:r>
            <a:r>
              <a:rPr lang="en-GB" dirty="0">
                <a:solidFill>
                  <a:srgbClr val="FF0000"/>
                </a:solidFill>
              </a:rPr>
              <a:t>... NIL: (= (+ -1 -3) -4)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pass </a:t>
            </a:r>
            <a:r>
              <a:rPr lang="en-GB" dirty="0">
                <a:solidFill>
                  <a:srgbClr val="FF0000"/>
                </a:solidFill>
              </a:rPr>
              <a:t>... NIL: (= (* 2 2) 4)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pass </a:t>
            </a:r>
            <a:r>
              <a:rPr lang="en-GB" dirty="0">
                <a:solidFill>
                  <a:srgbClr val="FF0000"/>
                </a:solidFill>
              </a:rPr>
              <a:t>... NIL: (= (* 3 5) 15)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T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81282" y="1105472"/>
            <a:ext cx="42627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того, чтобы правильно выдавать имена тестовых функций в выводе, </a:t>
            </a:r>
            <a:r>
              <a:rPr lang="ru-RU" dirty="0" smtClean="0"/>
              <a:t>нужно </a:t>
            </a:r>
            <a:r>
              <a:rPr lang="ru-RU" dirty="0"/>
              <a:t>изменить их.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881282" y="2097532"/>
            <a:ext cx="3711388" cy="341632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defun</a:t>
            </a:r>
            <a:r>
              <a:rPr lang="en-US" dirty="0">
                <a:solidFill>
                  <a:srgbClr val="0000CC"/>
                </a:solidFill>
              </a:rPr>
              <a:t> test-+ ()</a:t>
            </a:r>
          </a:p>
          <a:p>
            <a:r>
              <a:rPr lang="en-US" dirty="0">
                <a:solidFill>
                  <a:srgbClr val="0000CC"/>
                </a:solidFill>
              </a:rPr>
              <a:t>  (let ((*test-name* 'test-+))</a:t>
            </a:r>
          </a:p>
          <a:p>
            <a:r>
              <a:rPr lang="en-US" dirty="0">
                <a:solidFill>
                  <a:srgbClr val="0000CC"/>
                </a:solidFill>
              </a:rPr>
              <a:t>    (check</a:t>
            </a:r>
          </a:p>
          <a:p>
            <a:r>
              <a:rPr lang="en-US" dirty="0">
                <a:solidFill>
                  <a:srgbClr val="0000CC"/>
                </a:solidFill>
              </a:rPr>
              <a:t>      (= (+ 1 2) 3)</a:t>
            </a:r>
          </a:p>
          <a:p>
            <a:r>
              <a:rPr lang="en-US" dirty="0">
                <a:solidFill>
                  <a:srgbClr val="0000CC"/>
                </a:solidFill>
              </a:rPr>
              <a:t>      (= (+ 1 2 3) 6)</a:t>
            </a:r>
          </a:p>
          <a:p>
            <a:r>
              <a:rPr lang="en-US" dirty="0">
                <a:solidFill>
                  <a:srgbClr val="0000CC"/>
                </a:solidFill>
              </a:rPr>
              <a:t>      (= (+ -1 -3) -4))))</a:t>
            </a: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defun</a:t>
            </a:r>
            <a:r>
              <a:rPr lang="en-US" dirty="0">
                <a:solidFill>
                  <a:srgbClr val="0000CC"/>
                </a:solidFill>
              </a:rPr>
              <a:t> test-* ()</a:t>
            </a:r>
          </a:p>
          <a:p>
            <a:r>
              <a:rPr lang="en-US" dirty="0">
                <a:solidFill>
                  <a:srgbClr val="0000CC"/>
                </a:solidFill>
              </a:rPr>
              <a:t>  (let ((*test-name* 'test-*))</a:t>
            </a:r>
          </a:p>
          <a:p>
            <a:r>
              <a:rPr lang="en-US" dirty="0">
                <a:solidFill>
                  <a:srgbClr val="0000CC"/>
                </a:solidFill>
              </a:rPr>
              <a:t>    (check</a:t>
            </a:r>
          </a:p>
          <a:p>
            <a:r>
              <a:rPr lang="en-US" dirty="0">
                <a:solidFill>
                  <a:srgbClr val="0000CC"/>
                </a:solidFill>
              </a:rPr>
              <a:t>      (= (* 2 2) 4)</a:t>
            </a:r>
          </a:p>
          <a:p>
            <a:r>
              <a:rPr lang="en-US" dirty="0">
                <a:solidFill>
                  <a:srgbClr val="0000CC"/>
                </a:solidFill>
              </a:rPr>
              <a:t>      (= (* 3 5) 15))))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55494" y="451777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Теперь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результаты правильно помечены именами тестовых функций.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9844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33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820" y="947608"/>
            <a:ext cx="242022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Вы могли бы продолжить работу над этим каркасом, добавляя новые возможности — но как каркас для написания тестов без особого напряжения и с возможностью использовать REPL, это очень неплохое начало. Ниже код приведён полностью, все 26 строк: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635624" y="0"/>
            <a:ext cx="6494928" cy="6186309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defvar</a:t>
            </a:r>
            <a:r>
              <a:rPr lang="en-US" dirty="0">
                <a:solidFill>
                  <a:srgbClr val="0000CC"/>
                </a:solidFill>
              </a:rPr>
              <a:t> *test-name* nil)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defmacro</a:t>
            </a:r>
            <a:r>
              <a:rPr lang="en-US" dirty="0">
                <a:solidFill>
                  <a:srgbClr val="0000CC"/>
                </a:solidFill>
              </a:rPr>
              <a:t> deftest (name parameters &amp;body body)</a:t>
            </a:r>
          </a:p>
          <a:p>
            <a:r>
              <a:rPr lang="en-US" dirty="0">
                <a:solidFill>
                  <a:srgbClr val="0000CC"/>
                </a:solidFill>
              </a:rPr>
              <a:t>  "Define a test function. Within a test function we can call</a:t>
            </a:r>
          </a:p>
          <a:p>
            <a:r>
              <a:rPr lang="en-US" dirty="0">
                <a:solidFill>
                  <a:srgbClr val="0000CC"/>
                </a:solidFill>
              </a:rPr>
              <a:t>   other test functions or use 'check' to run individual test</a:t>
            </a:r>
          </a:p>
          <a:p>
            <a:r>
              <a:rPr lang="en-US" dirty="0">
                <a:solidFill>
                  <a:srgbClr val="0000CC"/>
                </a:solidFill>
              </a:rPr>
              <a:t>   cases."</a:t>
            </a:r>
          </a:p>
          <a:p>
            <a:r>
              <a:rPr lang="en-US" dirty="0">
                <a:solidFill>
                  <a:srgbClr val="0000CC"/>
                </a:solidFill>
              </a:rPr>
              <a:t>  `(</a:t>
            </a:r>
            <a:r>
              <a:rPr lang="en-US" dirty="0" err="1">
                <a:solidFill>
                  <a:srgbClr val="0000CC"/>
                </a:solidFill>
              </a:rPr>
              <a:t>defun</a:t>
            </a:r>
            <a:r>
              <a:rPr lang="en-US" dirty="0">
                <a:solidFill>
                  <a:srgbClr val="0000CC"/>
                </a:solidFill>
              </a:rPr>
              <a:t> ,name ,parameters</a:t>
            </a:r>
          </a:p>
          <a:p>
            <a:r>
              <a:rPr lang="en-US" dirty="0">
                <a:solidFill>
                  <a:srgbClr val="0000CC"/>
                </a:solidFill>
              </a:rPr>
              <a:t>    (let ((*test-name* (append *test-name* (list ',name))))</a:t>
            </a:r>
          </a:p>
          <a:p>
            <a:r>
              <a:rPr lang="en-US" dirty="0">
                <a:solidFill>
                  <a:srgbClr val="0000CC"/>
                </a:solidFill>
              </a:rPr>
              <a:t>      ,@body)))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defmacro</a:t>
            </a:r>
            <a:r>
              <a:rPr lang="en-US" dirty="0">
                <a:solidFill>
                  <a:srgbClr val="0000CC"/>
                </a:solidFill>
              </a:rPr>
              <a:t> check (&amp;body forms)</a:t>
            </a:r>
          </a:p>
          <a:p>
            <a:r>
              <a:rPr lang="en-US" dirty="0">
                <a:solidFill>
                  <a:srgbClr val="0000CC"/>
                </a:solidFill>
              </a:rPr>
              <a:t>  "Run each expression in 'forms' as a test case."</a:t>
            </a:r>
          </a:p>
          <a:p>
            <a:r>
              <a:rPr lang="en-US" dirty="0">
                <a:solidFill>
                  <a:srgbClr val="0000CC"/>
                </a:solidFill>
              </a:rPr>
              <a:t>  `(combine-results</a:t>
            </a:r>
          </a:p>
          <a:p>
            <a:r>
              <a:rPr lang="en-US" dirty="0">
                <a:solidFill>
                  <a:srgbClr val="0000CC"/>
                </a:solidFill>
              </a:rPr>
              <a:t>    ,@(loop for f in forms collect `(report-result ,f ',f))))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defmacro</a:t>
            </a:r>
            <a:r>
              <a:rPr lang="en-US" dirty="0">
                <a:solidFill>
                  <a:srgbClr val="0000CC"/>
                </a:solidFill>
              </a:rPr>
              <a:t> combine-results (&amp;body forms)</a:t>
            </a:r>
          </a:p>
          <a:p>
            <a:r>
              <a:rPr lang="en-US" dirty="0">
                <a:solidFill>
                  <a:srgbClr val="0000CC"/>
                </a:solidFill>
              </a:rPr>
              <a:t>  "Combine the results (as </a:t>
            </a:r>
            <a:r>
              <a:rPr lang="en-US" dirty="0" err="1">
                <a:solidFill>
                  <a:srgbClr val="0000CC"/>
                </a:solidFill>
              </a:rPr>
              <a:t>booleans</a:t>
            </a:r>
            <a:r>
              <a:rPr lang="en-US" dirty="0">
                <a:solidFill>
                  <a:srgbClr val="0000CC"/>
                </a:solidFill>
              </a:rPr>
              <a:t>) of evaluating 'forms' in order."</a:t>
            </a:r>
          </a:p>
          <a:p>
            <a:r>
              <a:rPr lang="en-US" dirty="0">
                <a:solidFill>
                  <a:srgbClr val="0000CC"/>
                </a:solidFill>
              </a:rPr>
              <a:t>  (with-</a:t>
            </a:r>
            <a:r>
              <a:rPr lang="en-US" dirty="0" err="1">
                <a:solidFill>
                  <a:srgbClr val="0000CC"/>
                </a:solidFill>
              </a:rPr>
              <a:t>gensyms</a:t>
            </a:r>
            <a:r>
              <a:rPr lang="en-US" dirty="0">
                <a:solidFill>
                  <a:srgbClr val="0000CC"/>
                </a:solidFill>
              </a:rPr>
              <a:t> (result)</a:t>
            </a:r>
          </a:p>
          <a:p>
            <a:r>
              <a:rPr lang="en-US" dirty="0">
                <a:solidFill>
                  <a:srgbClr val="0000CC"/>
                </a:solidFill>
              </a:rPr>
              <a:t>    `(let ((,result t))</a:t>
            </a:r>
          </a:p>
          <a:p>
            <a:r>
              <a:rPr lang="en-US" dirty="0">
                <a:solidFill>
                  <a:srgbClr val="0000CC"/>
                </a:solidFill>
              </a:rPr>
              <a:t>      ,@(loop for f in forms collect `(unless ,f (</a:t>
            </a:r>
            <a:r>
              <a:rPr lang="en-US" dirty="0" err="1">
                <a:solidFill>
                  <a:srgbClr val="0000CC"/>
                </a:solidFill>
              </a:rPr>
              <a:t>setf</a:t>
            </a:r>
            <a:r>
              <a:rPr lang="en-US" dirty="0">
                <a:solidFill>
                  <a:srgbClr val="0000CC"/>
                </a:solidFill>
              </a:rPr>
              <a:t> ,result nil)))</a:t>
            </a:r>
          </a:p>
          <a:p>
            <a:r>
              <a:rPr lang="en-US" dirty="0">
                <a:solidFill>
                  <a:srgbClr val="0000CC"/>
                </a:solidFill>
              </a:rPr>
              <a:t>      ,result)))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defun</a:t>
            </a:r>
            <a:r>
              <a:rPr lang="en-US" dirty="0">
                <a:solidFill>
                  <a:srgbClr val="0000CC"/>
                </a:solidFill>
              </a:rPr>
              <a:t> report-result (result form)</a:t>
            </a:r>
          </a:p>
          <a:p>
            <a:r>
              <a:rPr lang="en-US" dirty="0">
                <a:solidFill>
                  <a:srgbClr val="0000CC"/>
                </a:solidFill>
              </a:rPr>
              <a:t>  "Report the results of a single test case. Called by 'check'."</a:t>
            </a:r>
          </a:p>
          <a:p>
            <a:r>
              <a:rPr lang="en-US" dirty="0">
                <a:solidFill>
                  <a:srgbClr val="0000CC"/>
                </a:solidFill>
              </a:rPr>
              <a:t>  (format t "~:[FAIL~;pass~] ... ~a: ~a~%" result *test-name* form)</a:t>
            </a:r>
          </a:p>
          <a:p>
            <a:r>
              <a:rPr lang="en-US" dirty="0">
                <a:solidFill>
                  <a:srgbClr val="0000CC"/>
                </a:solidFill>
              </a:rPr>
              <a:t>  result)</a:t>
            </a:r>
          </a:p>
        </p:txBody>
      </p:sp>
    </p:spTree>
    <p:extLst>
      <p:ext uri="{BB962C8B-B14F-4D97-AF65-F5344CB8AC3E}">
        <p14:creationId xmlns:p14="http://schemas.microsoft.com/office/powerpoint/2010/main" val="2271021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34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78100" y="11521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600" b="1" dirty="0" err="1" smtClean="0">
                <a:solidFill>
                  <a:schemeClr val="bg1"/>
                </a:solidFill>
                <a:latin typeface="Century Schoolbook" panose="02040604050505020304" pitchFamily="18" charset="0"/>
              </a:rPr>
              <a:t>Рефакторинг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1342349"/>
            <a:ext cx="79026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2"/>
              </a:rPr>
              <a:t>http://lisper.ru/pcl/practical-building-a-unit-test-framework</a:t>
            </a:r>
            <a:endParaRPr lang="uk-UA" dirty="0" smtClean="0"/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11628" y="1988680"/>
            <a:ext cx="86323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http://lisper.ru/pcl/practical-building-a-unit-test-framework#%D0%A0%D0%B5%D1%84%D0%B0%D0%BA%D1%82%D0%BE%D1%80%D0%B8%D0%BD%D0%B3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9368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35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224" y="1529834"/>
            <a:ext cx="2354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Practical Common </a:t>
            </a:r>
            <a:r>
              <a:rPr lang="en-US"/>
              <a:t>Lisp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7798" y="2006377"/>
            <a:ext cx="78244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 smtClean="0">
                <a:hlinkClick r:id="rId2"/>
              </a:rPr>
              <a:t>Задачи</a:t>
            </a:r>
            <a:r>
              <a:rPr lang="uk-UA" dirty="0" smtClean="0">
                <a:hlinkClick r:id="rId2"/>
              </a:rPr>
              <a:t> </a:t>
            </a:r>
          </a:p>
          <a:p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://www.hardforum.ru/archive/f-142-p-3.html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7798" y="4992196"/>
            <a:ext cx="64334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Common Lisp Testing Frameworks</a:t>
            </a:r>
          </a:p>
          <a:p>
            <a:r>
              <a:rPr lang="en-GB" dirty="0" smtClean="0">
                <a:hlinkClick r:id="rId3"/>
              </a:rPr>
              <a:t>http</a:t>
            </a:r>
            <a:r>
              <a:rPr lang="en-GB" dirty="0">
                <a:hlinkClick r:id="rId3"/>
              </a:rPr>
              <a:t>://aperiodic.net/phil/archives/Geekery/notes-on-lisp-testing-frameworks.html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3400" y="3360787"/>
            <a:ext cx="88065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The unit-test Reference </a:t>
            </a:r>
            <a:r>
              <a:rPr lang="en-GB" dirty="0" smtClean="0">
                <a:solidFill>
                  <a:srgbClr val="333333"/>
                </a:solidFill>
                <a:latin typeface="Arial" panose="020B0604020202020204" pitchFamily="34" charset="0"/>
              </a:rPr>
              <a:t>Manual</a:t>
            </a:r>
            <a:r>
              <a:rPr lang="uk-UA" dirty="0" smtClean="0">
                <a:solidFill>
                  <a:srgbClr val="333333"/>
                </a:solidFill>
                <a:latin typeface="Arial" panose="020B0604020202020204" pitchFamily="34" charset="0"/>
              </a:rPr>
              <a:t>:</a:t>
            </a:r>
          </a:p>
          <a:p>
            <a:r>
              <a:rPr lang="uk-UA" dirty="0" smtClean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quickref.common-lisp.net/unit-test.html</a:t>
            </a:r>
            <a:endParaRPr lang="en-GB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72886" y="425353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GB" b="1" dirty="0" smtClean="0">
                <a:solidFill>
                  <a:srgbClr val="485270"/>
                </a:solidFill>
                <a:latin typeface="Helvetica Neue"/>
                <a:hlinkClick r:id="rId5"/>
              </a:rPr>
              <a:t>lisp-unit</a:t>
            </a:r>
            <a:r>
              <a:rPr lang="uk-UA" b="1" dirty="0" smtClean="0">
                <a:solidFill>
                  <a:srgbClr val="485270"/>
                </a:solidFill>
                <a:latin typeface="Helvetica Neue"/>
              </a:rPr>
              <a:t> </a:t>
            </a:r>
            <a:r>
              <a:rPr lang="en-GB" dirty="0">
                <a:hlinkClick r:id="rId5"/>
              </a:rPr>
              <a:t>http://quickdocs.org/lisp-unit/</a:t>
            </a:r>
            <a:endParaRPr lang="en-GB" b="1" dirty="0">
              <a:solidFill>
                <a:srgbClr val="333333"/>
              </a:solidFill>
              <a:latin typeface="Helvetica Neue"/>
            </a:endParaRPr>
          </a:p>
          <a:p>
            <a:r>
              <a:rPr lang="en-GB" i="1" dirty="0">
                <a:solidFill>
                  <a:srgbClr val="CCCCCC"/>
                </a:solidFill>
                <a:latin typeface="Helvetica Neue"/>
              </a:rPr>
              <a:t/>
            </a:r>
            <a:br>
              <a:rPr lang="en-GB" i="1" dirty="0">
                <a:solidFill>
                  <a:srgbClr val="CCCCCC"/>
                </a:solidFill>
                <a:latin typeface="Helvetica Neue"/>
              </a:rPr>
            </a:b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64671" y="913674"/>
            <a:ext cx="8779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LISP-UNIT</a:t>
            </a:r>
            <a:r>
              <a:rPr lang="uk-UA" dirty="0" smtClean="0"/>
              <a:t> </a:t>
            </a:r>
            <a:r>
              <a:rPr lang="en-US" dirty="0"/>
              <a:t>is a Common Lisp </a:t>
            </a:r>
            <a:r>
              <a:rPr lang="en-US" dirty="0" smtClean="0"/>
              <a:t>library</a:t>
            </a:r>
            <a:r>
              <a:rPr lang="uk-UA" dirty="0" smtClean="0"/>
              <a:t>: </a:t>
            </a:r>
            <a:r>
              <a:rPr lang="en-GB" dirty="0" smtClean="0">
                <a:hlinkClick r:id="rId6"/>
              </a:rPr>
              <a:t>https</a:t>
            </a:r>
            <a:r>
              <a:rPr lang="en-GB" dirty="0">
                <a:hlinkClick r:id="rId6"/>
              </a:rPr>
              <a:t>://www.quicklisp.org/beta/UNOFFICIAL/docs/lisp-unit/doc/index.html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553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4228" y="0"/>
            <a:ext cx="5221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>
                <a:solidFill>
                  <a:schemeClr val="bg1"/>
                </a:solidFill>
              </a:rPr>
              <a:t>Поняття </a:t>
            </a:r>
            <a:r>
              <a:rPr lang="uk-UA" sz="3600" b="1" dirty="0" err="1" smtClean="0">
                <a:solidFill>
                  <a:schemeClr val="bg1"/>
                </a:solidFill>
              </a:rPr>
              <a:t>юніт</a:t>
            </a:r>
            <a:r>
              <a:rPr lang="uk-UA" sz="3600" b="1" dirty="0" smtClean="0">
                <a:solidFill>
                  <a:schemeClr val="bg1"/>
                </a:solidFill>
              </a:rPr>
              <a:t>-тестування 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" y="1279997"/>
            <a:ext cx="9143998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ru-RU" sz="2200" dirty="0" err="1" smtClean="0"/>
              <a:t>Юніт</a:t>
            </a:r>
            <a:r>
              <a:rPr lang="ru-RU" sz="2200" dirty="0" smtClean="0"/>
              <a:t> - </a:t>
            </a:r>
            <a:r>
              <a:rPr lang="ru-RU" sz="2200" dirty="0" err="1" smtClean="0"/>
              <a:t>це</a:t>
            </a:r>
            <a:r>
              <a:rPr lang="ru-RU" sz="2200" dirty="0" smtClean="0"/>
              <a:t> </a:t>
            </a:r>
            <a:r>
              <a:rPr lang="ru-RU" sz="2200" dirty="0" err="1" smtClean="0"/>
              <a:t>маленьк</a:t>
            </a:r>
            <a:r>
              <a:rPr lang="uk-UA" sz="2200" dirty="0"/>
              <a:t>а</a:t>
            </a:r>
            <a:r>
              <a:rPr lang="ru-RU" sz="2200" dirty="0" smtClean="0"/>
              <a:t> </a:t>
            </a:r>
            <a:r>
              <a:rPr lang="ru-RU" sz="2200" dirty="0" err="1" smtClean="0"/>
              <a:t>самодостатня</a:t>
            </a:r>
            <a:r>
              <a:rPr lang="ru-RU" sz="2200" dirty="0" smtClean="0"/>
              <a:t> </a:t>
            </a:r>
            <a:r>
              <a:rPr lang="ru-RU" sz="2200" dirty="0" err="1" smtClean="0"/>
              <a:t>ділянка</a:t>
            </a:r>
            <a:r>
              <a:rPr lang="ru-RU" sz="2200" dirty="0" smtClean="0"/>
              <a:t> коду, </a:t>
            </a:r>
            <a:r>
              <a:rPr lang="ru-RU" sz="2200" dirty="0" err="1" smtClean="0"/>
              <a:t>який</a:t>
            </a:r>
            <a:r>
              <a:rPr lang="ru-RU" sz="2200" dirty="0" smtClean="0"/>
              <a:t> </a:t>
            </a:r>
            <a:r>
              <a:rPr lang="ru-RU" sz="2200" dirty="0" err="1" smtClean="0"/>
              <a:t>реалізує</a:t>
            </a:r>
            <a:r>
              <a:rPr lang="ru-RU" sz="2200" dirty="0" smtClean="0"/>
              <a:t> </a:t>
            </a:r>
            <a:r>
              <a:rPr lang="ru-RU" sz="2200" dirty="0" err="1" smtClean="0"/>
              <a:t>певну</a:t>
            </a:r>
            <a:r>
              <a:rPr lang="ru-RU" sz="2200" dirty="0" smtClean="0"/>
              <a:t> </a:t>
            </a:r>
            <a:r>
              <a:rPr lang="ru-RU" sz="2200" dirty="0" err="1" smtClean="0"/>
              <a:t>поведінку</a:t>
            </a:r>
            <a:r>
              <a:rPr lang="ru-RU" sz="2200" dirty="0" smtClean="0"/>
              <a:t>, </a:t>
            </a:r>
            <a:r>
              <a:rPr lang="ru-RU" sz="2200" dirty="0" err="1" smtClean="0"/>
              <a:t>який</a:t>
            </a:r>
            <a:r>
              <a:rPr lang="ru-RU" sz="2200" dirty="0" smtClean="0"/>
              <a:t> часто (але не </a:t>
            </a:r>
            <a:r>
              <a:rPr lang="ru-RU" sz="2200" dirty="0" err="1" smtClean="0"/>
              <a:t>завжди</a:t>
            </a:r>
            <a:r>
              <a:rPr lang="ru-RU" sz="2200" dirty="0" smtClean="0"/>
              <a:t>) є </a:t>
            </a:r>
            <a:r>
              <a:rPr lang="ru-RU" sz="2200" dirty="0" err="1" smtClean="0"/>
              <a:t>класом</a:t>
            </a:r>
            <a:r>
              <a:rPr lang="ru-RU" sz="2200" dirty="0" smtClean="0"/>
              <a:t>.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ru-RU" sz="2200" dirty="0" err="1" smtClean="0"/>
              <a:t>Юніт</a:t>
            </a:r>
            <a:r>
              <a:rPr lang="ru-RU" sz="2200" dirty="0" smtClean="0"/>
              <a:t> </a:t>
            </a:r>
            <a:r>
              <a:rPr lang="ru-RU" sz="2200" dirty="0" err="1" smtClean="0"/>
              <a:t>означає</a:t>
            </a:r>
            <a:r>
              <a:rPr lang="ru-RU" sz="2200" dirty="0" smtClean="0"/>
              <a:t>, </a:t>
            </a:r>
            <a:r>
              <a:rPr lang="ru-RU" sz="2200" dirty="0" err="1" smtClean="0"/>
              <a:t>що</a:t>
            </a:r>
            <a:r>
              <a:rPr lang="ru-RU" sz="2200" dirty="0" smtClean="0"/>
              <a:t> </a:t>
            </a:r>
            <a:r>
              <a:rPr lang="ru-RU" sz="2200" dirty="0" err="1" smtClean="0"/>
              <a:t>тестується</a:t>
            </a:r>
            <a:r>
              <a:rPr lang="ru-RU" sz="2200" dirty="0" smtClean="0"/>
              <a:t> не вся система в </a:t>
            </a:r>
            <a:r>
              <a:rPr lang="ru-RU" sz="2200" dirty="0" err="1" smtClean="0"/>
              <a:t>цілому</a:t>
            </a:r>
            <a:r>
              <a:rPr lang="ru-RU" sz="2200" dirty="0" smtClean="0"/>
              <a:t>, а </a:t>
            </a:r>
            <a:r>
              <a:rPr lang="ru-RU" sz="2200" dirty="0" err="1" smtClean="0"/>
              <a:t>невеликі</a:t>
            </a:r>
            <a:r>
              <a:rPr lang="ru-RU" sz="2200" dirty="0" smtClean="0"/>
              <a:t> </a:t>
            </a:r>
            <a:r>
              <a:rPr lang="ru-RU" sz="2200" dirty="0" err="1" smtClean="0"/>
              <a:t>її</a:t>
            </a:r>
            <a:r>
              <a:rPr lang="ru-RU" sz="2200" dirty="0" smtClean="0"/>
              <a:t> </a:t>
            </a:r>
            <a:r>
              <a:rPr lang="ru-RU" sz="2200" dirty="0" err="1" smtClean="0"/>
              <a:t>частини</a:t>
            </a:r>
            <a:r>
              <a:rPr lang="ru-RU" sz="2200" dirty="0" smtClean="0"/>
              <a:t>.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ru-RU" sz="2200" dirty="0" err="1" smtClean="0"/>
              <a:t>Основна</a:t>
            </a:r>
            <a:r>
              <a:rPr lang="ru-RU" sz="2200" dirty="0" smtClean="0"/>
              <a:t> </a:t>
            </a:r>
            <a:r>
              <a:rPr lang="ru-RU" sz="2200" dirty="0" err="1" smtClean="0"/>
              <a:t>перевага</a:t>
            </a:r>
            <a:r>
              <a:rPr lang="ru-RU" sz="2200" dirty="0" smtClean="0"/>
              <a:t> </a:t>
            </a:r>
            <a:r>
              <a:rPr lang="ru-RU" sz="2200" dirty="0" err="1" smtClean="0"/>
              <a:t>незалежного</a:t>
            </a:r>
            <a:r>
              <a:rPr lang="ru-RU" sz="2200" dirty="0" smtClean="0"/>
              <a:t> </a:t>
            </a:r>
            <a:r>
              <a:rPr lang="ru-RU" sz="2200" dirty="0" err="1" smtClean="0"/>
              <a:t>тестування</a:t>
            </a:r>
            <a:r>
              <a:rPr lang="ru-RU" sz="2200" dirty="0" smtClean="0"/>
              <a:t> </a:t>
            </a:r>
            <a:r>
              <a:rPr lang="ru-RU" sz="2200" dirty="0" err="1" smtClean="0"/>
              <a:t>маленької</a:t>
            </a:r>
            <a:r>
              <a:rPr lang="ru-RU" sz="2200" dirty="0" smtClean="0"/>
              <a:t> </a:t>
            </a:r>
            <a:r>
              <a:rPr lang="ru-RU" sz="2200" dirty="0" err="1" smtClean="0"/>
              <a:t>частини</a:t>
            </a:r>
            <a:r>
              <a:rPr lang="ru-RU" sz="2200" dirty="0" smtClean="0"/>
              <a:t> коду </a:t>
            </a:r>
            <a:r>
              <a:rPr lang="ru-RU" sz="2200" dirty="0" err="1" smtClean="0"/>
              <a:t>полягає</a:t>
            </a:r>
            <a:r>
              <a:rPr lang="ru-RU" sz="2200" dirty="0" smtClean="0"/>
              <a:t> в тому, </a:t>
            </a:r>
            <a:r>
              <a:rPr lang="ru-RU" sz="2200" dirty="0" err="1" smtClean="0"/>
              <a:t>що</a:t>
            </a:r>
            <a:r>
              <a:rPr lang="ru-RU" sz="2200" dirty="0" smtClean="0"/>
              <a:t> </a:t>
            </a:r>
            <a:r>
              <a:rPr lang="ru-RU" sz="2200" dirty="0" err="1" smtClean="0"/>
              <a:t>якщо</a:t>
            </a:r>
            <a:r>
              <a:rPr lang="ru-RU" sz="2200" dirty="0" smtClean="0"/>
              <a:t> тест провалиться, </a:t>
            </a:r>
            <a:r>
              <a:rPr lang="ru-RU" sz="2200" dirty="0" err="1" smtClean="0"/>
              <a:t>помилку</a:t>
            </a:r>
            <a:r>
              <a:rPr lang="ru-RU" sz="2200" dirty="0" smtClean="0"/>
              <a:t> буде легко </a:t>
            </a:r>
            <a:r>
              <a:rPr lang="ru-RU" sz="2200" dirty="0" err="1" smtClean="0"/>
              <a:t>виявити</a:t>
            </a:r>
            <a:r>
              <a:rPr lang="ru-RU" sz="2200" dirty="0" smtClean="0"/>
              <a:t> і </a:t>
            </a:r>
            <a:r>
              <a:rPr lang="ru-RU" sz="2200" dirty="0" err="1" smtClean="0"/>
              <a:t>виправити</a:t>
            </a:r>
            <a:r>
              <a:rPr lang="ru-RU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050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7828" y="0"/>
            <a:ext cx="6283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>
                <a:solidFill>
                  <a:schemeClr val="bg1"/>
                </a:solidFill>
              </a:rPr>
              <a:t>Застосування </a:t>
            </a:r>
            <a:r>
              <a:rPr lang="uk-UA" sz="3600" b="1" dirty="0" err="1" smtClean="0">
                <a:solidFill>
                  <a:schemeClr val="bg1"/>
                </a:solidFill>
              </a:rPr>
              <a:t>юніт</a:t>
            </a:r>
            <a:r>
              <a:rPr lang="uk-UA" sz="3600" b="1" dirty="0" smtClean="0">
                <a:solidFill>
                  <a:schemeClr val="bg1"/>
                </a:solidFill>
              </a:rPr>
              <a:t>-тестування 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990938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200" b="1" dirty="0" err="1" smtClean="0"/>
              <a:t>Доведення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коректності</a:t>
            </a:r>
            <a:r>
              <a:rPr lang="ru-RU" sz="2200" b="1" dirty="0" smtClean="0"/>
              <a:t> коду</a:t>
            </a:r>
          </a:p>
          <a:p>
            <a:pPr lvl="1"/>
            <a:r>
              <a:rPr lang="ru-RU" sz="2200" dirty="0" err="1" smtClean="0"/>
              <a:t>Автоматичні</a:t>
            </a:r>
            <a:r>
              <a:rPr lang="ru-RU" sz="2200" dirty="0" smtClean="0"/>
              <a:t> тести </a:t>
            </a:r>
            <a:r>
              <a:rPr lang="ru-RU" sz="2200" dirty="0" err="1" smtClean="0"/>
              <a:t>дають</a:t>
            </a:r>
            <a:r>
              <a:rPr lang="ru-RU" sz="2200" dirty="0" smtClean="0"/>
              <a:t> </a:t>
            </a:r>
            <a:r>
              <a:rPr lang="ru-RU" sz="2200" dirty="0" err="1" smtClean="0"/>
              <a:t>впевненість</a:t>
            </a:r>
            <a:r>
              <a:rPr lang="ru-RU" sz="2200" dirty="0" smtClean="0"/>
              <a:t>, </a:t>
            </a:r>
            <a:r>
              <a:rPr lang="ru-RU" sz="2200" dirty="0" err="1" smtClean="0"/>
              <a:t>що</a:t>
            </a:r>
            <a:r>
              <a:rPr lang="ru-RU" sz="2200" dirty="0" smtClean="0"/>
              <a:t> ваша </a:t>
            </a:r>
            <a:r>
              <a:rPr lang="ru-RU" sz="2200" dirty="0" err="1" smtClean="0"/>
              <a:t>програма</a:t>
            </a:r>
            <a:r>
              <a:rPr lang="ru-RU" sz="2200" dirty="0" smtClean="0"/>
              <a:t> </a:t>
            </a:r>
            <a:r>
              <a:rPr lang="ru-RU" sz="2200" dirty="0" err="1" smtClean="0"/>
              <a:t>працює</a:t>
            </a:r>
            <a:r>
              <a:rPr lang="ru-RU" sz="2200" dirty="0" smtClean="0"/>
              <a:t> як задумано. </a:t>
            </a:r>
            <a:r>
              <a:rPr lang="ru-RU" sz="2200" dirty="0" err="1" smtClean="0"/>
              <a:t>Такі</a:t>
            </a:r>
            <a:r>
              <a:rPr lang="ru-RU" sz="2200" dirty="0" smtClean="0"/>
              <a:t> тести </a:t>
            </a:r>
            <a:r>
              <a:rPr lang="ru-RU" sz="2200" dirty="0" err="1" smtClean="0"/>
              <a:t>можна</a:t>
            </a:r>
            <a:r>
              <a:rPr lang="ru-RU" sz="2200" dirty="0" smtClean="0"/>
              <a:t> </a:t>
            </a:r>
            <a:r>
              <a:rPr lang="ru-RU" sz="2200" dirty="0" err="1" smtClean="0"/>
              <a:t>запускати</a:t>
            </a:r>
            <a:r>
              <a:rPr lang="ru-RU" sz="2200" dirty="0" smtClean="0"/>
              <a:t> </a:t>
            </a:r>
            <a:r>
              <a:rPr lang="ru-RU" sz="2200" dirty="0" err="1" smtClean="0"/>
              <a:t>багато</a:t>
            </a:r>
            <a:r>
              <a:rPr lang="ru-RU" sz="2200" dirty="0" smtClean="0"/>
              <a:t> </a:t>
            </a:r>
            <a:r>
              <a:rPr lang="ru-RU" sz="2200" dirty="0" err="1" smtClean="0"/>
              <a:t>разів</a:t>
            </a:r>
            <a:r>
              <a:rPr lang="ru-RU" sz="2200" dirty="0" smtClean="0"/>
              <a:t>. </a:t>
            </a:r>
            <a:r>
              <a:rPr lang="ru-RU" sz="2200" dirty="0" err="1" smtClean="0"/>
              <a:t>Успішне</a:t>
            </a:r>
            <a:r>
              <a:rPr lang="ru-RU" sz="2200" dirty="0" smtClean="0"/>
              <a:t> </a:t>
            </a:r>
            <a:r>
              <a:rPr lang="ru-RU" sz="2200" dirty="0" err="1" smtClean="0"/>
              <a:t>виконання</a:t>
            </a:r>
            <a:r>
              <a:rPr lang="ru-RU" sz="2200" dirty="0" smtClean="0"/>
              <a:t> </a:t>
            </a:r>
            <a:r>
              <a:rPr lang="ru-RU" sz="2200" dirty="0" err="1" smtClean="0"/>
              <a:t>тестів</a:t>
            </a:r>
            <a:r>
              <a:rPr lang="ru-RU" sz="2200" dirty="0" smtClean="0"/>
              <a:t> </a:t>
            </a:r>
            <a:r>
              <a:rPr lang="ru-RU" sz="2200" dirty="0" err="1" smtClean="0"/>
              <a:t>покаже</a:t>
            </a:r>
            <a:r>
              <a:rPr lang="ru-RU" sz="2200" dirty="0" smtClean="0"/>
              <a:t> </a:t>
            </a:r>
            <a:r>
              <a:rPr lang="ru-RU" sz="2200" dirty="0" err="1" smtClean="0"/>
              <a:t>розробнику</a:t>
            </a:r>
            <a:r>
              <a:rPr lang="ru-RU" sz="2200" dirty="0" smtClean="0"/>
              <a:t>, </a:t>
            </a:r>
            <a:r>
              <a:rPr lang="ru-RU" sz="2200" dirty="0" err="1" smtClean="0"/>
              <a:t>що</a:t>
            </a:r>
            <a:r>
              <a:rPr lang="ru-RU" sz="2200" dirty="0" smtClean="0"/>
              <a:t> </a:t>
            </a:r>
            <a:r>
              <a:rPr lang="ru-RU" sz="2200" dirty="0" err="1" smtClean="0"/>
              <a:t>його</a:t>
            </a:r>
            <a:r>
              <a:rPr lang="ru-RU" sz="2200" dirty="0" smtClean="0"/>
              <a:t> </a:t>
            </a:r>
            <a:r>
              <a:rPr lang="ru-RU" sz="2200" dirty="0" err="1" smtClean="0"/>
              <a:t>зміни</a:t>
            </a:r>
            <a:r>
              <a:rPr lang="ru-RU" sz="2200" dirty="0" smtClean="0"/>
              <a:t> не </a:t>
            </a:r>
            <a:r>
              <a:rPr lang="ru-RU" sz="2200" dirty="0" err="1" smtClean="0"/>
              <a:t>зламали</a:t>
            </a:r>
            <a:r>
              <a:rPr lang="ru-RU" sz="2200" dirty="0" smtClean="0"/>
              <a:t> </a:t>
            </a:r>
            <a:r>
              <a:rPr lang="ru-RU" sz="2200" dirty="0" err="1" smtClean="0"/>
              <a:t>нічого</a:t>
            </a:r>
            <a:r>
              <a:rPr lang="ru-RU" sz="2200" dirty="0" smtClean="0"/>
              <a:t>, </a:t>
            </a:r>
            <a:r>
              <a:rPr lang="ru-RU" sz="2200" dirty="0" err="1" smtClean="0"/>
              <a:t>що</a:t>
            </a:r>
            <a:r>
              <a:rPr lang="ru-RU" sz="2200" dirty="0" smtClean="0"/>
              <a:t> </a:t>
            </a:r>
            <a:r>
              <a:rPr lang="ru-RU" sz="2200" dirty="0" err="1" smtClean="0"/>
              <a:t>ламати</a:t>
            </a:r>
            <a:r>
              <a:rPr lang="ru-RU" sz="2200" dirty="0" smtClean="0"/>
              <a:t> не </a:t>
            </a:r>
            <a:r>
              <a:rPr lang="ru-RU" sz="2200" dirty="0" err="1" smtClean="0"/>
              <a:t>планувалося</a:t>
            </a:r>
            <a:r>
              <a:rPr lang="ru-RU" sz="2200" dirty="0" smtClean="0"/>
              <a:t>.</a:t>
            </a:r>
          </a:p>
          <a:p>
            <a:pPr lvl="1" indent="-457200">
              <a:buFont typeface="+mj-lt"/>
              <a:buAutoNum type="arabicPeriod" startAt="2"/>
            </a:pPr>
            <a:r>
              <a:rPr lang="ru-RU" sz="2200" b="1" dirty="0" smtClean="0"/>
              <a:t>Тести </a:t>
            </a:r>
            <a:r>
              <a:rPr lang="ru-RU" sz="2200" b="1" dirty="0"/>
              <a:t>як </a:t>
            </a:r>
            <a:r>
              <a:rPr lang="ru-RU" sz="2200" b="1" dirty="0" err="1"/>
              <a:t>документація</a:t>
            </a:r>
            <a:endParaRPr lang="ru-RU" sz="2200" b="1" dirty="0"/>
          </a:p>
          <a:p>
            <a:pPr marL="457200" lvl="2"/>
            <a:r>
              <a:rPr lang="ru-RU" sz="2200" dirty="0" err="1" smtClean="0"/>
              <a:t>Юніт</a:t>
            </a:r>
            <a:r>
              <a:rPr lang="ru-RU" sz="2200" dirty="0" smtClean="0"/>
              <a:t>-тести </a:t>
            </a:r>
            <a:r>
              <a:rPr lang="ru-RU" sz="2200" dirty="0" err="1" smtClean="0"/>
              <a:t>можуть</a:t>
            </a:r>
            <a:r>
              <a:rPr lang="ru-RU" sz="2200" dirty="0" smtClean="0"/>
              <a:t> </a:t>
            </a:r>
            <a:r>
              <a:rPr lang="ru-RU" sz="2200" dirty="0" err="1" smtClean="0"/>
              <a:t>служити</a:t>
            </a:r>
            <a:r>
              <a:rPr lang="ru-RU" sz="2200" dirty="0" smtClean="0"/>
              <a:t> в </a:t>
            </a:r>
            <a:r>
              <a:rPr lang="ru-RU" sz="2200" dirty="0" err="1" smtClean="0"/>
              <a:t>якості</a:t>
            </a:r>
            <a:r>
              <a:rPr lang="ru-RU" sz="2200" dirty="0" smtClean="0"/>
              <a:t> </a:t>
            </a:r>
            <a:r>
              <a:rPr lang="ru-RU" sz="2200" dirty="0" err="1" smtClean="0"/>
              <a:t>документації</a:t>
            </a:r>
            <a:r>
              <a:rPr lang="ru-RU" sz="2200" dirty="0" smtClean="0"/>
              <a:t> до коду. </a:t>
            </a:r>
          </a:p>
          <a:p>
            <a:pPr marL="457200" lvl="2"/>
            <a:r>
              <a:rPr lang="ru-RU" sz="2200" dirty="0" err="1" smtClean="0"/>
              <a:t>Грамотний</a:t>
            </a:r>
            <a:r>
              <a:rPr lang="ru-RU" sz="2200" dirty="0" smtClean="0"/>
              <a:t> </a:t>
            </a:r>
            <a:r>
              <a:rPr lang="ru-RU" sz="2200" dirty="0" err="1" smtClean="0"/>
              <a:t>набір</a:t>
            </a:r>
            <a:r>
              <a:rPr lang="ru-RU" sz="2200" dirty="0" smtClean="0"/>
              <a:t> </a:t>
            </a:r>
            <a:r>
              <a:rPr lang="ru-RU" sz="2200" dirty="0" err="1" smtClean="0"/>
              <a:t>тестів</a:t>
            </a:r>
            <a:r>
              <a:rPr lang="ru-RU" sz="2200" dirty="0" smtClean="0"/>
              <a:t>, </a:t>
            </a:r>
            <a:r>
              <a:rPr lang="ru-RU" sz="2200" dirty="0" err="1" smtClean="0"/>
              <a:t>який</a:t>
            </a:r>
            <a:r>
              <a:rPr lang="ru-RU" sz="2200" dirty="0" smtClean="0"/>
              <a:t> </a:t>
            </a:r>
            <a:r>
              <a:rPr lang="ru-RU" sz="2200" dirty="0" err="1" smtClean="0"/>
              <a:t>покриває</a:t>
            </a:r>
            <a:r>
              <a:rPr lang="ru-RU" sz="2200" dirty="0" smtClean="0"/>
              <a:t> </a:t>
            </a:r>
            <a:r>
              <a:rPr lang="ru-RU" sz="2200" dirty="0" err="1" smtClean="0"/>
              <a:t>можливі</a:t>
            </a:r>
            <a:r>
              <a:rPr lang="ru-RU" sz="2200" dirty="0" smtClean="0"/>
              <a:t> </a:t>
            </a:r>
            <a:r>
              <a:rPr lang="ru-RU" sz="2200" dirty="0" err="1" smtClean="0"/>
              <a:t>способи</a:t>
            </a:r>
            <a:r>
              <a:rPr lang="ru-RU" sz="2200" dirty="0" smtClean="0"/>
              <a:t> </a:t>
            </a:r>
            <a:r>
              <a:rPr lang="ru-RU" sz="2200" dirty="0" err="1" smtClean="0"/>
              <a:t>використання</a:t>
            </a:r>
            <a:r>
              <a:rPr lang="ru-RU" sz="2200" dirty="0" smtClean="0"/>
              <a:t>, </a:t>
            </a:r>
            <a:r>
              <a:rPr lang="ru-RU" sz="2200" dirty="0" err="1" smtClean="0"/>
              <a:t>обмеження</a:t>
            </a:r>
            <a:r>
              <a:rPr lang="ru-RU" sz="2200" dirty="0" smtClean="0"/>
              <a:t> та </a:t>
            </a:r>
            <a:r>
              <a:rPr lang="ru-RU" sz="2200" dirty="0" err="1" smtClean="0"/>
              <a:t>потенційні</a:t>
            </a:r>
            <a:r>
              <a:rPr lang="ru-RU" sz="2200" dirty="0" smtClean="0"/>
              <a:t> </a:t>
            </a:r>
            <a:r>
              <a:rPr lang="ru-RU" sz="2200" dirty="0" err="1" smtClean="0"/>
              <a:t>помилки</a:t>
            </a:r>
            <a:r>
              <a:rPr lang="ru-RU" sz="2200" dirty="0" smtClean="0"/>
              <a:t>, </a:t>
            </a:r>
            <a:r>
              <a:rPr lang="ru-RU" sz="2200" dirty="0" err="1" smtClean="0"/>
              <a:t>рівнозначний</a:t>
            </a:r>
            <a:r>
              <a:rPr lang="ru-RU" sz="2200" dirty="0" smtClean="0"/>
              <a:t> </a:t>
            </a:r>
            <a:r>
              <a:rPr lang="ru-RU" sz="2200" dirty="0" err="1" smtClean="0"/>
              <a:t>спеціально</a:t>
            </a:r>
            <a:r>
              <a:rPr lang="ru-RU" sz="2200" dirty="0" smtClean="0"/>
              <a:t> </a:t>
            </a:r>
            <a:r>
              <a:rPr lang="ru-RU" sz="2200" dirty="0" err="1" smtClean="0"/>
              <a:t>написаним</a:t>
            </a:r>
            <a:r>
              <a:rPr lang="ru-RU" sz="2200" dirty="0" smtClean="0"/>
              <a:t> прикладам, і, </a:t>
            </a:r>
            <a:r>
              <a:rPr lang="ru-RU" sz="2200" dirty="0" err="1" smtClean="0"/>
              <a:t>крім</a:t>
            </a:r>
            <a:r>
              <a:rPr lang="ru-RU" sz="2200" dirty="0" smtClean="0"/>
              <a:t> того, </a:t>
            </a:r>
            <a:r>
              <a:rPr lang="ru-RU" sz="2200" dirty="0" err="1" smtClean="0"/>
              <a:t>його</a:t>
            </a:r>
            <a:r>
              <a:rPr lang="ru-RU" sz="2200" dirty="0" smtClean="0"/>
              <a:t> </a:t>
            </a:r>
            <a:r>
              <a:rPr lang="ru-RU" sz="2200" dirty="0" err="1" smtClean="0"/>
              <a:t>можна</a:t>
            </a:r>
            <a:r>
              <a:rPr lang="ru-RU" sz="2200" dirty="0" smtClean="0"/>
              <a:t> </a:t>
            </a:r>
            <a:r>
              <a:rPr lang="ru-RU" sz="2200" dirty="0" err="1" smtClean="0"/>
              <a:t>скомпілювати</a:t>
            </a:r>
            <a:r>
              <a:rPr lang="ru-RU" sz="2200" dirty="0" smtClean="0"/>
              <a:t> і </a:t>
            </a:r>
            <a:r>
              <a:rPr lang="ru-RU" sz="2200" dirty="0" err="1" smtClean="0"/>
              <a:t>переконатися</a:t>
            </a:r>
            <a:r>
              <a:rPr lang="ru-RU" sz="2200" dirty="0" smtClean="0"/>
              <a:t> в </a:t>
            </a:r>
            <a:r>
              <a:rPr lang="ru-RU" sz="2200" dirty="0" err="1" smtClean="0"/>
              <a:t>коректності</a:t>
            </a:r>
            <a:r>
              <a:rPr lang="ru-RU" sz="2200" dirty="0" smtClean="0"/>
              <a:t> </a:t>
            </a:r>
            <a:r>
              <a:rPr lang="ru-RU" sz="2200" dirty="0" err="1" smtClean="0"/>
              <a:t>реалізації</a:t>
            </a:r>
            <a:r>
              <a:rPr lang="ru-RU" sz="2200" dirty="0" smtClean="0"/>
              <a:t>. </a:t>
            </a:r>
            <a:r>
              <a:rPr lang="ru-RU" sz="2200" dirty="0" err="1" smtClean="0"/>
              <a:t>Якщо</a:t>
            </a:r>
            <a:r>
              <a:rPr lang="ru-RU" sz="2200" dirty="0" smtClean="0"/>
              <a:t> тести легко </a:t>
            </a:r>
            <a:r>
              <a:rPr lang="ru-RU" sz="2200" dirty="0" err="1" smtClean="0"/>
              <a:t>виконати</a:t>
            </a:r>
            <a:r>
              <a:rPr lang="ru-RU" sz="2200" dirty="0" smtClean="0"/>
              <a:t>, то </a:t>
            </a:r>
            <a:r>
              <a:rPr lang="ru-RU" sz="2200" dirty="0" err="1" smtClean="0"/>
              <a:t>іншої</a:t>
            </a:r>
            <a:r>
              <a:rPr lang="ru-RU" sz="2200" dirty="0" smtClean="0"/>
              <a:t> </a:t>
            </a:r>
            <a:r>
              <a:rPr lang="ru-RU" sz="2200" dirty="0" err="1" smtClean="0"/>
              <a:t>документації</a:t>
            </a:r>
            <a:r>
              <a:rPr lang="ru-RU" sz="2200" dirty="0" smtClean="0"/>
              <a:t> (</a:t>
            </a:r>
            <a:r>
              <a:rPr lang="ru-RU" sz="2200" dirty="0" err="1" smtClean="0"/>
              <a:t>наприклад</a:t>
            </a:r>
            <a:r>
              <a:rPr lang="ru-RU" sz="2200" dirty="0" smtClean="0"/>
              <a:t>, </a:t>
            </a:r>
            <a:r>
              <a:rPr lang="ru-RU" sz="2200" dirty="0" err="1" smtClean="0"/>
              <a:t>коментарів</a:t>
            </a:r>
            <a:r>
              <a:rPr lang="ru-RU" sz="2200" dirty="0" smtClean="0"/>
              <a:t> </a:t>
            </a:r>
            <a:r>
              <a:rPr lang="ru-RU" sz="2200" dirty="0" err="1" smtClean="0"/>
              <a:t>doxygen</a:t>
            </a:r>
            <a:r>
              <a:rPr lang="ru-RU" sz="2200" dirty="0" smtClean="0"/>
              <a:t>) не </a:t>
            </a:r>
            <a:r>
              <a:rPr lang="ru-RU" sz="2200" dirty="0" err="1" smtClean="0"/>
              <a:t>потрібно</a:t>
            </a:r>
            <a:r>
              <a:rPr lang="ru-RU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4877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671691"/>
            <a:ext cx="9143999" cy="61863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200" b="1" dirty="0" smtClean="0"/>
              <a:t>3. </a:t>
            </a:r>
            <a:r>
              <a:rPr lang="ru-RU" sz="2200" b="1" dirty="0" err="1" smtClean="0"/>
              <a:t>Розробка</a:t>
            </a:r>
            <a:r>
              <a:rPr lang="ru-RU" sz="2200" b="1" dirty="0" smtClean="0"/>
              <a:t> через </a:t>
            </a:r>
            <a:r>
              <a:rPr lang="ru-RU" sz="2200" b="1" dirty="0" err="1" smtClean="0"/>
              <a:t>тестування</a:t>
            </a:r>
            <a:endParaRPr lang="ru-RU" sz="2200" b="1" dirty="0" smtClean="0"/>
          </a:p>
          <a:p>
            <a:pPr lvl="1"/>
            <a:r>
              <a:rPr lang="ru-RU" sz="2200" dirty="0" smtClean="0"/>
              <a:t>При </a:t>
            </a:r>
            <a:r>
              <a:rPr lang="ru-RU" sz="2200" dirty="0" err="1" smtClean="0"/>
              <a:t>розробці</a:t>
            </a:r>
            <a:r>
              <a:rPr lang="ru-RU" sz="2200" dirty="0" smtClean="0"/>
              <a:t> через </a:t>
            </a:r>
            <a:r>
              <a:rPr lang="ru-RU" sz="2200" dirty="0" err="1" smtClean="0"/>
              <a:t>тестування</a:t>
            </a:r>
            <a:r>
              <a:rPr lang="ru-RU" sz="2200" dirty="0" smtClean="0"/>
              <a:t> (</a:t>
            </a:r>
            <a:r>
              <a:rPr lang="ru-RU" sz="2200" dirty="0" err="1" smtClean="0"/>
              <a:t>test-driven</a:t>
            </a:r>
            <a:r>
              <a:rPr lang="ru-RU" sz="2200" dirty="0" smtClean="0"/>
              <a:t> </a:t>
            </a:r>
            <a:r>
              <a:rPr lang="ru-RU" sz="2200" dirty="0" err="1" smtClean="0"/>
              <a:t>development</a:t>
            </a:r>
            <a:r>
              <a:rPr lang="ru-RU" sz="2200" dirty="0" smtClean="0"/>
              <a:t>, TDD) </a:t>
            </a:r>
            <a:r>
              <a:rPr lang="ru-RU" sz="2200" dirty="0" err="1" smtClean="0"/>
              <a:t>спочатку</a:t>
            </a:r>
            <a:r>
              <a:rPr lang="ru-RU" sz="2200" dirty="0" smtClean="0"/>
              <a:t> </a:t>
            </a:r>
            <a:r>
              <a:rPr lang="ru-RU" sz="2200" dirty="0" err="1" smtClean="0"/>
              <a:t>пишуть</a:t>
            </a:r>
            <a:r>
              <a:rPr lang="ru-RU" sz="2200" dirty="0" smtClean="0"/>
              <a:t> тести, </a:t>
            </a:r>
            <a:r>
              <a:rPr lang="ru-RU" sz="2200" dirty="0" err="1" smtClean="0"/>
              <a:t>які</a:t>
            </a:r>
            <a:r>
              <a:rPr lang="ru-RU" sz="2200" dirty="0" smtClean="0"/>
              <a:t> </a:t>
            </a:r>
            <a:r>
              <a:rPr lang="ru-RU" sz="2200" dirty="0" err="1" smtClean="0"/>
              <a:t>перевіряють</a:t>
            </a:r>
            <a:r>
              <a:rPr lang="ru-RU" sz="2200" dirty="0" smtClean="0"/>
              <a:t> </a:t>
            </a:r>
            <a:r>
              <a:rPr lang="ru-RU" sz="2200" dirty="0" err="1" smtClean="0"/>
              <a:t>поведінку</a:t>
            </a:r>
            <a:r>
              <a:rPr lang="ru-RU" sz="2200" dirty="0" smtClean="0"/>
              <a:t> коду. При запуску вони, </a:t>
            </a:r>
            <a:r>
              <a:rPr lang="ru-RU" sz="2200" dirty="0" err="1" smtClean="0"/>
              <a:t>звичайно</a:t>
            </a:r>
            <a:r>
              <a:rPr lang="ru-RU" sz="2200" dirty="0" smtClean="0"/>
              <a:t>, проваляться (</a:t>
            </a:r>
            <a:r>
              <a:rPr lang="ru-RU" sz="2200" dirty="0" err="1" smtClean="0"/>
              <a:t>або</a:t>
            </a:r>
            <a:r>
              <a:rPr lang="ru-RU" sz="2200" dirty="0" smtClean="0"/>
              <a:t> </a:t>
            </a:r>
            <a:r>
              <a:rPr lang="ru-RU" sz="2200" dirty="0" err="1" smtClean="0"/>
              <a:t>навіть</a:t>
            </a:r>
            <a:r>
              <a:rPr lang="ru-RU" sz="2200" dirty="0" smtClean="0"/>
              <a:t> не </a:t>
            </a:r>
            <a:r>
              <a:rPr lang="ru-RU" sz="2200" dirty="0" err="1" smtClean="0"/>
              <a:t>скомпілюються</a:t>
            </a:r>
            <a:r>
              <a:rPr lang="ru-RU" sz="2200" dirty="0" smtClean="0"/>
              <a:t>), тому ваше </a:t>
            </a:r>
            <a:r>
              <a:rPr lang="ru-RU" sz="2200" dirty="0" err="1" smtClean="0"/>
              <a:t>завдання</a:t>
            </a:r>
            <a:r>
              <a:rPr lang="ru-RU" sz="2200" dirty="0" smtClean="0"/>
              <a:t> - </a:t>
            </a:r>
            <a:r>
              <a:rPr lang="ru-RU" sz="2200" dirty="0" err="1" smtClean="0"/>
              <a:t>написати</a:t>
            </a:r>
            <a:r>
              <a:rPr lang="ru-RU" sz="2200" dirty="0" smtClean="0"/>
              <a:t> код, </a:t>
            </a:r>
            <a:r>
              <a:rPr lang="ru-RU" sz="2200" dirty="0" err="1" smtClean="0"/>
              <a:t>який</a:t>
            </a:r>
            <a:r>
              <a:rPr lang="ru-RU" sz="2200" dirty="0" smtClean="0"/>
              <a:t> проходить </a:t>
            </a:r>
            <a:r>
              <a:rPr lang="ru-RU" sz="2200" dirty="0" err="1" smtClean="0"/>
              <a:t>ці</a:t>
            </a:r>
            <a:r>
              <a:rPr lang="ru-RU" sz="2200" dirty="0" smtClean="0"/>
              <a:t> тести. Основа </a:t>
            </a:r>
            <a:r>
              <a:rPr lang="ru-RU" sz="2200" dirty="0" err="1" smtClean="0"/>
              <a:t>філософії</a:t>
            </a:r>
            <a:r>
              <a:rPr lang="ru-RU" sz="2200" dirty="0" smtClean="0"/>
              <a:t> </a:t>
            </a:r>
            <a:r>
              <a:rPr lang="ru-RU" sz="2200" dirty="0" err="1" smtClean="0"/>
              <a:t>розробки</a:t>
            </a:r>
            <a:r>
              <a:rPr lang="ru-RU" sz="2200" dirty="0" smtClean="0"/>
              <a:t> через </a:t>
            </a:r>
            <a:r>
              <a:rPr lang="ru-RU" sz="2200" dirty="0" err="1" smtClean="0"/>
              <a:t>тестування</a:t>
            </a:r>
            <a:r>
              <a:rPr lang="ru-RU" sz="2200" dirty="0" smtClean="0"/>
              <a:t> - </a:t>
            </a:r>
            <a:r>
              <a:rPr lang="ru-RU" sz="2200" dirty="0" err="1" smtClean="0"/>
              <a:t>пишуть</a:t>
            </a:r>
            <a:r>
              <a:rPr lang="ru-RU" sz="2200" dirty="0" smtClean="0"/>
              <a:t> </a:t>
            </a:r>
            <a:r>
              <a:rPr lang="ru-RU" sz="2200" dirty="0" err="1" smtClean="0"/>
              <a:t>тільки</a:t>
            </a:r>
            <a:r>
              <a:rPr lang="ru-RU" sz="2200" dirty="0" smtClean="0"/>
              <a:t> той код, </a:t>
            </a:r>
            <a:r>
              <a:rPr lang="ru-RU" sz="2200" dirty="0" err="1" smtClean="0"/>
              <a:t>який</a:t>
            </a:r>
            <a:r>
              <a:rPr lang="ru-RU" sz="2200" dirty="0" smtClean="0"/>
              <a:t> </a:t>
            </a:r>
            <a:r>
              <a:rPr lang="ru-RU" sz="2200" dirty="0" err="1" smtClean="0"/>
              <a:t>потрібен</a:t>
            </a:r>
            <a:r>
              <a:rPr lang="ru-RU" sz="2200" dirty="0" smtClean="0"/>
              <a:t> для </a:t>
            </a:r>
            <a:r>
              <a:rPr lang="ru-RU" sz="2200" dirty="0" err="1" smtClean="0"/>
              <a:t>проходження</a:t>
            </a:r>
            <a:r>
              <a:rPr lang="ru-RU" sz="2200" dirty="0" smtClean="0"/>
              <a:t> </a:t>
            </a:r>
            <a:r>
              <a:rPr lang="ru-RU" sz="2200" dirty="0" err="1" smtClean="0"/>
              <a:t>тестів</a:t>
            </a:r>
            <a:r>
              <a:rPr lang="ru-RU" sz="2200" dirty="0" smtClean="0"/>
              <a:t>, </a:t>
            </a:r>
            <a:r>
              <a:rPr lang="ru-RU" sz="2200" dirty="0" err="1" smtClean="0"/>
              <a:t>нічого</a:t>
            </a:r>
            <a:r>
              <a:rPr lang="ru-RU" sz="2200" dirty="0" smtClean="0"/>
              <a:t> </a:t>
            </a:r>
            <a:r>
              <a:rPr lang="ru-RU" sz="2200" dirty="0" err="1" smtClean="0"/>
              <a:t>зайвого</a:t>
            </a:r>
            <a:r>
              <a:rPr lang="ru-RU" sz="2200" dirty="0" smtClean="0"/>
              <a:t>. Коли </a:t>
            </a:r>
            <a:r>
              <a:rPr lang="ru-RU" sz="2200" dirty="0" err="1" smtClean="0"/>
              <a:t>всі</a:t>
            </a:r>
            <a:r>
              <a:rPr lang="ru-RU" sz="2200" dirty="0" smtClean="0"/>
              <a:t> тести </a:t>
            </a:r>
            <a:r>
              <a:rPr lang="ru-RU" sz="2200" dirty="0" err="1" smtClean="0"/>
              <a:t>проходять</a:t>
            </a:r>
            <a:r>
              <a:rPr lang="ru-RU" sz="2200" dirty="0" smtClean="0"/>
              <a:t>, код </a:t>
            </a:r>
            <a:r>
              <a:rPr lang="ru-RU" sz="2200" dirty="0" err="1" smtClean="0"/>
              <a:t>потрібно</a:t>
            </a:r>
            <a:r>
              <a:rPr lang="ru-RU" sz="2200" dirty="0" smtClean="0"/>
              <a:t> </a:t>
            </a:r>
            <a:r>
              <a:rPr lang="ru-RU" sz="2200" dirty="0" err="1" smtClean="0"/>
              <a:t>отрефакторити</a:t>
            </a:r>
            <a:r>
              <a:rPr lang="ru-RU" sz="2200" dirty="0" smtClean="0"/>
              <a:t> і </a:t>
            </a:r>
            <a:r>
              <a:rPr lang="ru-RU" sz="2200" dirty="0" err="1" smtClean="0"/>
              <a:t>почистити</a:t>
            </a:r>
            <a:r>
              <a:rPr lang="ru-RU" sz="2200" dirty="0" smtClean="0"/>
              <a:t>, а </a:t>
            </a:r>
            <a:r>
              <a:rPr lang="ru-RU" sz="2200" dirty="0" err="1" smtClean="0"/>
              <a:t>потім</a:t>
            </a:r>
            <a:r>
              <a:rPr lang="ru-RU" sz="2200" dirty="0" smtClean="0"/>
              <a:t> </a:t>
            </a:r>
            <a:r>
              <a:rPr lang="ru-RU" sz="2200" dirty="0" err="1" smtClean="0"/>
              <a:t>приступити</a:t>
            </a:r>
            <a:r>
              <a:rPr lang="ru-RU" sz="2200" dirty="0" smtClean="0"/>
              <a:t> до </a:t>
            </a:r>
            <a:r>
              <a:rPr lang="ru-RU" sz="2200" dirty="0" err="1" smtClean="0"/>
              <a:t>наступної</a:t>
            </a:r>
            <a:r>
              <a:rPr lang="ru-RU" sz="2200" dirty="0" smtClean="0"/>
              <a:t> </a:t>
            </a:r>
            <a:r>
              <a:rPr lang="ru-RU" sz="2200" dirty="0" err="1" smtClean="0"/>
              <a:t>частини</a:t>
            </a:r>
            <a:r>
              <a:rPr lang="ru-RU" sz="2200" dirty="0" smtClean="0"/>
              <a:t>.</a:t>
            </a:r>
          </a:p>
          <a:p>
            <a:pPr marL="0" lvl="1"/>
            <a:r>
              <a:rPr lang="ru-RU" sz="2200" b="1" dirty="0" smtClean="0"/>
              <a:t>4. </a:t>
            </a:r>
            <a:r>
              <a:rPr lang="ru-RU" sz="2200" b="1" dirty="0" err="1" smtClean="0"/>
              <a:t>Можливість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краще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розібратися</a:t>
            </a:r>
            <a:r>
              <a:rPr lang="ru-RU" sz="2200" b="1" dirty="0" smtClean="0"/>
              <a:t> в </a:t>
            </a:r>
            <a:r>
              <a:rPr lang="ru-RU" sz="2200" b="1" dirty="0" err="1" smtClean="0"/>
              <a:t>коді</a:t>
            </a:r>
            <a:endParaRPr lang="ru-RU" sz="2200" b="1" dirty="0" smtClean="0"/>
          </a:p>
          <a:p>
            <a:pPr lvl="1"/>
            <a:r>
              <a:rPr lang="ru-RU" sz="2200" dirty="0" smtClean="0"/>
              <a:t>Коли </a:t>
            </a:r>
            <a:r>
              <a:rPr lang="ru-RU" sz="2200" dirty="0" err="1" smtClean="0"/>
              <a:t>ви</a:t>
            </a:r>
            <a:r>
              <a:rPr lang="ru-RU" sz="2200" dirty="0" smtClean="0"/>
              <a:t> </a:t>
            </a:r>
            <a:r>
              <a:rPr lang="ru-RU" sz="2200" dirty="0" err="1" smtClean="0"/>
              <a:t>розбираєтеся</a:t>
            </a:r>
            <a:r>
              <a:rPr lang="ru-RU" sz="2200" dirty="0" smtClean="0"/>
              <a:t> в погано </a:t>
            </a:r>
            <a:r>
              <a:rPr lang="ru-RU" sz="2200" dirty="0" err="1" smtClean="0"/>
              <a:t>документованому</a:t>
            </a:r>
            <a:r>
              <a:rPr lang="ru-RU" sz="2200" dirty="0" smtClean="0"/>
              <a:t> складному </a:t>
            </a:r>
            <a:r>
              <a:rPr lang="ru-RU" sz="2200" dirty="0" err="1" smtClean="0"/>
              <a:t>коді</a:t>
            </a:r>
            <a:r>
              <a:rPr lang="ru-RU" sz="2200" dirty="0" smtClean="0"/>
              <a:t>, </a:t>
            </a:r>
            <a:r>
              <a:rPr lang="ru-RU" sz="2200" dirty="0" err="1" smtClean="0"/>
              <a:t>спробуйте</a:t>
            </a:r>
            <a:r>
              <a:rPr lang="ru-RU" sz="2200" dirty="0" smtClean="0"/>
              <a:t> </a:t>
            </a:r>
            <a:r>
              <a:rPr lang="ru-RU" sz="2200" dirty="0" err="1" smtClean="0"/>
              <a:t>написати</a:t>
            </a:r>
            <a:r>
              <a:rPr lang="ru-RU" sz="2200" dirty="0" smtClean="0"/>
              <a:t> для </a:t>
            </a:r>
            <a:r>
              <a:rPr lang="ru-RU" sz="2200" dirty="0" err="1" smtClean="0"/>
              <a:t>нього</a:t>
            </a:r>
            <a:r>
              <a:rPr lang="ru-RU" sz="2200" dirty="0" smtClean="0"/>
              <a:t> тести. </a:t>
            </a:r>
            <a:r>
              <a:rPr lang="ru-RU" sz="2200" dirty="0" err="1" smtClean="0"/>
              <a:t>Це</a:t>
            </a:r>
            <a:r>
              <a:rPr lang="ru-RU" sz="2200" dirty="0" smtClean="0"/>
              <a:t> </a:t>
            </a:r>
            <a:r>
              <a:rPr lang="ru-RU" sz="2200" dirty="0" err="1" smtClean="0"/>
              <a:t>досить</a:t>
            </a:r>
            <a:r>
              <a:rPr lang="ru-RU" sz="2200" dirty="0" smtClean="0"/>
              <a:t> </a:t>
            </a:r>
            <a:r>
              <a:rPr lang="ru-RU" sz="2200" dirty="0" err="1" smtClean="0"/>
              <a:t>корисно</a:t>
            </a:r>
            <a:r>
              <a:rPr lang="ru-RU" sz="2200" dirty="0" smtClean="0"/>
              <a:t>, так як: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200" dirty="0" smtClean="0"/>
              <a:t>вони дозволять </a:t>
            </a:r>
            <a:r>
              <a:rPr lang="ru-RU" sz="2200" dirty="0" err="1" smtClean="0"/>
              <a:t>переконатися</a:t>
            </a:r>
            <a:r>
              <a:rPr lang="ru-RU" sz="2200" dirty="0" smtClean="0"/>
              <a:t>, </a:t>
            </a:r>
            <a:r>
              <a:rPr lang="ru-RU" sz="2200" dirty="0" err="1" smtClean="0"/>
              <a:t>що</a:t>
            </a:r>
            <a:r>
              <a:rPr lang="ru-RU" sz="2200" dirty="0" smtClean="0"/>
              <a:t> </a:t>
            </a:r>
            <a:r>
              <a:rPr lang="ru-RU" sz="2200" dirty="0" err="1" smtClean="0"/>
              <a:t>ви</a:t>
            </a:r>
            <a:r>
              <a:rPr lang="ru-RU" sz="2200" dirty="0" smtClean="0"/>
              <a:t> правильно </a:t>
            </a:r>
            <a:r>
              <a:rPr lang="ru-RU" sz="2200" dirty="0" err="1" smtClean="0"/>
              <a:t>розумієте</a:t>
            </a:r>
            <a:r>
              <a:rPr lang="ru-RU" sz="2200" dirty="0" smtClean="0"/>
              <a:t>, як </a:t>
            </a:r>
            <a:r>
              <a:rPr lang="ru-RU" sz="2200" dirty="0" err="1" smtClean="0"/>
              <a:t>працює</a:t>
            </a:r>
            <a:r>
              <a:rPr lang="ru-RU" sz="2200" dirty="0" smtClean="0"/>
              <a:t> код;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200" dirty="0" smtClean="0"/>
              <a:t>вони </a:t>
            </a:r>
            <a:r>
              <a:rPr lang="ru-RU" sz="2200" dirty="0" err="1" smtClean="0"/>
              <a:t>будуть</a:t>
            </a:r>
            <a:r>
              <a:rPr lang="ru-RU" sz="2200" dirty="0" smtClean="0"/>
              <a:t> </a:t>
            </a:r>
            <a:r>
              <a:rPr lang="ru-RU" sz="2200" dirty="0" err="1" smtClean="0"/>
              <a:t>служити</a:t>
            </a:r>
            <a:r>
              <a:rPr lang="ru-RU" sz="2200" dirty="0" smtClean="0"/>
              <a:t> </a:t>
            </a:r>
            <a:r>
              <a:rPr lang="ru-RU" sz="2200" dirty="0" err="1" smtClean="0"/>
              <a:t>документацією</a:t>
            </a:r>
            <a:r>
              <a:rPr lang="ru-RU" sz="2200" dirty="0" smtClean="0"/>
              <a:t> для тих, </a:t>
            </a:r>
            <a:r>
              <a:rPr lang="ru-RU" sz="2200" dirty="0" err="1" smtClean="0"/>
              <a:t>хто</a:t>
            </a:r>
            <a:r>
              <a:rPr lang="ru-RU" sz="2200" dirty="0" smtClean="0"/>
              <a:t> буде </a:t>
            </a:r>
            <a:r>
              <a:rPr lang="ru-RU" sz="2200" dirty="0" err="1" smtClean="0"/>
              <a:t>читати</a:t>
            </a:r>
            <a:r>
              <a:rPr lang="ru-RU" sz="2200" dirty="0" smtClean="0"/>
              <a:t> код </a:t>
            </a:r>
            <a:r>
              <a:rPr lang="ru-RU" sz="2200" dirty="0" err="1" smtClean="0"/>
              <a:t>після</a:t>
            </a:r>
            <a:r>
              <a:rPr lang="ru-RU" sz="2200" dirty="0" smtClean="0"/>
              <a:t> вас;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200" dirty="0" err="1" smtClean="0"/>
              <a:t>якщо</a:t>
            </a:r>
            <a:r>
              <a:rPr lang="ru-RU" sz="2200" dirty="0" smtClean="0"/>
              <a:t> </a:t>
            </a:r>
            <a:r>
              <a:rPr lang="ru-RU" sz="2200" dirty="0" err="1" smtClean="0"/>
              <a:t>ви</a:t>
            </a:r>
            <a:r>
              <a:rPr lang="ru-RU" sz="2200" dirty="0" smtClean="0"/>
              <a:t> </a:t>
            </a:r>
            <a:r>
              <a:rPr lang="ru-RU" sz="2200" dirty="0" err="1" smtClean="0"/>
              <a:t>плануєте</a:t>
            </a:r>
            <a:r>
              <a:rPr lang="ru-RU" sz="2200" dirty="0" smtClean="0"/>
              <a:t> </a:t>
            </a:r>
            <a:r>
              <a:rPr lang="ru-RU" sz="2200" dirty="0" err="1" smtClean="0"/>
              <a:t>рефакторинг</a:t>
            </a:r>
            <a:r>
              <a:rPr lang="ru-RU" sz="2200" dirty="0" smtClean="0"/>
              <a:t>, тести </a:t>
            </a:r>
            <a:r>
              <a:rPr lang="ru-RU" sz="2200" dirty="0" err="1" smtClean="0"/>
              <a:t>допоможуть</a:t>
            </a:r>
            <a:r>
              <a:rPr lang="ru-RU" sz="2200" dirty="0" smtClean="0"/>
              <a:t> вам </a:t>
            </a:r>
            <a:r>
              <a:rPr lang="ru-RU" sz="2200" dirty="0" err="1" smtClean="0"/>
              <a:t>переконатися</a:t>
            </a:r>
            <a:r>
              <a:rPr lang="ru-RU" sz="2200" dirty="0" smtClean="0"/>
              <a:t> в </a:t>
            </a:r>
            <a:r>
              <a:rPr lang="ru-RU" sz="2200" dirty="0" err="1" smtClean="0"/>
              <a:t>коректності</a:t>
            </a:r>
            <a:r>
              <a:rPr lang="ru-RU" sz="2200" dirty="0" smtClean="0"/>
              <a:t> </a:t>
            </a:r>
            <a:r>
              <a:rPr lang="ru-RU" sz="2200" dirty="0" err="1" smtClean="0"/>
              <a:t>змін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2002971" y="0"/>
            <a:ext cx="6283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>
                <a:solidFill>
                  <a:schemeClr val="bg1"/>
                </a:solidFill>
              </a:rPr>
              <a:t>Застосування </a:t>
            </a:r>
            <a:r>
              <a:rPr lang="uk-UA" sz="3600" b="1" dirty="0" err="1" smtClean="0">
                <a:solidFill>
                  <a:schemeClr val="bg1"/>
                </a:solidFill>
              </a:rPr>
              <a:t>юніт</a:t>
            </a:r>
            <a:r>
              <a:rPr lang="uk-UA" sz="3600" b="1" dirty="0" smtClean="0">
                <a:solidFill>
                  <a:schemeClr val="bg1"/>
                </a:solidFill>
              </a:rPr>
              <a:t>-тестування 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23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7828" y="0"/>
            <a:ext cx="5689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Макроси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14514" y="893074"/>
            <a:ext cx="9143998" cy="470898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000" dirty="0" err="1" smtClean="0"/>
              <a:t>Макроси</a:t>
            </a:r>
            <a:r>
              <a:rPr lang="ru-RU" sz="2000" dirty="0" smtClean="0"/>
              <a:t> </a:t>
            </a:r>
            <a:r>
              <a:rPr lang="ru-RU" sz="2000" dirty="0" err="1" smtClean="0"/>
              <a:t>визначаються</a:t>
            </a:r>
            <a:r>
              <a:rPr lang="ru-RU" sz="2000" dirty="0" smtClean="0"/>
              <a:t> за </a:t>
            </a:r>
            <a:r>
              <a:rPr lang="ru-RU" sz="2000" dirty="0" err="1" smtClean="0"/>
              <a:t>допомогою</a:t>
            </a:r>
            <a:r>
              <a:rPr lang="ru-RU" sz="2000" dirty="0" smtClean="0"/>
              <a:t> форм </a:t>
            </a:r>
            <a:r>
              <a:rPr lang="en-GB" sz="2000" dirty="0" err="1" smtClean="0"/>
              <a:t>defmacro</a:t>
            </a:r>
            <a:r>
              <a:rPr lang="en-GB" sz="2000" dirty="0" smtClean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 </a:t>
            </a:r>
            <a:r>
              <a:rPr lang="ru-RU" sz="2000" dirty="0" err="1" smtClean="0"/>
              <a:t>означає</a:t>
            </a:r>
            <a:r>
              <a:rPr lang="ru-RU" sz="2000" dirty="0" smtClean="0"/>
              <a:t> «</a:t>
            </a:r>
            <a:r>
              <a:rPr lang="en-GB" sz="2000" dirty="0" err="1" smtClean="0"/>
              <a:t>DEFine</a:t>
            </a:r>
            <a:r>
              <a:rPr lang="en-GB" sz="2000" dirty="0" smtClean="0"/>
              <a:t> MACRO. </a:t>
            </a:r>
            <a:endParaRPr lang="uk-UA" sz="2000" dirty="0" smtClean="0"/>
          </a:p>
          <a:p>
            <a:r>
              <a:rPr lang="ru-RU" sz="2000" dirty="0" err="1" smtClean="0"/>
              <a:t>Базовий</a:t>
            </a:r>
            <a:r>
              <a:rPr lang="ru-RU" sz="2000" dirty="0" smtClean="0"/>
              <a:t> шаблон </a:t>
            </a:r>
            <a:r>
              <a:rPr lang="en-GB" sz="2000" dirty="0" err="1" smtClean="0"/>
              <a:t>defmacro</a:t>
            </a:r>
            <a:r>
              <a:rPr lang="en-GB" sz="2000" dirty="0" smtClean="0"/>
              <a:t> </a:t>
            </a:r>
            <a:r>
              <a:rPr lang="ru-RU" sz="2000" dirty="0" smtClean="0"/>
              <a:t>схожий на шаблон </a:t>
            </a:r>
            <a:r>
              <a:rPr lang="en-GB" sz="2000" dirty="0" err="1" smtClean="0"/>
              <a:t>defun</a:t>
            </a:r>
            <a:r>
              <a:rPr lang="en-GB" sz="2000" dirty="0" smtClean="0"/>
              <a:t>.</a:t>
            </a:r>
          </a:p>
          <a:p>
            <a:endParaRPr lang="en-GB" sz="2000" dirty="0" smtClean="0"/>
          </a:p>
          <a:p>
            <a:pPr lvl="1"/>
            <a:r>
              <a:rPr lang="en-GB" sz="2000" dirty="0" smtClean="0">
                <a:solidFill>
                  <a:srgbClr val="0000CC"/>
                </a:solidFill>
              </a:rPr>
              <a:t>(</a:t>
            </a:r>
            <a:r>
              <a:rPr lang="en-GB" sz="2000" dirty="0" err="1" smtClean="0">
                <a:solidFill>
                  <a:srgbClr val="0000CC"/>
                </a:solidFill>
              </a:rPr>
              <a:t>defmacro</a:t>
            </a:r>
            <a:r>
              <a:rPr lang="en-GB" sz="2000" dirty="0" smtClean="0">
                <a:solidFill>
                  <a:srgbClr val="0000CC"/>
                </a:solidFill>
              </a:rPr>
              <a:t> name (parameter *)</a:t>
            </a:r>
          </a:p>
          <a:p>
            <a:pPr lvl="1"/>
            <a:r>
              <a:rPr lang="en-GB" sz="2000" dirty="0" smtClean="0">
                <a:solidFill>
                  <a:srgbClr val="0000CC"/>
                </a:solidFill>
              </a:rPr>
              <a:t>     "Optional documentation string.</a:t>
            </a:r>
          </a:p>
          <a:p>
            <a:pPr lvl="1"/>
            <a:r>
              <a:rPr lang="en-GB" sz="2000" dirty="0" smtClean="0">
                <a:solidFill>
                  <a:srgbClr val="0000CC"/>
                </a:solidFill>
              </a:rPr>
              <a:t>      "body-form *)</a:t>
            </a:r>
          </a:p>
          <a:p>
            <a:endParaRPr lang="en-GB" sz="2000" dirty="0" smtClean="0"/>
          </a:p>
          <a:p>
            <a:r>
              <a:rPr lang="ru-RU" sz="2000" dirty="0" err="1" smtClean="0"/>
              <a:t>Подібно</a:t>
            </a:r>
            <a:r>
              <a:rPr lang="ru-RU" sz="2000" dirty="0" smtClean="0"/>
              <a:t> до </a:t>
            </a:r>
            <a:r>
              <a:rPr lang="ru-RU" sz="2000" dirty="0" err="1" smtClean="0"/>
              <a:t>функцій</a:t>
            </a:r>
            <a:r>
              <a:rPr lang="ru-RU" sz="2000" dirty="0" smtClean="0"/>
              <a:t>, макрос </a:t>
            </a:r>
            <a:r>
              <a:rPr lang="ru-RU" sz="2000" dirty="0" err="1" smtClean="0"/>
              <a:t>складається</a:t>
            </a:r>
            <a:r>
              <a:rPr lang="ru-RU" sz="2000" dirty="0" smtClean="0"/>
              <a:t> з </a:t>
            </a:r>
            <a:r>
              <a:rPr lang="ru-RU" sz="2000" dirty="0" err="1" smtClean="0"/>
              <a:t>імені</a:t>
            </a:r>
            <a:r>
              <a:rPr lang="ru-RU" sz="2000" dirty="0" smtClean="0"/>
              <a:t>, списку </a:t>
            </a:r>
            <a:r>
              <a:rPr lang="ru-RU" sz="2000" dirty="0" err="1" smtClean="0"/>
              <a:t>параметрів</a:t>
            </a:r>
            <a:r>
              <a:rPr lang="ru-RU" sz="2000" dirty="0" smtClean="0"/>
              <a:t>, </a:t>
            </a:r>
            <a:r>
              <a:rPr lang="ru-RU" sz="2000" dirty="0" err="1" smtClean="0"/>
              <a:t>необов'язково</a:t>
            </a:r>
            <a:r>
              <a:rPr lang="uk-UA" sz="2000" dirty="0" smtClean="0"/>
              <a:t>го</a:t>
            </a:r>
            <a:r>
              <a:rPr lang="ru-RU" sz="2000" dirty="0" smtClean="0"/>
              <a:t> рядку </a:t>
            </a:r>
            <a:r>
              <a:rPr lang="ru-RU" sz="2000" dirty="0" err="1" smtClean="0"/>
              <a:t>документації</a:t>
            </a:r>
            <a:r>
              <a:rPr lang="ru-RU" sz="2000" dirty="0" smtClean="0"/>
              <a:t> і </a:t>
            </a:r>
            <a:r>
              <a:rPr lang="ru-RU" sz="2000" dirty="0" err="1" smtClean="0"/>
              <a:t>тіла</a:t>
            </a:r>
            <a:r>
              <a:rPr lang="ru-RU" sz="2000" dirty="0" smtClean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 </a:t>
            </a:r>
            <a:r>
              <a:rPr lang="ru-RU" sz="2000" dirty="0" err="1" smtClean="0"/>
              <a:t>складається</a:t>
            </a:r>
            <a:r>
              <a:rPr lang="ru-RU" sz="2000" dirty="0" smtClean="0"/>
              <a:t> з </a:t>
            </a:r>
            <a:r>
              <a:rPr lang="ru-RU" sz="2000" dirty="0" err="1" smtClean="0"/>
              <a:t>виразів</a:t>
            </a:r>
            <a:r>
              <a:rPr lang="ru-RU" sz="2000" dirty="0" smtClean="0"/>
              <a:t> </a:t>
            </a:r>
            <a:r>
              <a:rPr lang="en-GB" sz="2000" dirty="0" smtClean="0"/>
              <a:t>Lisp. </a:t>
            </a:r>
            <a:endParaRPr lang="uk-UA" sz="2000" dirty="0" smtClean="0"/>
          </a:p>
          <a:p>
            <a:endParaRPr lang="uk-UA" sz="2000" dirty="0"/>
          </a:p>
          <a:p>
            <a:r>
              <a:rPr lang="ru-RU" sz="2000" b="1" dirty="0" err="1" smtClean="0"/>
              <a:t>Роботою</a:t>
            </a:r>
            <a:r>
              <a:rPr lang="ru-RU" sz="2000" b="1" dirty="0" smtClean="0"/>
              <a:t> макросу не є </a:t>
            </a:r>
            <a:r>
              <a:rPr lang="ru-RU" sz="2000" b="1" dirty="0" err="1" smtClean="0"/>
              <a:t>здійснення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якоїсь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дії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безпосередньо</a:t>
            </a:r>
            <a:r>
              <a:rPr lang="ru-RU" sz="2000" b="1" dirty="0" smtClean="0"/>
              <a:t> - </a:t>
            </a:r>
            <a:r>
              <a:rPr lang="ru-RU" sz="2000" b="1" dirty="0" err="1" smtClean="0"/>
              <a:t>його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роботою</a:t>
            </a:r>
            <a:r>
              <a:rPr lang="ru-RU" sz="2000" b="1" dirty="0" smtClean="0"/>
              <a:t> є </a:t>
            </a:r>
            <a:r>
              <a:rPr lang="ru-RU" sz="2000" b="1" dirty="0" err="1" smtClean="0"/>
              <a:t>генерування</a:t>
            </a:r>
            <a:r>
              <a:rPr lang="ru-RU" sz="2000" b="1" dirty="0" smtClean="0"/>
              <a:t> коду, </a:t>
            </a:r>
            <a:r>
              <a:rPr lang="ru-RU" sz="2000" b="1" dirty="0" err="1" smtClean="0"/>
              <a:t>який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потім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зробить</a:t>
            </a:r>
            <a:r>
              <a:rPr lang="ru-RU" sz="2000" b="1" dirty="0" smtClean="0"/>
              <a:t> те,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вам </a:t>
            </a:r>
            <a:r>
              <a:rPr lang="ru-RU" sz="2000" b="1" dirty="0" err="1" smtClean="0"/>
              <a:t>потрібно</a:t>
            </a:r>
            <a:r>
              <a:rPr lang="ru-RU" sz="2000" b="1" dirty="0" smtClean="0"/>
              <a:t>.</a:t>
            </a:r>
          </a:p>
          <a:p>
            <a:r>
              <a:rPr lang="ru-RU" sz="2000" dirty="0" err="1" smtClean="0"/>
              <a:t>Завданням</a:t>
            </a:r>
            <a:r>
              <a:rPr lang="ru-RU" sz="2000" dirty="0" smtClean="0"/>
              <a:t> макросу є </a:t>
            </a:r>
            <a:r>
              <a:rPr lang="ru-RU" sz="2000" dirty="0" err="1" smtClean="0"/>
              <a:t>перетворення</a:t>
            </a:r>
            <a:r>
              <a:rPr lang="ru-RU" sz="2000" dirty="0" smtClean="0"/>
              <a:t> </a:t>
            </a:r>
            <a:r>
              <a:rPr lang="ru-RU" sz="2000" dirty="0" err="1" smtClean="0"/>
              <a:t>форми</a:t>
            </a:r>
            <a:r>
              <a:rPr lang="ru-RU" sz="2000" dirty="0" smtClean="0"/>
              <a:t> макросу в код, </a:t>
            </a:r>
            <a:r>
              <a:rPr lang="ru-RU" sz="2000" dirty="0" err="1" smtClean="0"/>
              <a:t>який</a:t>
            </a:r>
            <a:r>
              <a:rPr lang="ru-RU" sz="2000" dirty="0" smtClean="0"/>
              <a:t> </a:t>
            </a:r>
            <a:r>
              <a:rPr lang="ru-RU" sz="2000" dirty="0" err="1" smtClean="0"/>
              <a:t>здійснює</a:t>
            </a:r>
            <a:r>
              <a:rPr lang="ru-RU" sz="2000" dirty="0" smtClean="0"/>
              <a:t> </a:t>
            </a:r>
            <a:r>
              <a:rPr lang="ru-RU" sz="2000" dirty="0" err="1" smtClean="0"/>
              <a:t>певні</a:t>
            </a:r>
            <a:r>
              <a:rPr lang="ru-RU" sz="2000" dirty="0" smtClean="0"/>
              <a:t> </a:t>
            </a:r>
            <a:r>
              <a:rPr lang="ru-RU" sz="2000" dirty="0" err="1" smtClean="0"/>
              <a:t>дії</a:t>
            </a:r>
            <a:r>
              <a:rPr lang="ru-RU" sz="2000" dirty="0" smtClean="0"/>
              <a:t>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80421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8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5313" y="943429"/>
            <a:ext cx="92746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ru-RU" sz="2200" b="1" dirty="0" smtClean="0"/>
              <a:t>Кроки  по </a:t>
            </a:r>
            <a:r>
              <a:rPr lang="ru-RU" sz="2200" b="1" dirty="0" err="1" smtClean="0"/>
              <a:t>написанню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макросів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такі</a:t>
            </a:r>
            <a:r>
              <a:rPr lang="ru-RU" sz="2200" b="1" dirty="0" smtClean="0"/>
              <a:t>:</a:t>
            </a:r>
          </a:p>
          <a:p>
            <a:pPr>
              <a:spcBef>
                <a:spcPts val="1200"/>
              </a:spcBef>
            </a:pPr>
            <a:r>
              <a:rPr lang="ru-RU" sz="2200" dirty="0" smtClean="0"/>
              <a:t>1. </a:t>
            </a:r>
            <a:r>
              <a:rPr lang="ru-RU" sz="2200" dirty="0" err="1" smtClean="0"/>
              <a:t>Написання</a:t>
            </a:r>
            <a:r>
              <a:rPr lang="ru-RU" sz="2200" dirty="0" smtClean="0"/>
              <a:t> прикладу </a:t>
            </a:r>
            <a:r>
              <a:rPr lang="ru-RU" sz="2200" dirty="0" err="1" smtClean="0"/>
              <a:t>виклику</a:t>
            </a:r>
            <a:r>
              <a:rPr lang="ru-RU" sz="2200" dirty="0" smtClean="0"/>
              <a:t> макросу, а </a:t>
            </a:r>
            <a:r>
              <a:rPr lang="ru-RU" sz="2200" dirty="0" err="1" smtClean="0"/>
              <a:t>потім</a:t>
            </a:r>
            <a:r>
              <a:rPr lang="ru-RU" sz="2200" dirty="0" smtClean="0"/>
              <a:t> коду, в </a:t>
            </a:r>
            <a:r>
              <a:rPr lang="ru-RU" sz="2200" dirty="0" err="1" smtClean="0"/>
              <a:t>який</a:t>
            </a:r>
            <a:r>
              <a:rPr lang="ru-RU" sz="2200" dirty="0" smtClean="0"/>
              <a:t> </a:t>
            </a:r>
            <a:r>
              <a:rPr lang="ru-RU" sz="2200" dirty="0" err="1" smtClean="0"/>
              <a:t>він</a:t>
            </a:r>
            <a:r>
              <a:rPr lang="ru-RU" sz="2200" dirty="0" smtClean="0"/>
              <a:t> повинен бути </a:t>
            </a:r>
            <a:r>
              <a:rPr lang="ru-RU" sz="2200" dirty="0" err="1" smtClean="0"/>
              <a:t>розкритий</a:t>
            </a:r>
            <a:r>
              <a:rPr lang="ru-RU" sz="2200" dirty="0" smtClean="0"/>
              <a:t> (</a:t>
            </a:r>
            <a:r>
              <a:rPr lang="ru-RU" sz="2200" dirty="0" err="1" smtClean="0"/>
              <a:t>або</a:t>
            </a:r>
            <a:r>
              <a:rPr lang="ru-RU" sz="2200" dirty="0" smtClean="0"/>
              <a:t> в </a:t>
            </a:r>
            <a:r>
              <a:rPr lang="ru-RU" sz="2200" dirty="0" err="1" smtClean="0"/>
              <a:t>зворотному</a:t>
            </a:r>
            <a:r>
              <a:rPr lang="ru-RU" sz="2200" dirty="0" smtClean="0"/>
              <a:t> порядку).</a:t>
            </a:r>
          </a:p>
          <a:p>
            <a:pPr>
              <a:spcBef>
                <a:spcPts val="1200"/>
              </a:spcBef>
            </a:pPr>
            <a:r>
              <a:rPr lang="ru-RU" sz="2200" dirty="0" smtClean="0"/>
              <a:t>2. </a:t>
            </a:r>
            <a:r>
              <a:rPr lang="ru-RU" sz="2200" dirty="0" err="1" smtClean="0"/>
              <a:t>Написання</a:t>
            </a:r>
            <a:r>
              <a:rPr lang="ru-RU" sz="2200" dirty="0" smtClean="0"/>
              <a:t> коду, </a:t>
            </a:r>
            <a:r>
              <a:rPr lang="ru-RU" sz="2200" dirty="0" err="1" smtClean="0"/>
              <a:t>що</a:t>
            </a:r>
            <a:r>
              <a:rPr lang="ru-RU" sz="2200" dirty="0" smtClean="0"/>
              <a:t> </a:t>
            </a:r>
            <a:r>
              <a:rPr lang="ru-RU" sz="2200" dirty="0" err="1" smtClean="0"/>
              <a:t>генерує</a:t>
            </a:r>
            <a:r>
              <a:rPr lang="ru-RU" sz="2200" dirty="0" smtClean="0"/>
              <a:t> написаний </a:t>
            </a:r>
            <a:r>
              <a:rPr lang="ru-RU" sz="2200" dirty="0" err="1" smtClean="0"/>
              <a:t>вручну</a:t>
            </a:r>
            <a:r>
              <a:rPr lang="ru-RU" sz="2200" dirty="0" smtClean="0"/>
              <a:t> код </a:t>
            </a:r>
            <a:r>
              <a:rPr lang="ru-RU" sz="2200" dirty="0" err="1" smtClean="0"/>
              <a:t>розкриття</a:t>
            </a:r>
            <a:r>
              <a:rPr lang="ru-RU" sz="2200" dirty="0" smtClean="0"/>
              <a:t> по аргументам в </a:t>
            </a:r>
            <a:r>
              <a:rPr lang="ru-RU" sz="2200" dirty="0" err="1" smtClean="0"/>
              <a:t>прикладі</a:t>
            </a:r>
            <a:r>
              <a:rPr lang="ru-RU" sz="2200" dirty="0" smtClean="0"/>
              <a:t> </a:t>
            </a:r>
            <a:r>
              <a:rPr lang="ru-RU" sz="2200" dirty="0" err="1" smtClean="0"/>
              <a:t>виклику</a:t>
            </a:r>
            <a:r>
              <a:rPr lang="ru-RU" sz="22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ru-RU" sz="2200" dirty="0" smtClean="0"/>
              <a:t>3. </a:t>
            </a:r>
            <a:r>
              <a:rPr lang="ru-RU" sz="2200" dirty="0" err="1" smtClean="0"/>
              <a:t>Перевірка</a:t>
            </a:r>
            <a:r>
              <a:rPr lang="ru-RU" sz="2200" dirty="0" smtClean="0"/>
              <a:t> того, </a:t>
            </a:r>
            <a:r>
              <a:rPr lang="ru-RU" sz="2200" dirty="0" err="1" smtClean="0"/>
              <a:t>що</a:t>
            </a:r>
            <a:r>
              <a:rPr lang="ru-RU" sz="2200" dirty="0" smtClean="0"/>
              <a:t> </a:t>
            </a:r>
            <a:r>
              <a:rPr lang="ru-RU" sz="2200" dirty="0" err="1" smtClean="0"/>
              <a:t>надана</a:t>
            </a:r>
            <a:r>
              <a:rPr lang="ru-RU" sz="2200" dirty="0" smtClean="0"/>
              <a:t> макросом </a:t>
            </a:r>
            <a:r>
              <a:rPr lang="ru-RU" sz="2200" dirty="0" err="1" smtClean="0"/>
              <a:t>абстракція</a:t>
            </a:r>
            <a:r>
              <a:rPr lang="ru-RU" sz="2200" dirty="0" smtClean="0"/>
              <a:t> не "</a:t>
            </a:r>
            <a:r>
              <a:rPr lang="ru-RU" sz="2200" dirty="0" err="1" smtClean="0"/>
              <a:t>протікає</a:t>
            </a:r>
            <a:r>
              <a:rPr lang="ru-RU" sz="2200" dirty="0" smtClean="0"/>
              <a:t>».</a:t>
            </a:r>
            <a:endParaRPr lang="ru-RU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1103087" y="0"/>
            <a:ext cx="7199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Макроси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71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9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886161"/>
            <a:ext cx="9143999" cy="61863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ru-RU" sz="2200" b="1" dirty="0" err="1" smtClean="0"/>
              <a:t>Різниця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між</a:t>
            </a:r>
            <a:r>
              <a:rPr lang="ru-RU" sz="2200" b="1" dirty="0" smtClean="0"/>
              <a:t> кодом, </a:t>
            </a:r>
            <a:r>
              <a:rPr lang="ru-RU" sz="2200" b="1" dirty="0" err="1" smtClean="0"/>
              <a:t>який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генерує</a:t>
            </a:r>
            <a:r>
              <a:rPr lang="ru-RU" sz="2200" b="1" dirty="0" smtClean="0"/>
              <a:t> код (макросами), і кодом, </a:t>
            </a:r>
            <a:r>
              <a:rPr lang="ru-RU" sz="2200" b="1" dirty="0" err="1" smtClean="0"/>
              <a:t>який</a:t>
            </a:r>
            <a:r>
              <a:rPr lang="ru-RU" sz="2200" b="1" dirty="0" smtClean="0"/>
              <a:t> в </a:t>
            </a:r>
            <a:r>
              <a:rPr lang="ru-RU" sz="2200" b="1" dirty="0" err="1" smtClean="0"/>
              <a:t>кінцевому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рахунку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виконує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програму</a:t>
            </a:r>
            <a:r>
              <a:rPr lang="ru-RU" sz="2200" b="1" dirty="0" smtClean="0"/>
              <a:t> (все </a:t>
            </a:r>
            <a:r>
              <a:rPr lang="ru-RU" sz="2200" b="1" dirty="0" err="1" smtClean="0"/>
              <a:t>інше</a:t>
            </a:r>
            <a:r>
              <a:rPr lang="ru-RU" sz="2200" b="1" dirty="0" smtClean="0"/>
              <a:t>).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smtClean="0"/>
              <a:t>Коли </a:t>
            </a:r>
            <a:r>
              <a:rPr lang="ru-RU" sz="2200" dirty="0" err="1" smtClean="0"/>
              <a:t>ви</a:t>
            </a:r>
            <a:r>
              <a:rPr lang="ru-RU" sz="2200" dirty="0" smtClean="0"/>
              <a:t> пишете </a:t>
            </a:r>
            <a:r>
              <a:rPr lang="ru-RU" sz="2200" dirty="0" err="1" smtClean="0"/>
              <a:t>макроси</a:t>
            </a:r>
            <a:r>
              <a:rPr lang="ru-RU" sz="2200" dirty="0" smtClean="0"/>
              <a:t>, то пишете </a:t>
            </a:r>
            <a:r>
              <a:rPr lang="ru-RU" sz="2200" dirty="0" err="1" smtClean="0"/>
              <a:t>програми</a:t>
            </a:r>
            <a:r>
              <a:rPr lang="ru-RU" sz="2200" dirty="0" smtClean="0"/>
              <a:t>, </a:t>
            </a:r>
            <a:r>
              <a:rPr lang="ru-RU" sz="2200" dirty="0" err="1" smtClean="0"/>
              <a:t>які</a:t>
            </a:r>
            <a:r>
              <a:rPr lang="ru-RU" sz="2200" dirty="0" smtClean="0"/>
              <a:t> </a:t>
            </a:r>
            <a:r>
              <a:rPr lang="ru-RU" sz="2200" dirty="0" err="1" smtClean="0"/>
              <a:t>будуть</a:t>
            </a:r>
            <a:r>
              <a:rPr lang="ru-RU" sz="2200" dirty="0" smtClean="0"/>
              <a:t> </a:t>
            </a:r>
            <a:r>
              <a:rPr lang="ru-RU" sz="2200" dirty="0" err="1" smtClean="0"/>
              <a:t>використовуватися</a:t>
            </a:r>
            <a:r>
              <a:rPr lang="ru-RU" sz="2200" dirty="0" smtClean="0"/>
              <a:t> </a:t>
            </a:r>
            <a:r>
              <a:rPr lang="ru-RU" sz="2200" dirty="0" err="1" smtClean="0"/>
              <a:t>компілятором</a:t>
            </a:r>
            <a:r>
              <a:rPr lang="ru-RU" sz="2200" dirty="0" smtClean="0"/>
              <a:t> для </a:t>
            </a:r>
            <a:r>
              <a:rPr lang="ru-RU" sz="2200" dirty="0" err="1" smtClean="0"/>
              <a:t>генерації</a:t>
            </a:r>
            <a:r>
              <a:rPr lang="ru-RU" sz="2200" dirty="0" smtClean="0"/>
              <a:t> коду, </a:t>
            </a:r>
            <a:r>
              <a:rPr lang="ru-RU" sz="2200" dirty="0" err="1" smtClean="0"/>
              <a:t>який</a:t>
            </a:r>
            <a:r>
              <a:rPr lang="ru-RU" sz="2200" dirty="0" smtClean="0"/>
              <a:t> </a:t>
            </a:r>
            <a:r>
              <a:rPr lang="ru-RU" sz="2200" dirty="0" err="1" smtClean="0"/>
              <a:t>потім</a:t>
            </a:r>
            <a:r>
              <a:rPr lang="ru-RU" sz="2200" dirty="0" smtClean="0"/>
              <a:t> буде </a:t>
            </a:r>
            <a:r>
              <a:rPr lang="ru-RU" sz="2200" dirty="0" err="1" smtClean="0"/>
              <a:t>скомпільовано</a:t>
            </a:r>
            <a:r>
              <a:rPr lang="ru-RU" sz="2200" dirty="0" smtClean="0"/>
              <a:t>. </a:t>
            </a:r>
            <a:r>
              <a:rPr lang="ru-RU" sz="2200" dirty="0" err="1" smtClean="0"/>
              <a:t>Тільки</a:t>
            </a:r>
            <a:r>
              <a:rPr lang="ru-RU" sz="2200" dirty="0" smtClean="0"/>
              <a:t> </a:t>
            </a:r>
            <a:r>
              <a:rPr lang="ru-RU" sz="2200" dirty="0" err="1" smtClean="0"/>
              <a:t>після</a:t>
            </a:r>
            <a:r>
              <a:rPr lang="ru-RU" sz="2200" dirty="0" smtClean="0"/>
              <a:t> того, як </a:t>
            </a:r>
            <a:r>
              <a:rPr lang="ru-RU" sz="2200" dirty="0" err="1" smtClean="0"/>
              <a:t>всі</a:t>
            </a:r>
            <a:r>
              <a:rPr lang="ru-RU" sz="2200" dirty="0" smtClean="0"/>
              <a:t> </a:t>
            </a:r>
            <a:r>
              <a:rPr lang="ru-RU" sz="2200" dirty="0" err="1" smtClean="0"/>
              <a:t>макроси</a:t>
            </a:r>
            <a:r>
              <a:rPr lang="ru-RU" sz="2200" dirty="0" smtClean="0"/>
              <a:t> </a:t>
            </a:r>
            <a:r>
              <a:rPr lang="ru-RU" sz="2200" dirty="0" err="1" smtClean="0"/>
              <a:t>будуть</a:t>
            </a:r>
            <a:r>
              <a:rPr lang="ru-RU" sz="2200" dirty="0" smtClean="0"/>
              <a:t> </a:t>
            </a:r>
            <a:r>
              <a:rPr lang="ru-RU" sz="2200" dirty="0" err="1" smtClean="0"/>
              <a:t>повністю</a:t>
            </a:r>
            <a:r>
              <a:rPr lang="ru-RU" sz="2200" dirty="0" smtClean="0"/>
              <a:t> </a:t>
            </a:r>
            <a:r>
              <a:rPr lang="ru-RU" sz="2200" dirty="0" err="1" smtClean="0"/>
              <a:t>розкриті</a:t>
            </a:r>
            <a:r>
              <a:rPr lang="ru-RU" sz="2200" dirty="0" smtClean="0"/>
              <a:t>, а </a:t>
            </a:r>
            <a:r>
              <a:rPr lang="ru-RU" sz="2200" dirty="0" err="1" smtClean="0"/>
              <a:t>отриманий</a:t>
            </a:r>
            <a:r>
              <a:rPr lang="ru-RU" sz="2200" dirty="0" smtClean="0"/>
              <a:t> код </a:t>
            </a:r>
            <a:r>
              <a:rPr lang="ru-RU" sz="2200" dirty="0" err="1" smtClean="0"/>
              <a:t>скомпільовано</a:t>
            </a:r>
            <a:r>
              <a:rPr lang="ru-RU" sz="2200" dirty="0" smtClean="0"/>
              <a:t>, </a:t>
            </a:r>
            <a:r>
              <a:rPr lang="ru-RU" sz="2200" dirty="0" err="1" smtClean="0"/>
              <a:t>програма</a:t>
            </a:r>
            <a:r>
              <a:rPr lang="ru-RU" sz="2200" dirty="0" smtClean="0"/>
              <a:t> </a:t>
            </a:r>
            <a:r>
              <a:rPr lang="ru-RU" sz="2200" dirty="0" err="1" smtClean="0"/>
              <a:t>зможе</a:t>
            </a:r>
            <a:r>
              <a:rPr lang="ru-RU" sz="2200" dirty="0" smtClean="0"/>
              <a:t> бути запущена.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smtClean="0"/>
              <a:t>Час, коли </a:t>
            </a:r>
            <a:r>
              <a:rPr lang="ru-RU" sz="2200" dirty="0" err="1" smtClean="0"/>
              <a:t>виконуються</a:t>
            </a:r>
            <a:r>
              <a:rPr lang="ru-RU" sz="2200" dirty="0" smtClean="0"/>
              <a:t> </a:t>
            </a:r>
            <a:r>
              <a:rPr lang="ru-RU" sz="2200" dirty="0" err="1" smtClean="0"/>
              <a:t>макроси</a:t>
            </a:r>
            <a:r>
              <a:rPr lang="ru-RU" sz="2200" dirty="0" smtClean="0"/>
              <a:t>, </a:t>
            </a:r>
            <a:r>
              <a:rPr lang="ru-RU" sz="2200" dirty="0" err="1" smtClean="0"/>
              <a:t>називається</a:t>
            </a:r>
            <a:r>
              <a:rPr lang="ru-RU" sz="2200" dirty="0" smtClean="0"/>
              <a:t> </a:t>
            </a:r>
            <a:r>
              <a:rPr lang="ru-RU" sz="2200" b="1" dirty="0" smtClean="0"/>
              <a:t>часом </a:t>
            </a:r>
            <a:r>
              <a:rPr lang="ru-RU" sz="2200" b="1" dirty="0" err="1" smtClean="0"/>
              <a:t>розкриття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макросів</a:t>
            </a:r>
            <a:r>
              <a:rPr lang="ru-RU" sz="2200" dirty="0" smtClean="0"/>
              <a:t>; </a:t>
            </a:r>
            <a:r>
              <a:rPr lang="ru-RU" sz="2200" dirty="0" err="1" smtClean="0"/>
              <a:t>воно</a:t>
            </a:r>
            <a:r>
              <a:rPr lang="ru-RU" sz="2200" dirty="0" smtClean="0"/>
              <a:t> </a:t>
            </a:r>
            <a:r>
              <a:rPr lang="ru-RU" sz="2200" dirty="0" err="1" smtClean="0"/>
              <a:t>відмінно</a:t>
            </a:r>
            <a:r>
              <a:rPr lang="ru-RU" sz="2200" dirty="0" smtClean="0"/>
              <a:t> </a:t>
            </a:r>
            <a:r>
              <a:rPr lang="ru-RU" sz="2200" dirty="0" err="1" smtClean="0"/>
              <a:t>від</a:t>
            </a:r>
            <a:r>
              <a:rPr lang="ru-RU" sz="2200" dirty="0" smtClean="0"/>
              <a:t> </a:t>
            </a:r>
            <a:r>
              <a:rPr lang="ru-RU" sz="2200" b="1" dirty="0" smtClean="0"/>
              <a:t>часу </a:t>
            </a:r>
            <a:r>
              <a:rPr lang="ru-RU" sz="2200" b="1" dirty="0" err="1" smtClean="0"/>
              <a:t>виконання</a:t>
            </a:r>
            <a:r>
              <a:rPr lang="ru-RU" sz="2200" dirty="0" smtClean="0"/>
              <a:t>, коли </a:t>
            </a:r>
            <a:r>
              <a:rPr lang="ru-RU" sz="2200" dirty="0" err="1" smtClean="0"/>
              <a:t>виконується</a:t>
            </a:r>
            <a:r>
              <a:rPr lang="ru-RU" sz="2200" dirty="0" smtClean="0"/>
              <a:t> </a:t>
            </a:r>
            <a:r>
              <a:rPr lang="ru-RU" sz="2200" dirty="0" err="1" smtClean="0"/>
              <a:t>звичайний</a:t>
            </a:r>
            <a:r>
              <a:rPr lang="ru-RU" sz="2200" dirty="0" smtClean="0"/>
              <a:t> код, </a:t>
            </a:r>
            <a:r>
              <a:rPr lang="ru-RU" sz="2200" dirty="0" err="1" smtClean="0"/>
              <a:t>включаючи</a:t>
            </a:r>
            <a:r>
              <a:rPr lang="ru-RU" sz="2200" dirty="0" smtClean="0"/>
              <a:t> код, </a:t>
            </a:r>
            <a:r>
              <a:rPr lang="ru-RU" sz="2200" dirty="0" err="1" smtClean="0"/>
              <a:t>згенерований</a:t>
            </a:r>
            <a:r>
              <a:rPr lang="ru-RU" sz="2200" dirty="0" smtClean="0"/>
              <a:t> макросами.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smtClean="0"/>
              <a:t>Код, </a:t>
            </a:r>
            <a:r>
              <a:rPr lang="ru-RU" sz="2200" dirty="0" err="1" smtClean="0"/>
              <a:t>який</a:t>
            </a:r>
            <a:r>
              <a:rPr lang="ru-RU" sz="2200" dirty="0" smtClean="0"/>
              <a:t> </a:t>
            </a:r>
            <a:r>
              <a:rPr lang="ru-RU" sz="2200" dirty="0" err="1" smtClean="0"/>
              <a:t>працює</a:t>
            </a:r>
            <a:r>
              <a:rPr lang="ru-RU" sz="2200" dirty="0" smtClean="0"/>
              <a:t> </a:t>
            </a:r>
            <a:r>
              <a:rPr lang="ru-RU" sz="2200" dirty="0" err="1" smtClean="0"/>
              <a:t>під</a:t>
            </a:r>
            <a:r>
              <a:rPr lang="ru-RU" sz="2200" dirty="0" smtClean="0"/>
              <a:t> час </a:t>
            </a:r>
            <a:r>
              <a:rPr lang="ru-RU" sz="2200" dirty="0" err="1" smtClean="0"/>
              <a:t>розкриття</a:t>
            </a:r>
            <a:r>
              <a:rPr lang="ru-RU" sz="2200" dirty="0" smtClean="0"/>
              <a:t> </a:t>
            </a:r>
            <a:r>
              <a:rPr lang="ru-RU" sz="2200" dirty="0" err="1" smtClean="0"/>
              <a:t>макросів</a:t>
            </a:r>
            <a:r>
              <a:rPr lang="ru-RU" sz="2200" dirty="0" smtClean="0"/>
              <a:t>, </a:t>
            </a:r>
            <a:r>
              <a:rPr lang="ru-RU" sz="2200" dirty="0" err="1" smtClean="0"/>
              <a:t>запускається</a:t>
            </a:r>
            <a:r>
              <a:rPr lang="ru-RU" sz="2200" dirty="0" smtClean="0"/>
              <a:t> в </a:t>
            </a:r>
            <a:r>
              <a:rPr lang="ru-RU" sz="2200" dirty="0" err="1" smtClean="0"/>
              <a:t>оточенні</a:t>
            </a:r>
            <a:r>
              <a:rPr lang="ru-RU" sz="2200" dirty="0" smtClean="0"/>
              <a:t>, </a:t>
            </a:r>
            <a:r>
              <a:rPr lang="ru-RU" sz="2200" dirty="0" err="1" smtClean="0"/>
              <a:t>що</a:t>
            </a:r>
            <a:r>
              <a:rPr lang="ru-RU" sz="2200" dirty="0" smtClean="0"/>
              <a:t> сильно </a:t>
            </a:r>
            <a:r>
              <a:rPr lang="ru-RU" sz="2200" dirty="0" err="1" smtClean="0"/>
              <a:t>відрізняється</a:t>
            </a:r>
            <a:r>
              <a:rPr lang="ru-RU" sz="2200" dirty="0" smtClean="0"/>
              <a:t> </a:t>
            </a:r>
            <a:r>
              <a:rPr lang="ru-RU" sz="2200" dirty="0" err="1" smtClean="0"/>
              <a:t>від</a:t>
            </a:r>
            <a:r>
              <a:rPr lang="ru-RU" sz="2200" dirty="0" smtClean="0"/>
              <a:t> </a:t>
            </a:r>
            <a:r>
              <a:rPr lang="ru-RU" sz="2200" dirty="0" err="1" smtClean="0"/>
              <a:t>оточення</a:t>
            </a:r>
            <a:r>
              <a:rPr lang="ru-RU" sz="2200" dirty="0" smtClean="0"/>
              <a:t> коду, </a:t>
            </a:r>
            <a:r>
              <a:rPr lang="ru-RU" sz="2200" dirty="0" err="1" smtClean="0"/>
              <a:t>що</a:t>
            </a:r>
            <a:r>
              <a:rPr lang="ru-RU" sz="2200" dirty="0" smtClean="0"/>
              <a:t> </a:t>
            </a:r>
            <a:r>
              <a:rPr lang="ru-RU" sz="2200" dirty="0" err="1" smtClean="0"/>
              <a:t>працює</a:t>
            </a:r>
            <a:r>
              <a:rPr lang="ru-RU" sz="2200" dirty="0" smtClean="0"/>
              <a:t> </a:t>
            </a:r>
            <a:r>
              <a:rPr lang="ru-RU" sz="2200" dirty="0" err="1" smtClean="0"/>
              <a:t>під</a:t>
            </a:r>
            <a:r>
              <a:rPr lang="ru-RU" sz="2200" dirty="0" smtClean="0"/>
              <a:t> час </a:t>
            </a:r>
            <a:r>
              <a:rPr lang="ru-RU" sz="2200" dirty="0" err="1" smtClean="0"/>
              <a:t>виконання</a:t>
            </a:r>
            <a:r>
              <a:rPr lang="ru-RU" sz="2200" dirty="0" smtClean="0"/>
              <a:t>. А </a:t>
            </a:r>
            <a:r>
              <a:rPr lang="ru-RU" sz="2200" dirty="0" err="1" smtClean="0"/>
              <a:t>саме</a:t>
            </a:r>
            <a:r>
              <a:rPr lang="ru-RU" sz="2200" dirty="0" smtClean="0"/>
              <a:t> </a:t>
            </a:r>
            <a:r>
              <a:rPr lang="ru-RU" sz="2200" dirty="0" err="1" smtClean="0"/>
              <a:t>під</a:t>
            </a:r>
            <a:r>
              <a:rPr lang="ru-RU" sz="2200" dirty="0" smtClean="0"/>
              <a:t> час </a:t>
            </a:r>
            <a:r>
              <a:rPr lang="ru-RU" sz="2200" dirty="0" err="1" smtClean="0"/>
              <a:t>розкриття</a:t>
            </a:r>
            <a:r>
              <a:rPr lang="ru-RU" sz="2200" dirty="0" smtClean="0"/>
              <a:t> </a:t>
            </a:r>
            <a:r>
              <a:rPr lang="ru-RU" sz="2200" dirty="0" err="1" smtClean="0"/>
              <a:t>макросів</a:t>
            </a:r>
            <a:r>
              <a:rPr lang="ru-RU" sz="2200" dirty="0" smtClean="0"/>
              <a:t> не </a:t>
            </a:r>
            <a:r>
              <a:rPr lang="ru-RU" sz="2200" dirty="0" err="1" smtClean="0"/>
              <a:t>існує</a:t>
            </a:r>
            <a:r>
              <a:rPr lang="ru-RU" sz="2200" dirty="0" smtClean="0"/>
              <a:t> способу </a:t>
            </a:r>
            <a:r>
              <a:rPr lang="ru-RU" sz="2200" dirty="0" err="1" smtClean="0"/>
              <a:t>отримати</a:t>
            </a:r>
            <a:r>
              <a:rPr lang="ru-RU" sz="2200" dirty="0" smtClean="0"/>
              <a:t> доступ до </a:t>
            </a:r>
            <a:r>
              <a:rPr lang="ru-RU" sz="2200" dirty="0" err="1" smtClean="0"/>
              <a:t>даних</a:t>
            </a:r>
            <a:r>
              <a:rPr lang="ru-RU" sz="2200" dirty="0" smtClean="0"/>
              <a:t>, </a:t>
            </a:r>
            <a:r>
              <a:rPr lang="ru-RU" sz="2200" dirty="0" err="1" smtClean="0"/>
              <a:t>які</a:t>
            </a:r>
            <a:r>
              <a:rPr lang="ru-RU" sz="2200" dirty="0" smtClean="0"/>
              <a:t> </a:t>
            </a:r>
            <a:r>
              <a:rPr lang="ru-RU" sz="2200" dirty="0" err="1" smtClean="0"/>
              <a:t>будуть</a:t>
            </a:r>
            <a:r>
              <a:rPr lang="ru-RU" sz="2200" dirty="0" smtClean="0"/>
              <a:t> </a:t>
            </a:r>
            <a:r>
              <a:rPr lang="ru-RU" sz="2200" dirty="0" err="1" smtClean="0"/>
              <a:t>існувати</a:t>
            </a:r>
            <a:r>
              <a:rPr lang="ru-RU" sz="2200" dirty="0" smtClean="0"/>
              <a:t> </a:t>
            </a:r>
            <a:r>
              <a:rPr lang="ru-RU" sz="2200" dirty="0" err="1" smtClean="0"/>
              <a:t>під</a:t>
            </a:r>
            <a:r>
              <a:rPr lang="ru-RU" sz="2200" dirty="0" smtClean="0"/>
              <a:t> час </a:t>
            </a:r>
            <a:r>
              <a:rPr lang="ru-RU" sz="2200" dirty="0" err="1" smtClean="0"/>
              <a:t>виконання</a:t>
            </a:r>
            <a:r>
              <a:rPr lang="ru-RU" sz="22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smtClean="0"/>
              <a:t>Макросам </a:t>
            </a:r>
            <a:r>
              <a:rPr lang="ru-RU" sz="2200" dirty="0" err="1" smtClean="0"/>
              <a:t>завжди</a:t>
            </a:r>
            <a:r>
              <a:rPr lang="ru-RU" sz="2200" dirty="0" smtClean="0"/>
              <a:t> </a:t>
            </a:r>
            <a:r>
              <a:rPr lang="ru-RU" sz="2200" dirty="0" err="1" smtClean="0"/>
              <a:t>передаються</a:t>
            </a:r>
            <a:r>
              <a:rPr lang="ru-RU" sz="2200" dirty="0" smtClean="0"/>
              <a:t> </a:t>
            </a:r>
            <a:r>
              <a:rPr lang="ru-RU" sz="2200" dirty="0" err="1" smtClean="0"/>
              <a:t>необчислені</a:t>
            </a:r>
            <a:r>
              <a:rPr lang="ru-RU" sz="2200" dirty="0" smtClean="0"/>
              <a:t> </a:t>
            </a:r>
            <a:r>
              <a:rPr lang="ru-RU" sz="2200" dirty="0" err="1" smtClean="0"/>
              <a:t>об'єкти</a:t>
            </a:r>
            <a:r>
              <a:rPr lang="ru-RU" sz="2200" dirty="0" smtClean="0"/>
              <a:t> </a:t>
            </a:r>
            <a:r>
              <a:rPr lang="en-GB" sz="2200" dirty="0" smtClean="0"/>
              <a:t>Lisp, </a:t>
            </a:r>
            <a:r>
              <a:rPr lang="ru-RU" sz="2200" dirty="0" err="1" smtClean="0"/>
              <a:t>що</a:t>
            </a:r>
            <a:r>
              <a:rPr lang="ru-RU" sz="2200" dirty="0" smtClean="0"/>
              <a:t> </a:t>
            </a:r>
            <a:r>
              <a:rPr lang="ru-RU" sz="2200" dirty="0" err="1" smtClean="0"/>
              <a:t>представляють</a:t>
            </a:r>
            <a:r>
              <a:rPr lang="ru-RU" sz="2200" dirty="0" smtClean="0"/>
              <a:t> </a:t>
            </a:r>
            <a:r>
              <a:rPr lang="ru-RU" sz="2200" dirty="0" err="1" smtClean="0"/>
              <a:t>підформи</a:t>
            </a:r>
            <a:r>
              <a:rPr lang="ru-RU" sz="2200" dirty="0" smtClean="0"/>
              <a:t> </a:t>
            </a:r>
            <a:r>
              <a:rPr lang="ru-RU" sz="2200" dirty="0" err="1" smtClean="0"/>
              <a:t>форми</a:t>
            </a:r>
            <a:r>
              <a:rPr lang="ru-RU" sz="2200" dirty="0" smtClean="0"/>
              <a:t> макросу, і </a:t>
            </a:r>
            <a:r>
              <a:rPr lang="ru-RU" sz="2200" dirty="0" err="1" smtClean="0"/>
              <a:t>завданням</a:t>
            </a:r>
            <a:r>
              <a:rPr lang="ru-RU" sz="2200" dirty="0" smtClean="0"/>
              <a:t> макросу є </a:t>
            </a:r>
            <a:r>
              <a:rPr lang="ru-RU" sz="2200" dirty="0" err="1" smtClean="0"/>
              <a:t>генерування</a:t>
            </a:r>
            <a:r>
              <a:rPr lang="ru-RU" sz="2200" dirty="0" smtClean="0"/>
              <a:t> коду, </a:t>
            </a:r>
            <a:r>
              <a:rPr lang="ru-RU" sz="2200" dirty="0" err="1" smtClean="0"/>
              <a:t>який</a:t>
            </a:r>
            <a:r>
              <a:rPr lang="ru-RU" sz="2200" dirty="0" smtClean="0"/>
              <a:t> </a:t>
            </a:r>
            <a:r>
              <a:rPr lang="ru-RU" sz="2200" dirty="0" err="1" smtClean="0"/>
              <a:t>потім</a:t>
            </a:r>
            <a:r>
              <a:rPr lang="ru-RU" sz="2200" dirty="0" smtClean="0"/>
              <a:t> </a:t>
            </a:r>
            <a:r>
              <a:rPr lang="ru-RU" sz="2200" dirty="0" err="1" smtClean="0"/>
              <a:t>здійснить</a:t>
            </a:r>
            <a:r>
              <a:rPr lang="ru-RU" sz="2200" dirty="0" smtClean="0"/>
              <a:t> </a:t>
            </a:r>
            <a:r>
              <a:rPr lang="ru-RU" sz="2200" dirty="0" err="1" smtClean="0"/>
              <a:t>якісь</a:t>
            </a:r>
            <a:r>
              <a:rPr lang="ru-RU" sz="2200" dirty="0" smtClean="0"/>
              <a:t> </a:t>
            </a:r>
            <a:r>
              <a:rPr lang="ru-RU" sz="2200" dirty="0" err="1" smtClean="0"/>
              <a:t>дії</a:t>
            </a:r>
            <a:r>
              <a:rPr lang="ru-RU" sz="2200" dirty="0" smtClean="0"/>
              <a:t>, а не </a:t>
            </a:r>
            <a:r>
              <a:rPr lang="ru-RU" sz="2200" dirty="0" err="1" smtClean="0"/>
              <a:t>безпосереднє</a:t>
            </a:r>
            <a:r>
              <a:rPr lang="ru-RU" sz="2200" dirty="0" smtClean="0"/>
              <a:t> </a:t>
            </a:r>
            <a:r>
              <a:rPr lang="ru-RU" sz="2200" dirty="0" err="1" smtClean="0"/>
              <a:t>здійснення</a:t>
            </a:r>
            <a:r>
              <a:rPr lang="ru-RU" sz="2200" dirty="0" smtClean="0"/>
              <a:t> </a:t>
            </a:r>
            <a:r>
              <a:rPr lang="ru-RU" sz="2200" dirty="0" err="1" smtClean="0"/>
              <a:t>цих</a:t>
            </a:r>
            <a:r>
              <a:rPr lang="ru-RU" sz="2200" dirty="0" smtClean="0"/>
              <a:t> </a:t>
            </a:r>
            <a:r>
              <a:rPr lang="ru-RU" sz="2200" dirty="0" err="1" smtClean="0"/>
              <a:t>дій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1857828" y="0"/>
            <a:ext cx="5689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Макроси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341759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957</TotalTime>
  <Words>4236</Words>
  <Application>Microsoft Office PowerPoint</Application>
  <PresentationFormat>Экран (4:3)</PresentationFormat>
  <Paragraphs>412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Century Schoolbook</vt:lpstr>
      <vt:lpstr>Helvetica Neue</vt:lpstr>
      <vt:lpstr>Times New Roman</vt:lpstr>
      <vt:lpstr>Wingdings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Tetyana Kovalyuk</dc:creator>
  <cp:lastModifiedBy>Tetyana Kovalyuk</cp:lastModifiedBy>
  <cp:revision>45</cp:revision>
  <dcterms:created xsi:type="dcterms:W3CDTF">2019-11-04T20:49:16Z</dcterms:created>
  <dcterms:modified xsi:type="dcterms:W3CDTF">2019-11-26T05:47:31Z</dcterms:modified>
</cp:coreProperties>
</file>