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embeddedFontLst>
    <p:embeddedFont>
      <p:font typeface="Montserrat SemiBold"/>
      <p:regular r:id="rId20"/>
      <p:bold r:id="rId21"/>
      <p:italic r:id="rId22"/>
      <p:boldItalic r:id="rId23"/>
    </p:embeddedFont>
    <p:embeddedFont>
      <p:font typeface="Gill Sans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6" roundtripDataSignature="AMtx7mhdMkTY7dI8hJtv6yogKZkBxw8G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SemiBold-regular.fntdata"/><Relationship Id="rId22" Type="http://schemas.openxmlformats.org/officeDocument/2006/relationships/font" Target="fonts/MontserratSemiBold-italic.fntdata"/><Relationship Id="rId21" Type="http://schemas.openxmlformats.org/officeDocument/2006/relationships/font" Target="fonts/MontserratSemiBold-bold.fntdata"/><Relationship Id="rId24" Type="http://schemas.openxmlformats.org/officeDocument/2006/relationships/font" Target="fonts/GillSans-regular.fntdata"/><Relationship Id="rId23" Type="http://schemas.openxmlformats.org/officeDocument/2006/relationships/font" Target="fonts/MontserratSemiBold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Gill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0" name="Google Shape;240;p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2" name="Google Shape;262;p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6" name="Google Shape;276;p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9" name="Google Shape;299;p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1" name="Google Shape;35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6" name="Google Shape;186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1" name="Google Shape;201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9" name="Google Shape;219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и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і вертикальни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Вертикальний заголовок і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ий слайд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Назва та вміст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Назва розділу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Два об’єкти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орівняння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Лише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Вміст і підпис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исунок і підпис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5.jpg"/><Relationship Id="rId9" Type="http://schemas.openxmlformats.org/officeDocument/2006/relationships/image" Target="../media/image18.png"/><Relationship Id="rId5" Type="http://schemas.openxmlformats.org/officeDocument/2006/relationships/image" Target="../media/image14.jpg"/><Relationship Id="rId6" Type="http://schemas.openxmlformats.org/officeDocument/2006/relationships/image" Target="../media/image13.jpg"/><Relationship Id="rId7" Type="http://schemas.openxmlformats.org/officeDocument/2006/relationships/image" Target="../media/image19.png"/><Relationship Id="rId8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5" name="Google Shape;85;p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26443F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6" name="Google Shape;86;p1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pic>
            <p:nvPicPr>
              <p:cNvPr id="87" name="Google Shape;87;p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0" y="0"/>
                <a:ext cx="12192000" cy="6858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8" name="Google Shape;88;p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372072" y="2462703"/>
                <a:ext cx="5587398" cy="436264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89" name="Google Shape;89;p1"/>
          <p:cNvSpPr txBox="1"/>
          <p:nvPr/>
        </p:nvSpPr>
        <p:spPr>
          <a:xfrm>
            <a:off x="343989" y="570283"/>
            <a:ext cx="9461318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uk-UA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Трейдингова платформа, яка дозволяє здійснювати: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b="0" i="0" lang="uk-UA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торгівлю;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b="0" i="0" lang="uk-UA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спостереження за стратегіями найкращих            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uk-UA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трейдерів;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b="0" i="0" lang="uk-UA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моніторинг даних у реальному часі.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541875" y="5185100"/>
            <a:ext cx="30474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Gill Sans"/>
              <a:buNone/>
            </a:pPr>
            <a:r>
              <a:rPr b="1" i="0" lang="uk-UA" sz="19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Project made by Magnis Academy students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86512" y="-86686"/>
            <a:ext cx="12217864" cy="6872546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10"/>
          <p:cNvSpPr/>
          <p:nvPr/>
        </p:nvSpPr>
        <p:spPr>
          <a:xfrm>
            <a:off x="11381015" y="6335487"/>
            <a:ext cx="65400" cy="654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0"/>
          <p:cNvSpPr/>
          <p:nvPr/>
        </p:nvSpPr>
        <p:spPr>
          <a:xfrm>
            <a:off x="10547615" y="302623"/>
            <a:ext cx="81600" cy="816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0"/>
          <p:cNvSpPr/>
          <p:nvPr/>
        </p:nvSpPr>
        <p:spPr>
          <a:xfrm>
            <a:off x="604390" y="127613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0"/>
          <p:cNvSpPr/>
          <p:nvPr/>
        </p:nvSpPr>
        <p:spPr>
          <a:xfrm>
            <a:off x="1375771" y="6272353"/>
            <a:ext cx="60000" cy="600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0"/>
          <p:cNvSpPr/>
          <p:nvPr/>
        </p:nvSpPr>
        <p:spPr>
          <a:xfrm>
            <a:off x="11745686" y="229144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0"/>
          <p:cNvSpPr/>
          <p:nvPr/>
        </p:nvSpPr>
        <p:spPr>
          <a:xfrm>
            <a:off x="308803" y="6495015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0"/>
          <p:cNvSpPr/>
          <p:nvPr/>
        </p:nvSpPr>
        <p:spPr>
          <a:xfrm>
            <a:off x="11465529" y="4321909"/>
            <a:ext cx="60000" cy="600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0"/>
          <p:cNvSpPr/>
          <p:nvPr/>
        </p:nvSpPr>
        <p:spPr>
          <a:xfrm>
            <a:off x="1550339" y="351608"/>
            <a:ext cx="65400" cy="65400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10"/>
          <p:cNvSpPr/>
          <p:nvPr/>
        </p:nvSpPr>
        <p:spPr>
          <a:xfrm>
            <a:off x="11859986" y="2673450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0"/>
          <p:cNvSpPr/>
          <p:nvPr/>
        </p:nvSpPr>
        <p:spPr>
          <a:xfrm>
            <a:off x="11282400" y="1349612"/>
            <a:ext cx="81600" cy="816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10"/>
          <p:cNvSpPr txBox="1"/>
          <p:nvPr/>
        </p:nvSpPr>
        <p:spPr>
          <a:xfrm>
            <a:off x="718700" y="5881098"/>
            <a:ext cx="102864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0"/>
          <p:cNvSpPr txBox="1"/>
          <p:nvPr/>
        </p:nvSpPr>
        <p:spPr>
          <a:xfrm>
            <a:off x="1002825" y="355850"/>
            <a:ext cx="10361100" cy="6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uk-UA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Web-page watchlist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10"/>
          <p:cNvSpPr txBox="1"/>
          <p:nvPr/>
        </p:nvSpPr>
        <p:spPr>
          <a:xfrm>
            <a:off x="472450" y="4320200"/>
            <a:ext cx="5398800" cy="13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uk-UA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 traders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 is a list of all traders and general information about them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0"/>
          <p:cNvSpPr txBox="1"/>
          <p:nvPr/>
        </p:nvSpPr>
        <p:spPr>
          <a:xfrm>
            <a:off x="6178550" y="1292392"/>
            <a:ext cx="5688300" cy="10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uk-UA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Settings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Account settings for example change of name, password, etc.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7" name="Google Shape;257;p10"/>
          <p:cNvPicPr preferRelativeResize="0"/>
          <p:nvPr/>
        </p:nvPicPr>
        <p:blipFill rotWithShape="1">
          <a:blip r:embed="rId4">
            <a:alphaModFix/>
          </a:blip>
          <a:srcRect b="6466" l="0" r="2846" t="9759"/>
          <a:stretch/>
        </p:blipFill>
        <p:spPr>
          <a:xfrm>
            <a:off x="-49326" y="1448775"/>
            <a:ext cx="5799749" cy="2813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10"/>
          <p:cNvPicPr preferRelativeResize="0"/>
          <p:nvPr/>
        </p:nvPicPr>
        <p:blipFill rotWithShape="1">
          <a:blip r:embed="rId5">
            <a:alphaModFix/>
          </a:blip>
          <a:srcRect b="7515" l="0" r="1253" t="9426"/>
          <a:stretch/>
        </p:blipFill>
        <p:spPr>
          <a:xfrm>
            <a:off x="6049557" y="2476787"/>
            <a:ext cx="5946269" cy="281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10"/>
          <p:cNvSpPr/>
          <p:nvPr/>
        </p:nvSpPr>
        <p:spPr>
          <a:xfrm>
            <a:off x="1977050" y="5824750"/>
            <a:ext cx="75921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1" sz="3000" u="none" cap="none" strike="noStrike">
              <a:solidFill>
                <a:srgbClr val="0000FF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2F2F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5" name="Google Shape;26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619169" y="-1487830"/>
            <a:ext cx="15117815" cy="8503772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11"/>
          <p:cNvSpPr/>
          <p:nvPr/>
        </p:nvSpPr>
        <p:spPr>
          <a:xfrm>
            <a:off x="1015092" y="26744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1"/>
          <p:cNvSpPr/>
          <p:nvPr/>
        </p:nvSpPr>
        <p:spPr>
          <a:xfrm>
            <a:off x="634184" y="1946316"/>
            <a:ext cx="60000" cy="600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1"/>
          <p:cNvSpPr/>
          <p:nvPr/>
        </p:nvSpPr>
        <p:spPr>
          <a:xfrm>
            <a:off x="10432967" y="5773386"/>
            <a:ext cx="65400" cy="65400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1"/>
          <p:cNvSpPr/>
          <p:nvPr/>
        </p:nvSpPr>
        <p:spPr>
          <a:xfrm>
            <a:off x="1644069" y="2280557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11"/>
          <p:cNvSpPr/>
          <p:nvPr/>
        </p:nvSpPr>
        <p:spPr>
          <a:xfrm>
            <a:off x="11793696" y="3698787"/>
            <a:ext cx="65400" cy="65400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1"/>
          <p:cNvSpPr/>
          <p:nvPr/>
        </p:nvSpPr>
        <p:spPr>
          <a:xfrm>
            <a:off x="11526575" y="2380611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1"/>
          <p:cNvSpPr/>
          <p:nvPr/>
        </p:nvSpPr>
        <p:spPr>
          <a:xfrm>
            <a:off x="11443696" y="6096742"/>
            <a:ext cx="60000" cy="600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1"/>
          <p:cNvSpPr txBox="1"/>
          <p:nvPr/>
        </p:nvSpPr>
        <p:spPr>
          <a:xfrm>
            <a:off x="1129400" y="2148150"/>
            <a:ext cx="9660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uk-UA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Demo: 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uk-UA" sz="30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http://178.238.232.196:15685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2F2F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9" name="Google Shape;27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619169" y="-1487830"/>
            <a:ext cx="15117815" cy="8503772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12"/>
          <p:cNvSpPr/>
          <p:nvPr/>
        </p:nvSpPr>
        <p:spPr>
          <a:xfrm>
            <a:off x="1015092" y="26744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2"/>
          <p:cNvSpPr/>
          <p:nvPr/>
        </p:nvSpPr>
        <p:spPr>
          <a:xfrm>
            <a:off x="634184" y="1946316"/>
            <a:ext cx="60000" cy="600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2"/>
          <p:cNvSpPr/>
          <p:nvPr/>
        </p:nvSpPr>
        <p:spPr>
          <a:xfrm>
            <a:off x="10432967" y="5773386"/>
            <a:ext cx="65400" cy="65400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2"/>
          <p:cNvSpPr/>
          <p:nvPr/>
        </p:nvSpPr>
        <p:spPr>
          <a:xfrm>
            <a:off x="1644069" y="2280557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2"/>
          <p:cNvSpPr/>
          <p:nvPr/>
        </p:nvSpPr>
        <p:spPr>
          <a:xfrm>
            <a:off x="11793696" y="3698787"/>
            <a:ext cx="65400" cy="65400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2"/>
          <p:cNvSpPr/>
          <p:nvPr/>
        </p:nvSpPr>
        <p:spPr>
          <a:xfrm>
            <a:off x="11526575" y="2380611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12"/>
          <p:cNvSpPr/>
          <p:nvPr/>
        </p:nvSpPr>
        <p:spPr>
          <a:xfrm>
            <a:off x="11443696" y="6096742"/>
            <a:ext cx="60000" cy="600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12"/>
          <p:cNvSpPr txBox="1"/>
          <p:nvPr/>
        </p:nvSpPr>
        <p:spPr>
          <a:xfrm>
            <a:off x="915450" y="130175"/>
            <a:ext cx="10361100" cy="6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uk-UA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Compare Android and iOS App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8" name="Google Shape;288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91402" y="3105879"/>
            <a:ext cx="1714824" cy="3122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46787" y="3105883"/>
            <a:ext cx="1714824" cy="3122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219096" y="3105874"/>
            <a:ext cx="1714824" cy="3122742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12"/>
          <p:cNvSpPr txBox="1"/>
          <p:nvPr/>
        </p:nvSpPr>
        <p:spPr>
          <a:xfrm>
            <a:off x="310100" y="4615375"/>
            <a:ext cx="1714800" cy="6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uk-UA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Custom list of markets and people lists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2"/>
          <p:cNvSpPr txBox="1"/>
          <p:nvPr/>
        </p:nvSpPr>
        <p:spPr>
          <a:xfrm>
            <a:off x="2321075" y="4586425"/>
            <a:ext cx="15597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uk-UA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Market categories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2"/>
          <p:cNvSpPr txBox="1"/>
          <p:nvPr/>
        </p:nvSpPr>
        <p:spPr>
          <a:xfrm>
            <a:off x="3898138" y="4586425"/>
            <a:ext cx="2083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uk-UA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List markets of one category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4" name="Google Shape;294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8250" y="777274"/>
            <a:ext cx="2138509" cy="3841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1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031667" y="777275"/>
            <a:ext cx="2138509" cy="3841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1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919479" y="777274"/>
            <a:ext cx="2138509" cy="3841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937" y="-7274"/>
            <a:ext cx="12217864" cy="6872546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13"/>
          <p:cNvSpPr/>
          <p:nvPr/>
        </p:nvSpPr>
        <p:spPr>
          <a:xfrm>
            <a:off x="11381015" y="6335487"/>
            <a:ext cx="65400" cy="654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13"/>
          <p:cNvSpPr/>
          <p:nvPr/>
        </p:nvSpPr>
        <p:spPr>
          <a:xfrm>
            <a:off x="10547615" y="302623"/>
            <a:ext cx="81600" cy="816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13"/>
          <p:cNvSpPr/>
          <p:nvPr/>
        </p:nvSpPr>
        <p:spPr>
          <a:xfrm>
            <a:off x="604390" y="127613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13"/>
          <p:cNvSpPr/>
          <p:nvPr/>
        </p:nvSpPr>
        <p:spPr>
          <a:xfrm>
            <a:off x="1375771" y="6272353"/>
            <a:ext cx="60000" cy="600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13"/>
          <p:cNvSpPr/>
          <p:nvPr/>
        </p:nvSpPr>
        <p:spPr>
          <a:xfrm>
            <a:off x="11745686" y="229144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13"/>
          <p:cNvSpPr/>
          <p:nvPr/>
        </p:nvSpPr>
        <p:spPr>
          <a:xfrm>
            <a:off x="308803" y="6495015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13"/>
          <p:cNvSpPr/>
          <p:nvPr/>
        </p:nvSpPr>
        <p:spPr>
          <a:xfrm>
            <a:off x="11465529" y="4321909"/>
            <a:ext cx="60000" cy="600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13"/>
          <p:cNvSpPr/>
          <p:nvPr/>
        </p:nvSpPr>
        <p:spPr>
          <a:xfrm>
            <a:off x="1550339" y="351608"/>
            <a:ext cx="65400" cy="65400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13"/>
          <p:cNvSpPr/>
          <p:nvPr/>
        </p:nvSpPr>
        <p:spPr>
          <a:xfrm>
            <a:off x="11859986" y="2673450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13"/>
          <p:cNvSpPr/>
          <p:nvPr/>
        </p:nvSpPr>
        <p:spPr>
          <a:xfrm>
            <a:off x="11282400" y="1349612"/>
            <a:ext cx="81600" cy="816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oogle Shape;209;g5f35a9df19_5_24" id="312" name="Google Shape;31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2712"/>
            <a:ext cx="12217864" cy="6872546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13"/>
          <p:cNvSpPr/>
          <p:nvPr/>
        </p:nvSpPr>
        <p:spPr>
          <a:xfrm>
            <a:off x="11381014" y="6335486"/>
            <a:ext cx="65400" cy="654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13"/>
          <p:cNvSpPr/>
          <p:nvPr/>
        </p:nvSpPr>
        <p:spPr>
          <a:xfrm>
            <a:off x="10547615" y="302623"/>
            <a:ext cx="81600" cy="816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13"/>
          <p:cNvSpPr/>
          <p:nvPr/>
        </p:nvSpPr>
        <p:spPr>
          <a:xfrm>
            <a:off x="604389" y="1276132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13"/>
          <p:cNvSpPr/>
          <p:nvPr/>
        </p:nvSpPr>
        <p:spPr>
          <a:xfrm>
            <a:off x="1375770" y="6272353"/>
            <a:ext cx="60000" cy="600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13"/>
          <p:cNvSpPr/>
          <p:nvPr/>
        </p:nvSpPr>
        <p:spPr>
          <a:xfrm>
            <a:off x="11745686" y="229144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13"/>
          <p:cNvSpPr/>
          <p:nvPr/>
        </p:nvSpPr>
        <p:spPr>
          <a:xfrm>
            <a:off x="308803" y="6495015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13"/>
          <p:cNvSpPr/>
          <p:nvPr/>
        </p:nvSpPr>
        <p:spPr>
          <a:xfrm>
            <a:off x="11465528" y="4321909"/>
            <a:ext cx="60000" cy="600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13"/>
          <p:cNvSpPr/>
          <p:nvPr/>
        </p:nvSpPr>
        <p:spPr>
          <a:xfrm>
            <a:off x="1550338" y="351607"/>
            <a:ext cx="65400" cy="65400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3"/>
          <p:cNvSpPr/>
          <p:nvPr/>
        </p:nvSpPr>
        <p:spPr>
          <a:xfrm>
            <a:off x="11859986" y="2673449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13"/>
          <p:cNvSpPr/>
          <p:nvPr/>
        </p:nvSpPr>
        <p:spPr>
          <a:xfrm>
            <a:off x="11282399" y="1349612"/>
            <a:ext cx="81600" cy="816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13"/>
          <p:cNvSpPr txBox="1"/>
          <p:nvPr/>
        </p:nvSpPr>
        <p:spPr>
          <a:xfrm>
            <a:off x="6157937" y="186924"/>
            <a:ext cx="29574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uk-UA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Composition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3"/>
          <p:cNvSpPr txBox="1"/>
          <p:nvPr/>
        </p:nvSpPr>
        <p:spPr>
          <a:xfrm>
            <a:off x="4829102" y="1049492"/>
            <a:ext cx="18903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uk-U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 Backend developers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13"/>
          <p:cNvSpPr txBox="1"/>
          <p:nvPr/>
        </p:nvSpPr>
        <p:spPr>
          <a:xfrm>
            <a:off x="4815279" y="1436539"/>
            <a:ext cx="19194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uk-U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 Frontend developers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13"/>
          <p:cNvSpPr txBox="1"/>
          <p:nvPr/>
        </p:nvSpPr>
        <p:spPr>
          <a:xfrm>
            <a:off x="4829102" y="1920349"/>
            <a:ext cx="18240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uk-U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 Android developers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13"/>
          <p:cNvSpPr txBox="1"/>
          <p:nvPr/>
        </p:nvSpPr>
        <p:spPr>
          <a:xfrm>
            <a:off x="4815279" y="2404158"/>
            <a:ext cx="14556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uk-U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IOS developers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8" name="Google Shape;328;p13"/>
          <p:cNvCxnSpPr/>
          <p:nvPr/>
        </p:nvCxnSpPr>
        <p:spPr>
          <a:xfrm>
            <a:off x="4862266" y="2260945"/>
            <a:ext cx="1824000" cy="0"/>
          </a:xfrm>
          <a:prstGeom prst="straightConnector1">
            <a:avLst/>
          </a:prstGeom>
          <a:noFill/>
          <a:ln cap="flat" cmpd="sng" w="25400">
            <a:solidFill>
              <a:srgbClr val="4472C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29" name="Google Shape;329;p13"/>
          <p:cNvCxnSpPr/>
          <p:nvPr/>
        </p:nvCxnSpPr>
        <p:spPr>
          <a:xfrm>
            <a:off x="4862266" y="1825517"/>
            <a:ext cx="1824000" cy="0"/>
          </a:xfrm>
          <a:prstGeom prst="straightConnector1">
            <a:avLst/>
          </a:prstGeom>
          <a:noFill/>
          <a:ln cap="flat" cmpd="sng" w="25400">
            <a:solidFill>
              <a:srgbClr val="4472C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30" name="Google Shape;330;p13"/>
          <p:cNvCxnSpPr/>
          <p:nvPr/>
        </p:nvCxnSpPr>
        <p:spPr>
          <a:xfrm>
            <a:off x="4829102" y="1333282"/>
            <a:ext cx="1824000" cy="0"/>
          </a:xfrm>
          <a:prstGeom prst="straightConnector1">
            <a:avLst/>
          </a:prstGeom>
          <a:noFill/>
          <a:ln cap="flat" cmpd="sng" w="25400">
            <a:solidFill>
              <a:srgbClr val="4472C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31" name="Google Shape;331;p13"/>
          <p:cNvCxnSpPr/>
          <p:nvPr/>
        </p:nvCxnSpPr>
        <p:spPr>
          <a:xfrm>
            <a:off x="4862266" y="2730599"/>
            <a:ext cx="1824000" cy="0"/>
          </a:xfrm>
          <a:prstGeom prst="straightConnector1">
            <a:avLst/>
          </a:prstGeom>
          <a:noFill/>
          <a:ln cap="flat" cmpd="sng" w="25400">
            <a:solidFill>
              <a:srgbClr val="4472C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32" name="Google Shape;332;p13"/>
          <p:cNvSpPr txBox="1"/>
          <p:nvPr/>
        </p:nvSpPr>
        <p:spPr>
          <a:xfrm>
            <a:off x="8115056" y="716900"/>
            <a:ext cx="9480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uk-U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 spent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3"/>
          <p:cNvSpPr/>
          <p:nvPr/>
        </p:nvSpPr>
        <p:spPr>
          <a:xfrm>
            <a:off x="7136646" y="1018834"/>
            <a:ext cx="440700" cy="258600"/>
          </a:xfrm>
          <a:prstGeom prst="rightArrow">
            <a:avLst>
              <a:gd fmla="val 32000" name="adj1"/>
              <a:gd fmla="val 109044" name="adj2"/>
            </a:avLst>
          </a:prstGeom>
          <a:solidFill>
            <a:srgbClr val="FFFFFF"/>
          </a:solidFill>
          <a:ln cap="flat" cmpd="sng" w="25400">
            <a:solidFill>
              <a:srgbClr val="4472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3"/>
          <p:cNvSpPr/>
          <p:nvPr/>
        </p:nvSpPr>
        <p:spPr>
          <a:xfrm>
            <a:off x="7144319" y="1405882"/>
            <a:ext cx="440700" cy="258600"/>
          </a:xfrm>
          <a:prstGeom prst="rightArrow">
            <a:avLst>
              <a:gd fmla="val 32000" name="adj1"/>
              <a:gd fmla="val 109044" name="adj2"/>
            </a:avLst>
          </a:prstGeom>
          <a:solidFill>
            <a:srgbClr val="FFFFFF"/>
          </a:solidFill>
          <a:ln cap="flat" cmpd="sng" w="25400">
            <a:solidFill>
              <a:srgbClr val="4472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3"/>
          <p:cNvSpPr/>
          <p:nvPr/>
        </p:nvSpPr>
        <p:spPr>
          <a:xfrm>
            <a:off x="7103482" y="1889691"/>
            <a:ext cx="440700" cy="258600"/>
          </a:xfrm>
          <a:prstGeom prst="rightArrow">
            <a:avLst>
              <a:gd fmla="val 32000" name="adj1"/>
              <a:gd fmla="val 109044" name="adj2"/>
            </a:avLst>
          </a:prstGeom>
          <a:solidFill>
            <a:srgbClr val="FFFFFF"/>
          </a:solidFill>
          <a:ln cap="flat" cmpd="sng" w="25400">
            <a:solidFill>
              <a:srgbClr val="4472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3"/>
          <p:cNvSpPr/>
          <p:nvPr/>
        </p:nvSpPr>
        <p:spPr>
          <a:xfrm>
            <a:off x="7103482" y="2373501"/>
            <a:ext cx="440700" cy="258600"/>
          </a:xfrm>
          <a:prstGeom prst="rightArrow">
            <a:avLst>
              <a:gd fmla="val 32000" name="adj1"/>
              <a:gd fmla="val 109044" name="adj2"/>
            </a:avLst>
          </a:prstGeom>
          <a:solidFill>
            <a:srgbClr val="FFFFFF"/>
          </a:solidFill>
          <a:ln cap="flat" cmpd="sng" w="25400">
            <a:solidFill>
              <a:srgbClr val="4472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3"/>
          <p:cNvSpPr txBox="1"/>
          <p:nvPr/>
        </p:nvSpPr>
        <p:spPr>
          <a:xfrm>
            <a:off x="7994599" y="1048525"/>
            <a:ext cx="11889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uk-U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366 hours total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3"/>
          <p:cNvSpPr txBox="1"/>
          <p:nvPr/>
        </p:nvSpPr>
        <p:spPr>
          <a:xfrm>
            <a:off x="7994599" y="1436539"/>
            <a:ext cx="11889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uk-U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130 hours total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3"/>
          <p:cNvSpPr txBox="1"/>
          <p:nvPr/>
        </p:nvSpPr>
        <p:spPr>
          <a:xfrm>
            <a:off x="7994599" y="1920349"/>
            <a:ext cx="11889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uk-U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165 hours total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3"/>
          <p:cNvSpPr txBox="1"/>
          <p:nvPr/>
        </p:nvSpPr>
        <p:spPr>
          <a:xfrm>
            <a:off x="7994599" y="2404139"/>
            <a:ext cx="11889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uk-U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162 hours total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3"/>
          <p:cNvSpPr txBox="1"/>
          <p:nvPr/>
        </p:nvSpPr>
        <p:spPr>
          <a:xfrm>
            <a:off x="981625" y="3200250"/>
            <a:ext cx="13308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uk-U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Android - 5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3"/>
          <p:cNvSpPr txBox="1"/>
          <p:nvPr/>
        </p:nvSpPr>
        <p:spPr>
          <a:xfrm>
            <a:off x="3281988" y="3200250"/>
            <a:ext cx="13308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uk-U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IOS - 3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13"/>
          <p:cNvSpPr txBox="1"/>
          <p:nvPr/>
        </p:nvSpPr>
        <p:spPr>
          <a:xfrm>
            <a:off x="6082775" y="3200250"/>
            <a:ext cx="13308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uk-U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FrontEnd - 4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3"/>
          <p:cNvSpPr txBox="1"/>
          <p:nvPr/>
        </p:nvSpPr>
        <p:spPr>
          <a:xfrm>
            <a:off x="8364000" y="3200250"/>
            <a:ext cx="13308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uk-U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BackEnd - 9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3"/>
          <p:cNvSpPr txBox="1"/>
          <p:nvPr/>
        </p:nvSpPr>
        <p:spPr>
          <a:xfrm>
            <a:off x="981625" y="3607650"/>
            <a:ext cx="1901100" cy="14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uk-U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Khrystyna Gryb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uk-U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Vlad Kondratiok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uk-U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Victor Rykalyuk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uk-U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Olexandr Stoyko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uk-U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Ivan kashtelyan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3"/>
          <p:cNvSpPr txBox="1"/>
          <p:nvPr/>
        </p:nvSpPr>
        <p:spPr>
          <a:xfrm>
            <a:off x="8364000" y="3607650"/>
            <a:ext cx="1824000" cy="20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uk-UA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Bereza Yurii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uk-UA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Nagaieno Valeriy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uk-UA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Demiak Volodimir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uk-UA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Sytnyk Oleh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uk-UA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Maltsev Vitalii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uk-UA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Mykola Zaiarnyi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uk-UA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Oleh Kuziv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uk-UA">
                <a:solidFill>
                  <a:schemeClr val="dk1"/>
                </a:solidFill>
              </a:rPr>
              <a:t>Patsula Vitya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uk-UA">
                <a:solidFill>
                  <a:schemeClr val="dk1"/>
                </a:solidFill>
              </a:rPr>
              <a:t>Zubyk Andriy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47" name="Google Shape;347;p13"/>
          <p:cNvSpPr txBox="1"/>
          <p:nvPr/>
        </p:nvSpPr>
        <p:spPr>
          <a:xfrm>
            <a:off x="6082775" y="3607650"/>
            <a:ext cx="2188800" cy="14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uk-UA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Maria Berestovska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uk-UA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Andrii Krashivskiy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uk-UA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Misha Ilchyshyn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uk-UA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Mykola Andrushchack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13"/>
          <p:cNvSpPr txBox="1"/>
          <p:nvPr/>
        </p:nvSpPr>
        <p:spPr>
          <a:xfrm>
            <a:off x="3282000" y="3607650"/>
            <a:ext cx="2401500" cy="14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uk-UA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Bohdan Hodovanets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uk-UA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Andrian Nebeso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uk-UA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Mikhailo Pidhorodetsk</a:t>
            </a:r>
            <a:r>
              <a:rPr lang="uk-UA">
                <a:solidFill>
                  <a:schemeClr val="dk1"/>
                </a:solidFill>
              </a:rPr>
              <a:t>y</a:t>
            </a:r>
            <a:r>
              <a:rPr b="0" i="0" lang="uk-UA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Google Shape;35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14"/>
          <p:cNvSpPr/>
          <p:nvPr/>
        </p:nvSpPr>
        <p:spPr>
          <a:xfrm>
            <a:off x="4442023" y="3262744"/>
            <a:ext cx="284216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uk-UA" sz="36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Thank you!</a:t>
            </a:r>
            <a:endParaRPr b="0" i="0" sz="36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55" name="Google Shape;355;p14"/>
          <p:cNvSpPr/>
          <p:nvPr/>
        </p:nvSpPr>
        <p:spPr>
          <a:xfrm>
            <a:off x="2400636" y="6174177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14"/>
          <p:cNvSpPr/>
          <p:nvPr/>
        </p:nvSpPr>
        <p:spPr>
          <a:xfrm>
            <a:off x="895057" y="4464874"/>
            <a:ext cx="89807" cy="89807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14"/>
          <p:cNvSpPr/>
          <p:nvPr/>
        </p:nvSpPr>
        <p:spPr>
          <a:xfrm>
            <a:off x="552866" y="1365415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14"/>
          <p:cNvSpPr/>
          <p:nvPr/>
        </p:nvSpPr>
        <p:spPr>
          <a:xfrm>
            <a:off x="1540744" y="3555973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14"/>
          <p:cNvSpPr/>
          <p:nvPr/>
        </p:nvSpPr>
        <p:spPr>
          <a:xfrm>
            <a:off x="9424633" y="1139288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14"/>
          <p:cNvSpPr/>
          <p:nvPr/>
        </p:nvSpPr>
        <p:spPr>
          <a:xfrm>
            <a:off x="1039585" y="5725884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14"/>
          <p:cNvSpPr/>
          <p:nvPr/>
        </p:nvSpPr>
        <p:spPr>
          <a:xfrm>
            <a:off x="8907809" y="2377122"/>
            <a:ext cx="77854" cy="77854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14"/>
          <p:cNvSpPr/>
          <p:nvPr/>
        </p:nvSpPr>
        <p:spPr>
          <a:xfrm>
            <a:off x="8707340" y="612321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14"/>
          <p:cNvSpPr/>
          <p:nvPr/>
        </p:nvSpPr>
        <p:spPr>
          <a:xfrm>
            <a:off x="7006280" y="3673187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14"/>
          <p:cNvSpPr/>
          <p:nvPr/>
        </p:nvSpPr>
        <p:spPr>
          <a:xfrm>
            <a:off x="11798883" y="3262744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14"/>
          <p:cNvSpPr/>
          <p:nvPr/>
        </p:nvSpPr>
        <p:spPr>
          <a:xfrm>
            <a:off x="10676581" y="243147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14"/>
          <p:cNvSpPr/>
          <p:nvPr/>
        </p:nvSpPr>
        <p:spPr>
          <a:xfrm>
            <a:off x="4011969" y="6441372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2711"/>
            <a:ext cx="12217863" cy="6872547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"/>
          <p:cNvSpPr/>
          <p:nvPr/>
        </p:nvSpPr>
        <p:spPr>
          <a:xfrm>
            <a:off x="11381015" y="6335487"/>
            <a:ext cx="65314" cy="65314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10547615" y="302623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604390" y="127613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1375771" y="6272353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11745686" y="229144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308803" y="6495015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11465529" y="4321909"/>
            <a:ext cx="59872" cy="59872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1550339" y="351608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11859986" y="2673450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11282400" y="1349612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718690" y="5200472"/>
            <a:ext cx="1028645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uk-U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Implemented RESTful API and WebSocket for web and mobile application.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4882243" y="391497"/>
            <a:ext cx="6270172" cy="45593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uk-UA" sz="2800" u="none" cap="none" strike="noStrike">
                <a:solidFill>
                  <a:srgbClr val="25403C"/>
                </a:solidFill>
                <a:latin typeface="Calibri"/>
                <a:ea typeface="Calibri"/>
                <a:cs typeface="Calibri"/>
                <a:sym typeface="Calibri"/>
              </a:rPr>
              <a:t>Technology stack backend:</a:t>
            </a:r>
            <a:endParaRPr b="1" i="0" sz="2800" u="none" cap="none" strike="noStrike">
              <a:solidFill>
                <a:srgbClr val="25403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b="0" i="0" lang="uk-U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Microservices architecture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b="0" i="0" lang="uk-U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b="0" i="0" lang="uk-U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MySQL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b="0" i="0" lang="uk-U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ASP.Net Core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b="0" i="0" lang="uk-U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Entity Framework Core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b="0" i="0" lang="uk-U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Identity Server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b="0" i="0" lang="uk-U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RabbitMQ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2711"/>
            <a:ext cx="12217864" cy="687254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3"/>
          <p:cNvSpPr/>
          <p:nvPr/>
        </p:nvSpPr>
        <p:spPr>
          <a:xfrm>
            <a:off x="11381015" y="6335487"/>
            <a:ext cx="65400" cy="654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10547615" y="302623"/>
            <a:ext cx="81600" cy="816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604390" y="127613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/>
          <p:nvPr/>
        </p:nvSpPr>
        <p:spPr>
          <a:xfrm>
            <a:off x="1375771" y="6272353"/>
            <a:ext cx="60000" cy="600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"/>
          <p:cNvSpPr/>
          <p:nvPr/>
        </p:nvSpPr>
        <p:spPr>
          <a:xfrm>
            <a:off x="11745686" y="229144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308803" y="6495015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"/>
          <p:cNvSpPr/>
          <p:nvPr/>
        </p:nvSpPr>
        <p:spPr>
          <a:xfrm>
            <a:off x="11465529" y="4321909"/>
            <a:ext cx="60000" cy="600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3"/>
          <p:cNvSpPr/>
          <p:nvPr/>
        </p:nvSpPr>
        <p:spPr>
          <a:xfrm>
            <a:off x="1550339" y="351608"/>
            <a:ext cx="65400" cy="65400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3"/>
          <p:cNvSpPr/>
          <p:nvPr/>
        </p:nvSpPr>
        <p:spPr>
          <a:xfrm>
            <a:off x="11859986" y="2673450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3"/>
          <p:cNvSpPr/>
          <p:nvPr/>
        </p:nvSpPr>
        <p:spPr>
          <a:xfrm>
            <a:off x="11282400" y="1349612"/>
            <a:ext cx="81600" cy="816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3"/>
          <p:cNvSpPr/>
          <p:nvPr/>
        </p:nvSpPr>
        <p:spPr>
          <a:xfrm>
            <a:off x="4882243" y="391497"/>
            <a:ext cx="6270300" cy="45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uk-UA" sz="2800" u="none" cap="none" strike="noStrike">
                <a:solidFill>
                  <a:srgbClr val="25403C"/>
                </a:solidFill>
                <a:latin typeface="Calibri"/>
                <a:ea typeface="Calibri"/>
                <a:cs typeface="Calibri"/>
                <a:sym typeface="Calibri"/>
              </a:rPr>
              <a:t>Technology stack front-end:</a:t>
            </a:r>
            <a:endParaRPr b="1" i="0" sz="2800" u="none" cap="none" strike="noStrike">
              <a:solidFill>
                <a:srgbClr val="25403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b="0" i="0" lang="uk-U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HTML, CSS (preprocessor SCSS)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b="0" i="0" lang="uk-U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Angular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b="0" i="0" lang="uk-U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Angular Material UI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3"/>
          <p:cNvSpPr txBox="1"/>
          <p:nvPr/>
        </p:nvSpPr>
        <p:spPr>
          <a:xfrm>
            <a:off x="404475" y="3198848"/>
            <a:ext cx="10433700" cy="6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b="0" i="0" lang="uk-UA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Angular uses a pattern MVVM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55;g5f35a9df19_4_23" id="125" name="Google Shape;125;p3"/>
          <p:cNvPicPr preferRelativeResize="0"/>
          <p:nvPr/>
        </p:nvPicPr>
        <p:blipFill rotWithShape="1">
          <a:blip r:embed="rId4">
            <a:alphaModFix/>
          </a:blip>
          <a:srcRect b="19540" l="0" r="3651" t="25229"/>
          <a:stretch/>
        </p:blipFill>
        <p:spPr>
          <a:xfrm>
            <a:off x="462942" y="4224088"/>
            <a:ext cx="9910524" cy="1711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2711"/>
            <a:ext cx="12217864" cy="687254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4"/>
          <p:cNvSpPr/>
          <p:nvPr/>
        </p:nvSpPr>
        <p:spPr>
          <a:xfrm>
            <a:off x="11381015" y="6335487"/>
            <a:ext cx="65400" cy="654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4"/>
          <p:cNvSpPr/>
          <p:nvPr/>
        </p:nvSpPr>
        <p:spPr>
          <a:xfrm>
            <a:off x="10547615" y="302623"/>
            <a:ext cx="81600" cy="816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4"/>
          <p:cNvSpPr/>
          <p:nvPr/>
        </p:nvSpPr>
        <p:spPr>
          <a:xfrm>
            <a:off x="604390" y="127613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4"/>
          <p:cNvSpPr/>
          <p:nvPr/>
        </p:nvSpPr>
        <p:spPr>
          <a:xfrm>
            <a:off x="1375771" y="6272353"/>
            <a:ext cx="60000" cy="600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4"/>
          <p:cNvSpPr/>
          <p:nvPr/>
        </p:nvSpPr>
        <p:spPr>
          <a:xfrm>
            <a:off x="11745686" y="229144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4"/>
          <p:cNvSpPr/>
          <p:nvPr/>
        </p:nvSpPr>
        <p:spPr>
          <a:xfrm>
            <a:off x="308803" y="6495015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4"/>
          <p:cNvSpPr/>
          <p:nvPr/>
        </p:nvSpPr>
        <p:spPr>
          <a:xfrm>
            <a:off x="11465529" y="4321909"/>
            <a:ext cx="60000" cy="600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4"/>
          <p:cNvSpPr/>
          <p:nvPr/>
        </p:nvSpPr>
        <p:spPr>
          <a:xfrm>
            <a:off x="1550339" y="351608"/>
            <a:ext cx="65400" cy="65400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4"/>
          <p:cNvSpPr/>
          <p:nvPr/>
        </p:nvSpPr>
        <p:spPr>
          <a:xfrm>
            <a:off x="11859986" y="2673450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4"/>
          <p:cNvSpPr/>
          <p:nvPr/>
        </p:nvSpPr>
        <p:spPr>
          <a:xfrm>
            <a:off x="11282400" y="1349612"/>
            <a:ext cx="81600" cy="816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oogle Shape;193;g5f35a9df19_5_8" id="141" name="Google Shape;14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2712"/>
            <a:ext cx="12217864" cy="6872546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4"/>
          <p:cNvSpPr/>
          <p:nvPr/>
        </p:nvSpPr>
        <p:spPr>
          <a:xfrm>
            <a:off x="11381014" y="6335486"/>
            <a:ext cx="65400" cy="654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4"/>
          <p:cNvSpPr/>
          <p:nvPr/>
        </p:nvSpPr>
        <p:spPr>
          <a:xfrm>
            <a:off x="10547615" y="302623"/>
            <a:ext cx="81600" cy="816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4"/>
          <p:cNvSpPr/>
          <p:nvPr/>
        </p:nvSpPr>
        <p:spPr>
          <a:xfrm>
            <a:off x="604389" y="1276132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4"/>
          <p:cNvSpPr/>
          <p:nvPr/>
        </p:nvSpPr>
        <p:spPr>
          <a:xfrm>
            <a:off x="1375770" y="6272353"/>
            <a:ext cx="60000" cy="600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4"/>
          <p:cNvSpPr/>
          <p:nvPr/>
        </p:nvSpPr>
        <p:spPr>
          <a:xfrm>
            <a:off x="11745686" y="229144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4"/>
          <p:cNvSpPr/>
          <p:nvPr/>
        </p:nvSpPr>
        <p:spPr>
          <a:xfrm>
            <a:off x="308803" y="6495015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4"/>
          <p:cNvSpPr/>
          <p:nvPr/>
        </p:nvSpPr>
        <p:spPr>
          <a:xfrm>
            <a:off x="11465528" y="4321909"/>
            <a:ext cx="60000" cy="600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4"/>
          <p:cNvSpPr/>
          <p:nvPr/>
        </p:nvSpPr>
        <p:spPr>
          <a:xfrm>
            <a:off x="1550338" y="351607"/>
            <a:ext cx="65400" cy="65400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4"/>
          <p:cNvSpPr/>
          <p:nvPr/>
        </p:nvSpPr>
        <p:spPr>
          <a:xfrm>
            <a:off x="11859986" y="2673449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4"/>
          <p:cNvSpPr/>
          <p:nvPr/>
        </p:nvSpPr>
        <p:spPr>
          <a:xfrm>
            <a:off x="11282399" y="1349612"/>
            <a:ext cx="81600" cy="816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4"/>
          <p:cNvSpPr txBox="1"/>
          <p:nvPr/>
        </p:nvSpPr>
        <p:spPr>
          <a:xfrm>
            <a:off x="4653649" y="521608"/>
            <a:ext cx="6270300" cy="30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5403C"/>
              </a:buClr>
              <a:buSzPts val="2000"/>
              <a:buFont typeface="Calibri"/>
              <a:buNone/>
            </a:pPr>
            <a:r>
              <a:rPr b="1" i="0" lang="uk-UA" sz="2000" u="none" cap="none" strike="noStrike">
                <a:solidFill>
                  <a:srgbClr val="25403C"/>
                </a:solidFill>
                <a:latin typeface="Calibri"/>
                <a:ea typeface="Calibri"/>
                <a:cs typeface="Calibri"/>
                <a:sym typeface="Calibri"/>
              </a:rPr>
              <a:t>Technology stack Android: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rebuchet MS"/>
              <a:buChar char="-"/>
            </a:pPr>
            <a:r>
              <a:rPr b="0" i="0" lang="uk-UA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Retrofit 2, REST API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rebuchet MS"/>
              <a:buChar char="-"/>
            </a:pPr>
            <a:r>
              <a:rPr b="0" i="0" lang="uk-UA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Glide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rebuchet MS"/>
              <a:buChar char="-"/>
            </a:pPr>
            <a:r>
              <a:rPr b="0" i="0" lang="uk-UA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Kotlin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rebuchet MS"/>
              <a:buChar char="-"/>
            </a:pPr>
            <a:r>
              <a:rPr b="0" i="0" lang="uk-UA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XML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rebuchet MS"/>
              <a:buChar char="-"/>
            </a:pPr>
            <a:r>
              <a:rPr b="0" i="0" lang="uk-UA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MVVM Architecture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rebuchet MS"/>
              <a:buChar char="-"/>
            </a:pPr>
            <a:r>
              <a:rPr b="0" i="0" lang="uk-UA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4"/>
          <p:cNvSpPr txBox="1"/>
          <p:nvPr/>
        </p:nvSpPr>
        <p:spPr>
          <a:xfrm>
            <a:off x="8278564" y="493100"/>
            <a:ext cx="6270300" cy="30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5403C"/>
              </a:buClr>
              <a:buSzPts val="2000"/>
              <a:buFont typeface="Calibri"/>
              <a:buNone/>
            </a:pPr>
            <a:r>
              <a:rPr b="1" i="0" lang="uk-UA" sz="2000" u="none" cap="none" strike="noStrike">
                <a:solidFill>
                  <a:srgbClr val="25403C"/>
                </a:solidFill>
                <a:latin typeface="Calibri"/>
                <a:ea typeface="Calibri"/>
                <a:cs typeface="Calibri"/>
                <a:sym typeface="Calibri"/>
              </a:rPr>
              <a:t>Technology stack iOS: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rebuchet MS"/>
              <a:buChar char="-"/>
            </a:pPr>
            <a:r>
              <a:rPr b="0" i="0" lang="uk-UA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Alamofire, REST API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rebuchet MS"/>
              <a:buChar char="-"/>
            </a:pPr>
            <a:r>
              <a:rPr b="0" i="0" lang="uk-UA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Swift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rebuchet MS"/>
              <a:buChar char="-"/>
            </a:pPr>
            <a:r>
              <a:rPr b="0" i="0" lang="uk-UA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Cocoa Touch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rebuchet MS"/>
              <a:buChar char="-"/>
            </a:pPr>
            <a:r>
              <a:rPr b="0" i="0" lang="uk-UA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Cocoa Pods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rebuchet MS"/>
              <a:buChar char="-"/>
            </a:pPr>
            <a:r>
              <a:rPr b="0" i="0" lang="uk-UA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Git, Carthage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rebuchet MS"/>
              <a:buChar char="-"/>
            </a:pPr>
            <a:r>
              <a:rPr b="0" i="0" lang="uk-UA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MVVM Architecture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" name="Google Shape;154;p4"/>
          <p:cNvCxnSpPr/>
          <p:nvPr/>
        </p:nvCxnSpPr>
        <p:spPr>
          <a:xfrm rot="10800000">
            <a:off x="8004455" y="537459"/>
            <a:ext cx="0" cy="2980800"/>
          </a:xfrm>
          <a:prstGeom prst="straightConnector1">
            <a:avLst/>
          </a:prstGeom>
          <a:noFill/>
          <a:ln cap="flat" cmpd="sng" w="25400">
            <a:solidFill>
              <a:srgbClr val="598A38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155" name="Google Shape;155;p4"/>
          <p:cNvPicPr preferRelativeResize="0"/>
          <p:nvPr/>
        </p:nvPicPr>
        <p:blipFill rotWithShape="1">
          <a:blip r:embed="rId4">
            <a:alphaModFix/>
          </a:blip>
          <a:srcRect b="19544" l="0" r="3651" t="25226"/>
          <a:stretch/>
        </p:blipFill>
        <p:spPr>
          <a:xfrm>
            <a:off x="423100" y="4174700"/>
            <a:ext cx="9910524" cy="171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2F2F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619169" y="-1487830"/>
            <a:ext cx="15117815" cy="850377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5"/>
          <p:cNvSpPr/>
          <p:nvPr/>
        </p:nvSpPr>
        <p:spPr>
          <a:xfrm>
            <a:off x="1015092" y="26744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5"/>
          <p:cNvSpPr/>
          <p:nvPr/>
        </p:nvSpPr>
        <p:spPr>
          <a:xfrm>
            <a:off x="634184" y="1946316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5"/>
          <p:cNvSpPr/>
          <p:nvPr/>
        </p:nvSpPr>
        <p:spPr>
          <a:xfrm>
            <a:off x="10432967" y="5773386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5"/>
          <p:cNvSpPr/>
          <p:nvPr/>
        </p:nvSpPr>
        <p:spPr>
          <a:xfrm>
            <a:off x="1644069" y="2280557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5"/>
          <p:cNvSpPr/>
          <p:nvPr/>
        </p:nvSpPr>
        <p:spPr>
          <a:xfrm>
            <a:off x="11793696" y="3698787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5"/>
          <p:cNvSpPr/>
          <p:nvPr/>
        </p:nvSpPr>
        <p:spPr>
          <a:xfrm>
            <a:off x="11526575" y="2380611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5"/>
          <p:cNvSpPr/>
          <p:nvPr/>
        </p:nvSpPr>
        <p:spPr>
          <a:xfrm>
            <a:off x="11443696" y="6096742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38125" y="103893"/>
            <a:ext cx="7468257" cy="6460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2F2F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619169" y="-1487830"/>
            <a:ext cx="15117815" cy="8503772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6"/>
          <p:cNvSpPr/>
          <p:nvPr/>
        </p:nvSpPr>
        <p:spPr>
          <a:xfrm>
            <a:off x="1015092" y="26744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6"/>
          <p:cNvSpPr/>
          <p:nvPr/>
        </p:nvSpPr>
        <p:spPr>
          <a:xfrm>
            <a:off x="634184" y="1946316"/>
            <a:ext cx="60000" cy="600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6"/>
          <p:cNvSpPr/>
          <p:nvPr/>
        </p:nvSpPr>
        <p:spPr>
          <a:xfrm>
            <a:off x="10432967" y="5773386"/>
            <a:ext cx="65400" cy="65400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6"/>
          <p:cNvSpPr/>
          <p:nvPr/>
        </p:nvSpPr>
        <p:spPr>
          <a:xfrm>
            <a:off x="1644069" y="2280557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6"/>
          <p:cNvSpPr/>
          <p:nvPr/>
        </p:nvSpPr>
        <p:spPr>
          <a:xfrm>
            <a:off x="11793696" y="3698787"/>
            <a:ext cx="65400" cy="65400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6"/>
          <p:cNvSpPr/>
          <p:nvPr/>
        </p:nvSpPr>
        <p:spPr>
          <a:xfrm>
            <a:off x="11526575" y="2380611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6"/>
          <p:cNvSpPr/>
          <p:nvPr/>
        </p:nvSpPr>
        <p:spPr>
          <a:xfrm>
            <a:off x="11443696" y="6096742"/>
            <a:ext cx="60000" cy="600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88750" y="123900"/>
            <a:ext cx="8514663" cy="6734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2F2F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619169" y="-1487830"/>
            <a:ext cx="15117815" cy="8503772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7"/>
          <p:cNvSpPr/>
          <p:nvPr/>
        </p:nvSpPr>
        <p:spPr>
          <a:xfrm>
            <a:off x="1015092" y="26744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7"/>
          <p:cNvSpPr/>
          <p:nvPr/>
        </p:nvSpPr>
        <p:spPr>
          <a:xfrm>
            <a:off x="634184" y="1946316"/>
            <a:ext cx="60000" cy="600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7"/>
          <p:cNvSpPr/>
          <p:nvPr/>
        </p:nvSpPr>
        <p:spPr>
          <a:xfrm>
            <a:off x="10432967" y="5773386"/>
            <a:ext cx="65400" cy="65400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7"/>
          <p:cNvSpPr/>
          <p:nvPr/>
        </p:nvSpPr>
        <p:spPr>
          <a:xfrm>
            <a:off x="1644069" y="2280557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7"/>
          <p:cNvSpPr/>
          <p:nvPr/>
        </p:nvSpPr>
        <p:spPr>
          <a:xfrm>
            <a:off x="11793696" y="3698787"/>
            <a:ext cx="65400" cy="65400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7"/>
          <p:cNvSpPr/>
          <p:nvPr/>
        </p:nvSpPr>
        <p:spPr>
          <a:xfrm>
            <a:off x="11526575" y="2380611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7"/>
          <p:cNvSpPr/>
          <p:nvPr/>
        </p:nvSpPr>
        <p:spPr>
          <a:xfrm>
            <a:off x="11443696" y="6096742"/>
            <a:ext cx="60000" cy="600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12950" y="777270"/>
            <a:ext cx="7053576" cy="5908404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7"/>
          <p:cNvSpPr txBox="1"/>
          <p:nvPr/>
        </p:nvSpPr>
        <p:spPr>
          <a:xfrm>
            <a:off x="915450" y="130175"/>
            <a:ext cx="10361100" cy="6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uk-UA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Navigate between View Controllers via Segue for iOS App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47037" y="-96561"/>
            <a:ext cx="12217864" cy="6872546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8"/>
          <p:cNvSpPr/>
          <p:nvPr/>
        </p:nvSpPr>
        <p:spPr>
          <a:xfrm>
            <a:off x="11381015" y="6335487"/>
            <a:ext cx="65400" cy="654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8"/>
          <p:cNvSpPr/>
          <p:nvPr/>
        </p:nvSpPr>
        <p:spPr>
          <a:xfrm>
            <a:off x="10547615" y="302623"/>
            <a:ext cx="81600" cy="816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8"/>
          <p:cNvSpPr/>
          <p:nvPr/>
        </p:nvSpPr>
        <p:spPr>
          <a:xfrm>
            <a:off x="604390" y="127613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8"/>
          <p:cNvSpPr/>
          <p:nvPr/>
        </p:nvSpPr>
        <p:spPr>
          <a:xfrm>
            <a:off x="1375771" y="6272353"/>
            <a:ext cx="60000" cy="600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8"/>
          <p:cNvSpPr/>
          <p:nvPr/>
        </p:nvSpPr>
        <p:spPr>
          <a:xfrm>
            <a:off x="11745686" y="229144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8"/>
          <p:cNvSpPr/>
          <p:nvPr/>
        </p:nvSpPr>
        <p:spPr>
          <a:xfrm>
            <a:off x="308803" y="6495015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8"/>
          <p:cNvSpPr/>
          <p:nvPr/>
        </p:nvSpPr>
        <p:spPr>
          <a:xfrm>
            <a:off x="11465529" y="4321909"/>
            <a:ext cx="60000" cy="600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8"/>
          <p:cNvSpPr/>
          <p:nvPr/>
        </p:nvSpPr>
        <p:spPr>
          <a:xfrm>
            <a:off x="1550339" y="351608"/>
            <a:ext cx="65400" cy="65400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8"/>
          <p:cNvSpPr/>
          <p:nvPr/>
        </p:nvSpPr>
        <p:spPr>
          <a:xfrm>
            <a:off x="11859986" y="2673450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8"/>
          <p:cNvSpPr/>
          <p:nvPr/>
        </p:nvSpPr>
        <p:spPr>
          <a:xfrm>
            <a:off x="11282400" y="1349612"/>
            <a:ext cx="81600" cy="816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8"/>
          <p:cNvSpPr txBox="1"/>
          <p:nvPr/>
        </p:nvSpPr>
        <p:spPr>
          <a:xfrm>
            <a:off x="718690" y="5200572"/>
            <a:ext cx="102864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5275" y="963012"/>
            <a:ext cx="9910526" cy="4819361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8"/>
          <p:cNvSpPr txBox="1"/>
          <p:nvPr/>
        </p:nvSpPr>
        <p:spPr>
          <a:xfrm>
            <a:off x="1002825" y="355850"/>
            <a:ext cx="10361100" cy="6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uk-UA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Web-page watchlist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86512" y="-86686"/>
            <a:ext cx="12217864" cy="6872546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9"/>
          <p:cNvSpPr/>
          <p:nvPr/>
        </p:nvSpPr>
        <p:spPr>
          <a:xfrm>
            <a:off x="11381015" y="6335487"/>
            <a:ext cx="65400" cy="654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9"/>
          <p:cNvSpPr/>
          <p:nvPr/>
        </p:nvSpPr>
        <p:spPr>
          <a:xfrm>
            <a:off x="10547615" y="302623"/>
            <a:ext cx="81600" cy="816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9"/>
          <p:cNvSpPr/>
          <p:nvPr/>
        </p:nvSpPr>
        <p:spPr>
          <a:xfrm>
            <a:off x="604390" y="127613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9"/>
          <p:cNvSpPr/>
          <p:nvPr/>
        </p:nvSpPr>
        <p:spPr>
          <a:xfrm>
            <a:off x="1375771" y="6272353"/>
            <a:ext cx="60000" cy="600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9"/>
          <p:cNvSpPr/>
          <p:nvPr/>
        </p:nvSpPr>
        <p:spPr>
          <a:xfrm>
            <a:off x="11745686" y="229144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9"/>
          <p:cNvSpPr/>
          <p:nvPr/>
        </p:nvSpPr>
        <p:spPr>
          <a:xfrm>
            <a:off x="308803" y="6495015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9"/>
          <p:cNvSpPr/>
          <p:nvPr/>
        </p:nvSpPr>
        <p:spPr>
          <a:xfrm>
            <a:off x="11465529" y="4321909"/>
            <a:ext cx="60000" cy="600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9"/>
          <p:cNvSpPr/>
          <p:nvPr/>
        </p:nvSpPr>
        <p:spPr>
          <a:xfrm>
            <a:off x="1550339" y="351608"/>
            <a:ext cx="65400" cy="65400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9"/>
          <p:cNvSpPr/>
          <p:nvPr/>
        </p:nvSpPr>
        <p:spPr>
          <a:xfrm>
            <a:off x="11859986" y="2673450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9"/>
          <p:cNvSpPr/>
          <p:nvPr/>
        </p:nvSpPr>
        <p:spPr>
          <a:xfrm>
            <a:off x="11282400" y="1349612"/>
            <a:ext cx="81600" cy="816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9"/>
          <p:cNvSpPr txBox="1"/>
          <p:nvPr/>
        </p:nvSpPr>
        <p:spPr>
          <a:xfrm>
            <a:off x="718690" y="5200572"/>
            <a:ext cx="102864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9"/>
          <p:cNvSpPr txBox="1"/>
          <p:nvPr/>
        </p:nvSpPr>
        <p:spPr>
          <a:xfrm>
            <a:off x="1002825" y="355850"/>
            <a:ext cx="10361100" cy="6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uk-UA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Web-page watchlist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4" name="Google Shape;234;p9"/>
          <p:cNvPicPr preferRelativeResize="0"/>
          <p:nvPr/>
        </p:nvPicPr>
        <p:blipFill rotWithShape="1">
          <a:blip r:embed="rId4">
            <a:alphaModFix/>
          </a:blip>
          <a:srcRect b="3953" l="0" r="3381" t="11011"/>
          <a:stretch/>
        </p:blipFill>
        <p:spPr>
          <a:xfrm>
            <a:off x="6221463" y="2459220"/>
            <a:ext cx="5752824" cy="2848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9"/>
          <p:cNvPicPr preferRelativeResize="0"/>
          <p:nvPr/>
        </p:nvPicPr>
        <p:blipFill rotWithShape="1">
          <a:blip r:embed="rId5">
            <a:alphaModFix/>
          </a:blip>
          <a:srcRect b="8549" l="501" r="3028" t="10175"/>
          <a:stretch/>
        </p:blipFill>
        <p:spPr>
          <a:xfrm>
            <a:off x="-89725" y="1431200"/>
            <a:ext cx="6010627" cy="284822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9"/>
          <p:cNvSpPr txBox="1"/>
          <p:nvPr/>
        </p:nvSpPr>
        <p:spPr>
          <a:xfrm>
            <a:off x="472450" y="4320200"/>
            <a:ext cx="5398800" cy="13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uk-UA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Portfolio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this page are displayed lists of orders and positions, there is a possibility to create new orders.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9"/>
          <p:cNvSpPr txBox="1"/>
          <p:nvPr/>
        </p:nvSpPr>
        <p:spPr>
          <a:xfrm>
            <a:off x="6178550" y="1292392"/>
            <a:ext cx="5688300" cy="10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uk-UA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Trade markets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 displayed common list of all markets and is a possibility navigate to markets with a specific type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Офіс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