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Montserrat SemiBold"/>
      <p:regular r:id="rId26"/>
      <p:bold r:id="rId27"/>
      <p:italic r:id="rId28"/>
      <p:boldItalic r:id="rId29"/>
    </p:embeddedFont>
    <p:embeddedFont>
      <p:font typeface="Montserrat Extra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MontserratSemiBold-regular.fntdata"/><Relationship Id="rId25" Type="http://schemas.openxmlformats.org/officeDocument/2006/relationships/slide" Target="slides/slide18.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SemiBold-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ExtraLight-bold.fntdata"/><Relationship Id="rId30" Type="http://schemas.openxmlformats.org/officeDocument/2006/relationships/font" Target="fonts/MontserratExtraLight-regular.fntdata"/><Relationship Id="rId11" Type="http://schemas.openxmlformats.org/officeDocument/2006/relationships/slide" Target="slides/slide4.xml"/><Relationship Id="rId33" Type="http://schemas.openxmlformats.org/officeDocument/2006/relationships/font" Target="fonts/MontserratExtraLight-boldItalic.fntdata"/><Relationship Id="rId10" Type="http://schemas.openxmlformats.org/officeDocument/2006/relationships/slide" Target="slides/slide3.xml"/><Relationship Id="rId32" Type="http://schemas.openxmlformats.org/officeDocument/2006/relationships/font" Target="fonts/MontserratExtraLight-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baa38816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baa38816b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cc1c0e812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5cc1c0e812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cc1c0e812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5cc1c0e812_4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cc1c0e812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5cc1c0e812_4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cc1c0e812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5cc1c0e812_4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cc1c0e812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5cc1c0e812_4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68bf2032a4e092b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568bf2032a4e092b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baa38816b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5baa38816b_0_6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baa38816b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5baa38816b_0_6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baa38816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5baa38816b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baa38816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baa38816b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cc1c0e812_4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5cc1c0e812_4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baa38816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5baa38816b_0_4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baa38816b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5baa38816b_0_5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cc1c0e812_4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5cc1c0e812_4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cc1c0e812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5cc1c0e812_4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baa38816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5baa38816b_0_4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cc1c0e8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5cc1c0e812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1" name="Shape 51"/>
        <p:cNvGrpSpPr/>
        <p:nvPr/>
      </p:nvGrpSpPr>
      <p:grpSpPr>
        <a:xfrm>
          <a:off x="0" y="0"/>
          <a:ext cx="0" cy="0"/>
          <a:chOff x="0" y="0"/>
          <a:chExt cx="0" cy="0"/>
        </a:xfrm>
      </p:grpSpPr>
      <p:grpSp>
        <p:nvGrpSpPr>
          <p:cNvPr id="52" name="Google Shape;52;p14"/>
          <p:cNvGrpSpPr/>
          <p:nvPr/>
        </p:nvGrpSpPr>
        <p:grpSpPr>
          <a:xfrm>
            <a:off x="-1" y="0"/>
            <a:ext cx="9144001" cy="5143500"/>
            <a:chOff x="-1" y="0"/>
            <a:chExt cx="12192001" cy="6858000"/>
          </a:xfrm>
        </p:grpSpPr>
        <p:sp>
          <p:nvSpPr>
            <p:cNvPr id="53" name="Google Shape;53;p14"/>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54" name="Google Shape;54;p14"/>
            <p:cNvGrpSpPr/>
            <p:nvPr/>
          </p:nvGrpSpPr>
          <p:grpSpPr>
            <a:xfrm>
              <a:off x="-1" y="0"/>
              <a:ext cx="12192001" cy="6858000"/>
              <a:chOff x="-1" y="0"/>
              <a:chExt cx="12192001" cy="6858000"/>
            </a:xfrm>
          </p:grpSpPr>
          <p:pic>
            <p:nvPicPr>
              <p:cNvPr id="55" name="Google Shape;55;p14"/>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56" name="Google Shape;56;p14"/>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57" name="Google Shape;57;p14"/>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58" name="Google Shape;58;p14"/>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59" name="Google Shape;59;p14"/>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0" name="Shape 60"/>
        <p:cNvGrpSpPr/>
        <p:nvPr/>
      </p:nvGrpSpPr>
      <p:grpSpPr>
        <a:xfrm>
          <a:off x="0" y="0"/>
          <a:ext cx="0" cy="0"/>
          <a:chOff x="0" y="0"/>
          <a:chExt cx="0" cy="0"/>
        </a:xfrm>
      </p:grpSpPr>
      <p:sp>
        <p:nvSpPr>
          <p:cNvPr id="61" name="Google Shape;61;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6" name="Google Shape;66;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67" name="Google Shape;6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8" name="Google Shape;6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2" name="Google Shape;72;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4" name="Google Shape;7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5" name="Google Shape;7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8" name="Google Shape;78;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79" name="Google Shape;79;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0" name="Google Shape;8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1" name="Google Shape;8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2" name="Google Shape;8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3" name="Shape 83"/>
        <p:cNvGrpSpPr/>
        <p:nvPr/>
      </p:nvGrpSpPr>
      <p:grpSpPr>
        <a:xfrm>
          <a:off x="0" y="0"/>
          <a:ext cx="0" cy="0"/>
          <a:chOff x="0" y="0"/>
          <a:chExt cx="0" cy="0"/>
        </a:xfrm>
      </p:grpSpPr>
      <p:sp>
        <p:nvSpPr>
          <p:cNvPr id="84" name="Google Shape;84;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5" name="Google Shape;85;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7" name="Google Shape;87;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4" name="Google Shape;9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5" name="Google Shape;9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6" name="Google Shape;9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9" name="Google Shape;99;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0" name="Google Shape;100;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1" name="Google Shape;101;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2" name="Google Shape;102;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3" name="Google Shape;103;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6" name="Google Shape;106;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7" name="Google Shape;10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8" name="Google Shape;10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9" name="Google Shape;10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0" name="Google Shape;11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3" name="Google Shape;113;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14" name="Google Shape;114;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5" name="Google Shape;115;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9" name="Google Shape;119;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20" name="Google Shape;120;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1" name="Google Shape;12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2" name="Google Shape;12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9" name="Shape 129"/>
        <p:cNvGrpSpPr/>
        <p:nvPr/>
      </p:nvGrpSpPr>
      <p:grpSpPr>
        <a:xfrm>
          <a:off x="0" y="0"/>
          <a:ext cx="0" cy="0"/>
          <a:chOff x="0" y="0"/>
          <a:chExt cx="0" cy="0"/>
        </a:xfrm>
      </p:grpSpPr>
      <p:sp>
        <p:nvSpPr>
          <p:cNvPr id="130" name="Google Shape;130;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32" name="Google Shape;13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5" name="Google Shape;12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6" name="Google Shape;12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7" name="Google Shape;12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400">
                <a:solidFill>
                  <a:schemeClr val="lt1"/>
                </a:solidFill>
                <a:latin typeface="Montserrat SemiBold"/>
                <a:ea typeface="Montserrat SemiBold"/>
                <a:cs typeface="Montserrat SemiBold"/>
                <a:sym typeface="Montserrat SemiBold"/>
              </a:rPr>
              <a:t>App distribution Android</a:t>
            </a:r>
            <a:endParaRPr sz="24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0" y="4009025"/>
            <a:ext cx="1128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Valerii Kotsulym</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40" name="Google Shape;340;p4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41" name="Google Shape;341;p46"/>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Google Shape;342;p46"/>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3" name="Google Shape;343;p46"/>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4" name="Google Shape;344;p46"/>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46"/>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6" name="Google Shape;346;p46"/>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46"/>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Google Shape;348;p46"/>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App description and name:</a:t>
            </a:r>
            <a:endParaRPr sz="1200">
              <a:solidFill>
                <a:schemeClr val="dk1"/>
              </a:solidFill>
              <a:latin typeface="Montserrat ExtraLight"/>
              <a:ea typeface="Montserrat ExtraLight"/>
              <a:cs typeface="Montserrat ExtraLight"/>
              <a:sym typeface="Montserrat ExtraLight"/>
            </a:endParaRPr>
          </a:p>
        </p:txBody>
      </p:sp>
      <p:sp>
        <p:nvSpPr>
          <p:cNvPr id="349" name="Google Shape;349;p46"/>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Requirements for your first release</a:t>
            </a:r>
            <a:endParaRPr>
              <a:solidFill>
                <a:schemeClr val="dk1"/>
              </a:solidFill>
              <a:latin typeface="Montserrat SemiBold"/>
              <a:ea typeface="Montserrat SemiBold"/>
              <a:cs typeface="Montserrat SemiBold"/>
              <a:sym typeface="Montserrat SemiBold"/>
            </a:endParaRPr>
          </a:p>
        </p:txBody>
      </p:sp>
      <p:pic>
        <p:nvPicPr>
          <p:cNvPr id="350" name="Google Shape;350;p46"/>
          <p:cNvPicPr preferRelativeResize="0"/>
          <p:nvPr/>
        </p:nvPicPr>
        <p:blipFill>
          <a:blip r:embed="rId4">
            <a:alphaModFix/>
          </a:blip>
          <a:stretch>
            <a:fillRect/>
          </a:stretch>
        </p:blipFill>
        <p:spPr>
          <a:xfrm>
            <a:off x="2407451" y="1867250"/>
            <a:ext cx="4761076" cy="3200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56" name="Google Shape;356;p4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57" name="Google Shape;357;p47"/>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8" name="Google Shape;358;p47"/>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47"/>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47"/>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47"/>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47"/>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47"/>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47"/>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Icons and screenshots</a:t>
            </a:r>
            <a:endParaRPr sz="1200">
              <a:solidFill>
                <a:schemeClr val="dk1"/>
              </a:solidFill>
              <a:latin typeface="Montserrat ExtraLight"/>
              <a:ea typeface="Montserrat ExtraLight"/>
              <a:cs typeface="Montserrat ExtraLight"/>
              <a:sym typeface="Montserrat ExtraLight"/>
            </a:endParaRPr>
          </a:p>
        </p:txBody>
      </p:sp>
      <p:sp>
        <p:nvSpPr>
          <p:cNvPr id="365" name="Google Shape;365;p47"/>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Requirements for your first release</a:t>
            </a:r>
            <a:endParaRPr>
              <a:solidFill>
                <a:schemeClr val="dk1"/>
              </a:solidFill>
              <a:latin typeface="Montserrat SemiBold"/>
              <a:ea typeface="Montserrat SemiBold"/>
              <a:cs typeface="Montserrat SemiBold"/>
              <a:sym typeface="Montserrat SemiBold"/>
            </a:endParaRPr>
          </a:p>
        </p:txBody>
      </p:sp>
      <p:pic>
        <p:nvPicPr>
          <p:cNvPr id="366" name="Google Shape;366;p47"/>
          <p:cNvPicPr preferRelativeResize="0"/>
          <p:nvPr/>
        </p:nvPicPr>
        <p:blipFill>
          <a:blip r:embed="rId4">
            <a:alphaModFix/>
          </a:blip>
          <a:stretch>
            <a:fillRect/>
          </a:stretch>
        </p:blipFill>
        <p:spPr>
          <a:xfrm>
            <a:off x="2444652" y="1824925"/>
            <a:ext cx="3049056" cy="2843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72" name="Google Shape;372;p4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73" name="Google Shape;373;p48"/>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Google Shape;374;p48"/>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p48"/>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48"/>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48"/>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8"/>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8"/>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Google Shape;380;p48"/>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Content rating</a:t>
            </a:r>
            <a:endParaRPr sz="1200">
              <a:solidFill>
                <a:schemeClr val="dk1"/>
              </a:solidFill>
              <a:latin typeface="Montserrat ExtraLight"/>
              <a:ea typeface="Montserrat ExtraLight"/>
              <a:cs typeface="Montserrat ExtraLight"/>
              <a:sym typeface="Montserrat ExtraLight"/>
            </a:endParaRPr>
          </a:p>
        </p:txBody>
      </p:sp>
      <p:sp>
        <p:nvSpPr>
          <p:cNvPr id="381" name="Google Shape;381;p48"/>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Requirements for your first release</a:t>
            </a:r>
            <a:endParaRPr>
              <a:solidFill>
                <a:schemeClr val="dk1"/>
              </a:solidFill>
              <a:latin typeface="Montserrat SemiBold"/>
              <a:ea typeface="Montserrat SemiBold"/>
              <a:cs typeface="Montserrat SemiBold"/>
              <a:sym typeface="Montserrat SemiBold"/>
            </a:endParaRPr>
          </a:p>
        </p:txBody>
      </p:sp>
      <p:pic>
        <p:nvPicPr>
          <p:cNvPr id="382" name="Google Shape;382;p48"/>
          <p:cNvPicPr preferRelativeResize="0"/>
          <p:nvPr/>
        </p:nvPicPr>
        <p:blipFill>
          <a:blip r:embed="rId4">
            <a:alphaModFix/>
          </a:blip>
          <a:stretch>
            <a:fillRect/>
          </a:stretch>
        </p:blipFill>
        <p:spPr>
          <a:xfrm>
            <a:off x="2642587" y="1874425"/>
            <a:ext cx="4546275" cy="29519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9"/>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88" name="Google Shape;388;p4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89" name="Google Shape;389;p49"/>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0" name="Google Shape;390;p49"/>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1" name="Google Shape;391;p49"/>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2" name="Google Shape;392;p49"/>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3" name="Google Shape;393;p49"/>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4" name="Google Shape;394;p49"/>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5" name="Google Shape;395;p49"/>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6" name="Google Shape;396;p49"/>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Privacy policy, website and contact email</a:t>
            </a:r>
            <a:endParaRPr sz="1200">
              <a:solidFill>
                <a:schemeClr val="dk1"/>
              </a:solidFill>
              <a:latin typeface="Montserrat ExtraLight"/>
              <a:ea typeface="Montserrat ExtraLight"/>
              <a:cs typeface="Montserrat ExtraLight"/>
              <a:sym typeface="Montserrat ExtraLight"/>
            </a:endParaRPr>
          </a:p>
        </p:txBody>
      </p:sp>
      <p:sp>
        <p:nvSpPr>
          <p:cNvPr id="397" name="Google Shape;397;p49"/>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Requirements for your first release</a:t>
            </a:r>
            <a:endParaRPr>
              <a:solidFill>
                <a:schemeClr val="dk1"/>
              </a:solidFill>
              <a:latin typeface="Montserrat SemiBold"/>
              <a:ea typeface="Montserrat SemiBold"/>
              <a:cs typeface="Montserrat SemiBold"/>
              <a:sym typeface="Montserrat SemiBold"/>
            </a:endParaRPr>
          </a:p>
        </p:txBody>
      </p:sp>
      <p:pic>
        <p:nvPicPr>
          <p:cNvPr id="398" name="Google Shape;398;p49"/>
          <p:cNvPicPr preferRelativeResize="0"/>
          <p:nvPr/>
        </p:nvPicPr>
        <p:blipFill>
          <a:blip r:embed="rId4">
            <a:alphaModFix/>
          </a:blip>
          <a:stretch>
            <a:fillRect/>
          </a:stretch>
        </p:blipFill>
        <p:spPr>
          <a:xfrm>
            <a:off x="2609207" y="1819950"/>
            <a:ext cx="3925582" cy="314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0"/>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04" name="Google Shape;404;p5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05" name="Google Shape;405;p50"/>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6" name="Google Shape;406;p50"/>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7" name="Google Shape;407;p50"/>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8" name="Google Shape;408;p50"/>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9" name="Google Shape;409;p50"/>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0" name="Google Shape;410;p50"/>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1" name="Google Shape;411;p50"/>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2" name="Google Shape;412;p50"/>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Fill up your REAL information about developer and company.</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Prepare privacy policy URL for you product.</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Choose correct app category.</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Fill up content rating for your application (it’s just a questionnaire about your app features).</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If you need some dangerous permissions (like read SMS, read contacts) - you should provide correct credentials for Google Play app testers.</a:t>
            </a:r>
            <a:endParaRPr sz="1200">
              <a:solidFill>
                <a:schemeClr val="dk1"/>
              </a:solidFill>
              <a:latin typeface="Montserrat ExtraLight"/>
              <a:ea typeface="Montserrat ExtraLight"/>
              <a:cs typeface="Montserrat ExtraLight"/>
              <a:sym typeface="Montserrat ExtraLight"/>
            </a:endParaRPr>
          </a:p>
        </p:txBody>
      </p:sp>
      <p:sp>
        <p:nvSpPr>
          <p:cNvPr id="413" name="Google Shape;413;p50"/>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Main requirements for your app</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19" name="Google Shape;419;p5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20" name="Google Shape;420;p51"/>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1" name="Google Shape;421;p51"/>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2" name="Google Shape;422;p51"/>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3" name="Google Shape;423;p51"/>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4" name="Google Shape;424;p51"/>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5" name="Google Shape;425;p51"/>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6" name="Google Shape;426;p51"/>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7" name="Google Shape;427;p51"/>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Bundle is a file with “.aab” extension. It contains an instructions how to build “.apk” files with different configurations,like screen densities and processors architecture. For optimize app size for users on Play Market - you should use this format, and Play Market will prepare separated apk files for each configuration combinations (like xhdpi and armv7).</a:t>
            </a:r>
            <a:endParaRPr sz="1200">
              <a:solidFill>
                <a:schemeClr val="dk1"/>
              </a:solidFill>
              <a:latin typeface="Montserrat ExtraLight"/>
              <a:ea typeface="Montserrat ExtraLight"/>
              <a:cs typeface="Montserrat ExtraLight"/>
              <a:sym typeface="Montserrat ExtraLight"/>
            </a:endParaRPr>
          </a:p>
        </p:txBody>
      </p:sp>
      <p:sp>
        <p:nvSpPr>
          <p:cNvPr id="428" name="Google Shape;428;p51"/>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What is a Bundle?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34" name="Google Shape;434;p5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35" name="Google Shape;435;p52"/>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6" name="Google Shape;436;p52"/>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7" name="Google Shape;437;p52"/>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8" name="Google Shape;438;p52"/>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9" name="Google Shape;439;p52"/>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0" name="Google Shape;440;p52"/>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1" name="Google Shape;441;p52"/>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2" name="Google Shape;442;p52"/>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The easiest and quickest way to release your application is to send it to a user through email. To do this, you prepare your application for release and then attach it to an email and send it to a user. When the user opens your email message on their Android-powered device the Android system will recognize the APK and display an Install Now button in the email message.</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43" name="Google Shape;443;p52"/>
          <p:cNvSpPr txBox="1"/>
          <p:nvPr/>
        </p:nvSpPr>
        <p:spPr>
          <a:xfrm>
            <a:off x="2489775" y="1005175"/>
            <a:ext cx="52428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Releasing your application through email</a:t>
            </a:r>
            <a:endParaRPr sz="18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49" name="Google Shape;449;p5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50" name="Google Shape;450;p53"/>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1" name="Google Shape;451;p53"/>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2" name="Google Shape;452;p53"/>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3" name="Google Shape;453;p53"/>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4" name="Google Shape;454;p53"/>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53"/>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6" name="Google Shape;456;p53"/>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7" name="Google Shape;457;p53"/>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If you do not want to release your app on a marketplace like Google Play, you can make the app available for download on your own website or server, including on a private or enterprise server. To do this, you must first prepare your application for release in the normal way. </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When users browse to the download link from their Android-powered devices, the file is downloaded and Android system automatically starts installing it on the device. </a:t>
            </a:r>
            <a:r>
              <a:rPr lang="uk" sz="1200">
                <a:solidFill>
                  <a:schemeClr val="dk1"/>
                </a:solidFill>
                <a:latin typeface="Montserrat ExtraLight"/>
                <a:ea typeface="Montserrat ExtraLight"/>
                <a:cs typeface="Montserrat ExtraLight"/>
                <a:sym typeface="Montserrat ExtraLight"/>
              </a:rPr>
              <a:t>However, the installation process will start automatically only if the user has configured their Settings to allow the installation of apps from unknown sources.</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58" name="Google Shape;458;p53"/>
          <p:cNvSpPr txBox="1"/>
          <p:nvPr/>
        </p:nvSpPr>
        <p:spPr>
          <a:xfrm>
            <a:off x="2489775" y="1005175"/>
            <a:ext cx="52428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Releasing through a website</a:t>
            </a:r>
            <a:endParaRPr sz="18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id="463" name="Google Shape;463;p5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64" name="Google Shape;464;p54"/>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465" name="Google Shape;465;p54"/>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6" name="Google Shape;466;p54"/>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7" name="Google Shape;467;p54"/>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8" name="Google Shape;468;p54"/>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9" name="Google Shape;469;p54"/>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0" name="Google Shape;470;p54"/>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1" name="Google Shape;471;p54"/>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2" name="Google Shape;472;p54"/>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3" name="Google Shape;473;p54"/>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4" name="Google Shape;474;p54"/>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5" name="Google Shape;475;p54"/>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6" name="Google Shape;476;p54"/>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15" name="Google Shape;215;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6" name="Google Shape;216;p38"/>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8"/>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Publishing is the general process that makes your Android applications available to users. When you publish an Android application you perform two main tasks:</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You prepare the application for release.</a:t>
            </a:r>
            <a:endParaRPr sz="1200">
              <a:solidFill>
                <a:schemeClr val="dk1"/>
              </a:solidFill>
              <a:latin typeface="Montserrat ExtraLight"/>
              <a:ea typeface="Montserrat ExtraLight"/>
              <a:cs typeface="Montserrat ExtraLight"/>
              <a:sym typeface="Montserrat ExtraLight"/>
            </a:endParaRPr>
          </a:p>
          <a:p>
            <a:pPr indent="0" lvl="0" marL="45720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During the preparation step you build a release version of your application, which users can download and install on their Android-powered devices.</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You release the application to users.</a:t>
            </a:r>
            <a:endParaRPr sz="1200">
              <a:solidFill>
                <a:schemeClr val="dk1"/>
              </a:solidFill>
              <a:latin typeface="Montserrat ExtraLight"/>
              <a:ea typeface="Montserrat ExtraLight"/>
              <a:cs typeface="Montserrat ExtraLight"/>
              <a:sym typeface="Montserrat ExtraLight"/>
            </a:endParaRPr>
          </a:p>
          <a:p>
            <a:pPr indent="0" lvl="0" marL="45720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During the release step you publicize, sell, and distribute the release version of your application to users.</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224" name="Google Shape;224;p38"/>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Publish your app</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0" name="Google Shape;230;p3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3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3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9"/>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The Google Play Developer Console</a:t>
            </a:r>
            <a:endParaRPr sz="1800">
              <a:solidFill>
                <a:schemeClr val="dk1"/>
              </a:solidFill>
              <a:latin typeface="Montserrat SemiBold"/>
              <a:ea typeface="Montserrat SemiBold"/>
              <a:cs typeface="Montserrat SemiBold"/>
              <a:sym typeface="Montserrat SemiBold"/>
            </a:endParaRPr>
          </a:p>
        </p:txBody>
      </p:sp>
      <p:sp>
        <p:nvSpPr>
          <p:cNvPr id="242" name="Google Shape;242;p39"/>
          <p:cNvSpPr txBox="1"/>
          <p:nvPr/>
        </p:nvSpPr>
        <p:spPr>
          <a:xfrm>
            <a:off x="1181625" y="1292425"/>
            <a:ext cx="6790200" cy="31212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Releasing your application on Google Play is a simple process that involves three basic steps:</a:t>
            </a:r>
            <a:endParaRPr sz="1200">
              <a:solidFill>
                <a:schemeClr val="dk1"/>
              </a:solidFill>
              <a:latin typeface="Montserrat ExtraLight"/>
              <a:ea typeface="Montserrat ExtraLight"/>
              <a:cs typeface="Montserrat ExtraLight"/>
              <a:sym typeface="Montserrat ExtraLight"/>
            </a:endParaRPr>
          </a:p>
          <a:p>
            <a:pPr indent="-304800" lvl="0" marL="457200" marR="50800" rtl="0" algn="l">
              <a:lnSpc>
                <a:spcPct val="115000"/>
              </a:lnSpc>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Preparing promotional materials -  promotional materials for your application, such as screenshots, videos, graphics, and promotional text.</a:t>
            </a:r>
            <a:endParaRPr sz="1200">
              <a:solidFill>
                <a:schemeClr val="dk1"/>
              </a:solidFill>
              <a:latin typeface="Montserrat ExtraLight"/>
              <a:ea typeface="Montserrat ExtraLight"/>
              <a:cs typeface="Montserrat ExtraLight"/>
              <a:sym typeface="Montserrat ExtraLight"/>
            </a:endParaRPr>
          </a:p>
          <a:p>
            <a:pPr indent="-304800" lvl="0" marL="457200" marR="50800" rtl="0" algn="l">
              <a:lnSpc>
                <a:spcPct val="115000"/>
              </a:lnSpc>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Configuring options and uploading assets - choose the countries you want to reach, the listing languages you want to use, and the price you want to charge in each country. You can also configure listing details such as the application type, category, and content rating. </a:t>
            </a:r>
            <a:endParaRPr sz="1200">
              <a:solidFill>
                <a:schemeClr val="dk1"/>
              </a:solidFill>
              <a:latin typeface="Montserrat ExtraLight"/>
              <a:ea typeface="Montserrat ExtraLight"/>
              <a:cs typeface="Montserrat ExtraLight"/>
              <a:sym typeface="Montserrat ExtraLight"/>
            </a:endParaRPr>
          </a:p>
          <a:p>
            <a:pPr indent="-304800" lvl="0" marL="457200" marR="50800" rtl="0" algn="l">
              <a:lnSpc>
                <a:spcPct val="115000"/>
              </a:lnSpc>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Publishing the release version of your application - if you are satisfied that your publishing settings are correctly configured and your uploaded application is ready to be released to the public, you can simply click Publish in the Play Console and within minutes your application will be live and available for download around the world.</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48" name="Google Shape;248;p4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49" name="Google Shape;249;p40"/>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0" name="Google Shape;250;p40"/>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1" name="Google Shape;251;p40"/>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2" name="Google Shape;252;p40"/>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3" name="Google Shape;253;p40"/>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4" name="Google Shape;254;p40"/>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40"/>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40"/>
          <p:cNvSpPr txBox="1"/>
          <p:nvPr/>
        </p:nvSpPr>
        <p:spPr>
          <a:xfrm>
            <a:off x="1572600" y="1555600"/>
            <a:ext cx="3110400" cy="29535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Android requires that APKs are digitally signed with a certificate before they can be installed. The certificate is used to identify the author of the app. </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 signed APK can be generated manually from command line or in Android Studio.</a:t>
            </a:r>
            <a:endParaRPr sz="1200">
              <a:solidFill>
                <a:schemeClr val="dk1"/>
              </a:solidFill>
              <a:latin typeface="Montserrat ExtraLight"/>
              <a:ea typeface="Montserrat ExtraLight"/>
              <a:cs typeface="Montserrat ExtraLight"/>
              <a:sym typeface="Montserrat ExtraLight"/>
            </a:endParaRPr>
          </a:p>
        </p:txBody>
      </p:sp>
      <p:sp>
        <p:nvSpPr>
          <p:cNvPr id="257" name="Google Shape;257;p40"/>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Creating a Signed APK</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pic>
        <p:nvPicPr>
          <p:cNvPr id="258" name="Google Shape;258;p40"/>
          <p:cNvPicPr preferRelativeResize="0"/>
          <p:nvPr/>
        </p:nvPicPr>
        <p:blipFill>
          <a:blip r:embed="rId4">
            <a:alphaModFix/>
          </a:blip>
          <a:stretch>
            <a:fillRect/>
          </a:stretch>
        </p:blipFill>
        <p:spPr>
          <a:xfrm>
            <a:off x="4899424" y="1555596"/>
            <a:ext cx="2478375" cy="2849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64" name="Google Shape;264;p4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5" name="Google Shape;265;p41"/>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41"/>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41"/>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8" name="Google Shape;268;p41"/>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41"/>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0" name="Google Shape;270;p41"/>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1" name="Google Shape;271;p41"/>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2" name="Google Shape;272;p41"/>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Creating a Signed APK</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pic>
        <p:nvPicPr>
          <p:cNvPr id="273" name="Google Shape;273;p41"/>
          <p:cNvPicPr preferRelativeResize="0"/>
          <p:nvPr/>
        </p:nvPicPr>
        <p:blipFill>
          <a:blip r:embed="rId4">
            <a:alphaModFix/>
          </a:blip>
          <a:stretch>
            <a:fillRect/>
          </a:stretch>
        </p:blipFill>
        <p:spPr>
          <a:xfrm>
            <a:off x="2136575" y="1702900"/>
            <a:ext cx="5013274" cy="2841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79" name="Google Shape;279;p4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80" name="Google Shape;280;p42"/>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Google Shape;281;p42"/>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42"/>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42"/>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42"/>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5" name="Google Shape;285;p42"/>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6" name="Google Shape;286;p42"/>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7" name="Google Shape;287;p42"/>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Creating new key store</a:t>
            </a:r>
            <a:endParaRPr>
              <a:solidFill>
                <a:schemeClr val="dk1"/>
              </a:solidFill>
              <a:latin typeface="Montserrat SemiBold"/>
              <a:ea typeface="Montserrat SemiBold"/>
              <a:cs typeface="Montserrat SemiBold"/>
              <a:sym typeface="Montserrat SemiBold"/>
            </a:endParaRPr>
          </a:p>
        </p:txBody>
      </p:sp>
      <p:pic>
        <p:nvPicPr>
          <p:cNvPr id="288" name="Google Shape;288;p42"/>
          <p:cNvPicPr preferRelativeResize="0"/>
          <p:nvPr/>
        </p:nvPicPr>
        <p:blipFill>
          <a:blip r:embed="rId4">
            <a:alphaModFix/>
          </a:blip>
          <a:stretch>
            <a:fillRect/>
          </a:stretch>
        </p:blipFill>
        <p:spPr>
          <a:xfrm>
            <a:off x="2798559" y="1559025"/>
            <a:ext cx="3443026" cy="338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94" name="Google Shape;294;p4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95" name="Google Shape;295;p43"/>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Google Shape;296;p43"/>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7" name="Google Shape;297;p43"/>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8" name="Google Shape;298;p43"/>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9" name="Google Shape;299;p43"/>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0" name="Google Shape;300;p43"/>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1" name="Google Shape;301;p43"/>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43"/>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Remove Log calls and remove the android:debuggable attribute from your manifest file. You should also provide values for the android:versionCode and android:versionName attributes, which are located in the &lt;manifest&gt; element. You may also have to configure several other settings to meet Google Play requirements or accommodate whatever method you're using to release your application.</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If you are using Gradle build files, you can use the release build type to set your build settings for the published version of your app.</a:t>
            </a:r>
            <a:endParaRPr sz="1200">
              <a:solidFill>
                <a:schemeClr val="dk1"/>
              </a:solidFill>
              <a:latin typeface="Montserrat ExtraLight"/>
              <a:ea typeface="Montserrat ExtraLight"/>
              <a:cs typeface="Montserrat ExtraLight"/>
              <a:sym typeface="Montserrat ExtraLight"/>
            </a:endParaRPr>
          </a:p>
        </p:txBody>
      </p:sp>
      <p:sp>
        <p:nvSpPr>
          <p:cNvPr id="303" name="Google Shape;303;p43"/>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Configuring your application for release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09" name="Google Shape;309;p4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0" name="Google Shape;310;p44"/>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1" name="Google Shape;311;p44"/>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2" name="Google Shape;312;p44"/>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44"/>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44"/>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44"/>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44"/>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Google Shape;317;p44"/>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p:txBody>
      </p:sp>
      <p:sp>
        <p:nvSpPr>
          <p:cNvPr id="318" name="Google Shape;318;p44"/>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Setup gradle for automatic release signing</a:t>
            </a:r>
            <a:endParaRPr>
              <a:solidFill>
                <a:schemeClr val="dk1"/>
              </a:solidFill>
              <a:latin typeface="Montserrat SemiBold"/>
              <a:ea typeface="Montserrat SemiBold"/>
              <a:cs typeface="Montserrat SemiBold"/>
              <a:sym typeface="Montserrat SemiBold"/>
            </a:endParaRPr>
          </a:p>
        </p:txBody>
      </p:sp>
      <p:pic>
        <p:nvPicPr>
          <p:cNvPr id="319" name="Google Shape;319;p44"/>
          <p:cNvPicPr preferRelativeResize="0"/>
          <p:nvPr/>
        </p:nvPicPr>
        <p:blipFill>
          <a:blip r:embed="rId4">
            <a:alphaModFix/>
          </a:blip>
          <a:stretch>
            <a:fillRect/>
          </a:stretch>
        </p:blipFill>
        <p:spPr>
          <a:xfrm>
            <a:off x="2648775" y="1667838"/>
            <a:ext cx="4533900" cy="244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5"/>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25" name="Google Shape;325;p4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6" name="Google Shape;326;p45"/>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7" name="Google Shape;327;p45"/>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8" name="Google Shape;328;p45"/>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9" name="Google Shape;329;p45"/>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0" name="Google Shape;330;p45"/>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1" name="Google Shape;331;p45"/>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2" name="Google Shape;332;p45"/>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3" name="Google Shape;333;p45"/>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Sign In with you google account.</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Create paid developer account (price is 25$) (If you didn’t do this before)</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Fill required fields</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Prepare signed release with Android Studio</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Upload application.</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AutoNum type="arabicParenR"/>
            </a:pPr>
            <a:r>
              <a:rPr lang="uk" sz="1200">
                <a:solidFill>
                  <a:schemeClr val="dk1"/>
                </a:solidFill>
                <a:latin typeface="Montserrat ExtraLight"/>
                <a:ea typeface="Montserrat ExtraLight"/>
                <a:cs typeface="Montserrat ExtraLight"/>
                <a:sym typeface="Montserrat ExtraLight"/>
              </a:rPr>
              <a:t>Enjoy with your users and reviews :)</a:t>
            </a:r>
            <a:endParaRPr sz="1200">
              <a:solidFill>
                <a:schemeClr val="dk1"/>
              </a:solidFill>
              <a:latin typeface="Montserrat ExtraLight"/>
              <a:ea typeface="Montserrat ExtraLight"/>
              <a:cs typeface="Montserrat ExtraLight"/>
              <a:sym typeface="Montserrat ExtraLight"/>
            </a:endParaRPr>
          </a:p>
        </p:txBody>
      </p:sp>
      <p:sp>
        <p:nvSpPr>
          <p:cNvPr id="334" name="Google Shape;334;p45"/>
          <p:cNvSpPr txBox="1"/>
          <p:nvPr/>
        </p:nvSpPr>
        <p:spPr>
          <a:xfrm>
            <a:off x="2489775" y="1005175"/>
            <a:ext cx="4851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800">
                <a:solidFill>
                  <a:schemeClr val="dk1"/>
                </a:solidFill>
                <a:latin typeface="Montserrat SemiBold"/>
                <a:ea typeface="Montserrat SemiBold"/>
                <a:cs typeface="Montserrat SemiBold"/>
                <a:sym typeface="Montserrat SemiBold"/>
              </a:rPr>
              <a:t>Steps to release you first app</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