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3" r:id="rId5"/>
    <p:sldId id="261" r:id="rId6"/>
    <p:sldId id="258" r:id="rId7"/>
    <p:sldId id="262" r:id="rId8"/>
    <p:sldId id="266" r:id="rId9"/>
    <p:sldId id="267" r:id="rId10"/>
    <p:sldId id="257" r:id="rId11"/>
    <p:sldId id="270" r:id="rId12"/>
    <p:sldId id="272" r:id="rId13"/>
    <p:sldId id="273" r:id="rId14"/>
    <p:sldId id="274" r:id="rId15"/>
    <p:sldId id="271" r:id="rId16"/>
    <p:sldId id="259" r:id="rId17"/>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115C5F"/>
    <a:srgbClr val="25403C"/>
    <a:srgbClr val="26443F"/>
    <a:srgbClr val="0B9C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4E224-2E5E-4D0C-898C-C7CCA53816E1}"/>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9A215DC5-0D21-4680-877C-93AE23B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04F39295-1F96-441F-9704-F939EF793596}"/>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891DD418-AECB-4707-9B8E-46420C8A94A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DF3A1477-2439-48D5-8C96-21743D65E15C}"/>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00385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69DF4-ABDA-4A99-AF5B-47D28620118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4876C03-8841-461F-969D-0CCEFC487F42}"/>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47EB11C-43EA-40A9-8226-FA2E7F7AD471}"/>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ABE1B952-CFEF-4C7D-8825-7689B03769A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B9690BAE-8428-48A4-8599-C0B19DA3F2FB}"/>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418663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48CDC7FB-7771-485F-B86A-89DDE76E9D91}"/>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90976F92-CFD7-479D-8E53-3241EF3A9533}"/>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36EED71E-D2B5-4DD1-8977-C0534DBFDDB2}"/>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A68F9C9A-FAC2-4016-8437-9A10A8E3FC6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026CA83A-0391-45E1-8A61-833E068036E1}"/>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5199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23B7A-1D7B-4955-96E6-76414BCA163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BEE7EEE5-97E3-4039-9D1A-A74A8CA7BB1E}"/>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FBA82BBA-8B49-4AE9-BF5D-798126A65DCA}"/>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463AEC5C-B567-4454-A11F-75604DD782CB}"/>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7482618A-974D-4095-87A1-606C6E17B999}"/>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38510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2AEA6-811D-41F7-9311-99E2284764BE}"/>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5167DABF-F796-4FFA-B15B-1051279F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6F7B6692-A141-4D24-8A1C-AFBBD7569D6B}"/>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0AF7A785-9E4B-4A57-B4B8-5E2E37707208}"/>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5745F420-FCD3-471C-8FE1-8D6725F35A17}"/>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402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687618-30B1-429C-B8CF-527BA139DEFB}"/>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C1DC76-E334-435A-B7FB-BCCC67101A2C}"/>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C6683F53-902F-4821-AFF9-5A6F91B8DAF3}"/>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CF8C6DC0-059B-4FBD-8DB9-FB8A4F134C81}"/>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6" name="Місце для нижнього колонтитула 5">
            <a:extLst>
              <a:ext uri="{FF2B5EF4-FFF2-40B4-BE49-F238E27FC236}">
                <a16:creationId xmlns:a16="http://schemas.microsoft.com/office/drawing/2014/main" id="{C81955E2-7318-4665-BFAB-267A0D86235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080B850D-413F-4580-9818-144168EBAF0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81841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BD2CC-F84A-4B1B-99D3-C139C2A0AC0F}"/>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7B0097D3-8475-4246-AE67-9E60B8BFC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86502CF4-2E64-4C3E-A54A-F81A259B0F63}"/>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148BF0DE-E9A2-433C-8A70-D37D446A9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BD730FE7-5FB4-4C69-AAEA-AD7B5FC3571A}"/>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C9E98F94-D86A-4E65-B354-77A91116550A}"/>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8" name="Місце для нижнього колонтитула 7">
            <a:extLst>
              <a:ext uri="{FF2B5EF4-FFF2-40B4-BE49-F238E27FC236}">
                <a16:creationId xmlns:a16="http://schemas.microsoft.com/office/drawing/2014/main" id="{0869D5CB-391E-4273-B06E-83BDF5FE1AFE}"/>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581D32DD-414E-443D-A64C-61DB35D04D4E}"/>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27677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06BFBE-7060-4A8E-B870-1AAF058E32AD}"/>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8CE5365C-0693-4D6B-B5CB-53DC8F6A6DFB}"/>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4" name="Місце для нижнього колонтитула 3">
            <a:extLst>
              <a:ext uri="{FF2B5EF4-FFF2-40B4-BE49-F238E27FC236}">
                <a16:creationId xmlns:a16="http://schemas.microsoft.com/office/drawing/2014/main" id="{6E9BE8A3-6322-449D-8DC4-7D333DF57D95}"/>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66FCB659-6336-4087-9567-C7D9427DFF8A}"/>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70469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CAA23786-B117-49F7-9870-6F75F67F353E}"/>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3" name="Місце для нижнього колонтитула 2">
            <a:extLst>
              <a:ext uri="{FF2B5EF4-FFF2-40B4-BE49-F238E27FC236}">
                <a16:creationId xmlns:a16="http://schemas.microsoft.com/office/drawing/2014/main" id="{6BA8554E-DAF0-4A7A-85BE-2A994AA342FA}"/>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F84EFC7C-35BD-430F-AE76-D4C99A5FC96D}"/>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168675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FCC844-ED25-4DC8-8557-3FCA95C6D329}"/>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1D2883E7-8549-4604-9579-B7A0E00E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575807A4-39A4-4549-848F-53727A38E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7BA21098-4993-4EB4-A2B1-EF797D07ADBC}"/>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6" name="Місце для нижнього колонтитула 5">
            <a:extLst>
              <a:ext uri="{FF2B5EF4-FFF2-40B4-BE49-F238E27FC236}">
                <a16:creationId xmlns:a16="http://schemas.microsoft.com/office/drawing/2014/main" id="{EFD60677-E583-4227-B01C-6A4E008557F0}"/>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6F38E429-7FF6-4D74-941F-DE7C452A034F}"/>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34028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079F48-DDFE-46AC-99FE-D34E9BC286BF}"/>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F02EF93-22A5-4A5F-9F98-F22FEC0AC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C69A7E30-7C18-433E-ACC2-83442CF16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9BB220E5-2E5C-46C9-95BA-CCFEF06C7CE8}"/>
              </a:ext>
            </a:extLst>
          </p:cNvPr>
          <p:cNvSpPr>
            <a:spLocks noGrp="1"/>
          </p:cNvSpPr>
          <p:nvPr>
            <p:ph type="dt" sz="half" idx="10"/>
          </p:nvPr>
        </p:nvSpPr>
        <p:spPr/>
        <p:txBody>
          <a:bodyPr/>
          <a:lstStyle/>
          <a:p>
            <a:fld id="{A26C1440-241F-4D1F-883A-D6B09AD66FDD}" type="datetimeFigureOut">
              <a:rPr lang="uk-UA" smtClean="0"/>
              <a:t>08.07.2019</a:t>
            </a:fld>
            <a:endParaRPr lang="uk-UA"/>
          </a:p>
        </p:txBody>
      </p:sp>
      <p:sp>
        <p:nvSpPr>
          <p:cNvPr id="6" name="Місце для нижнього колонтитула 5">
            <a:extLst>
              <a:ext uri="{FF2B5EF4-FFF2-40B4-BE49-F238E27FC236}">
                <a16:creationId xmlns:a16="http://schemas.microsoft.com/office/drawing/2014/main" id="{E289BC62-C8AA-48D9-93C7-FB2F0659D0E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FAD2163-DDA3-4229-B973-1A3F60BA77D4}"/>
              </a:ext>
            </a:extLst>
          </p:cNvPr>
          <p:cNvSpPr>
            <a:spLocks noGrp="1"/>
          </p:cNvSpPr>
          <p:nvPr>
            <p:ph type="sldNum" sz="quarter" idx="12"/>
          </p:nvPr>
        </p:nvSpPr>
        <p:spPr/>
        <p:txBody>
          <a:bodyPr/>
          <a:lstStyle/>
          <a:p>
            <a:fld id="{278D71BD-1985-4EC1-9CD9-E7DBEDE530DA}" type="slidenum">
              <a:rPr lang="uk-UA" smtClean="0"/>
              <a:t>‹#›</a:t>
            </a:fld>
            <a:endParaRPr lang="uk-UA"/>
          </a:p>
        </p:txBody>
      </p:sp>
    </p:spTree>
    <p:extLst>
      <p:ext uri="{BB962C8B-B14F-4D97-AF65-F5344CB8AC3E}">
        <p14:creationId xmlns:p14="http://schemas.microsoft.com/office/powerpoint/2010/main" val="6747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F684BA93-52D5-4748-9FF5-A056822F8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47A65D2-FA47-4D8E-87D7-85FF16C90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7E13DFB7-9899-4737-8AA7-346CC232E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C1440-241F-4D1F-883A-D6B09AD66FDD}" type="datetimeFigureOut">
              <a:rPr lang="uk-UA" smtClean="0"/>
              <a:t>08.07.2019</a:t>
            </a:fld>
            <a:endParaRPr lang="uk-UA"/>
          </a:p>
        </p:txBody>
      </p:sp>
      <p:sp>
        <p:nvSpPr>
          <p:cNvPr id="5" name="Місце для нижнього колонтитула 4">
            <a:extLst>
              <a:ext uri="{FF2B5EF4-FFF2-40B4-BE49-F238E27FC236}">
                <a16:creationId xmlns:a16="http://schemas.microsoft.com/office/drawing/2014/main" id="{76B1F1CB-B958-44DF-B1CB-0BA894EC0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287C862F-6921-4049-BD3D-68AC2052E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71BD-1985-4EC1-9CD9-E7DBEDE530DA}" type="slidenum">
              <a:rPr lang="uk-UA" smtClean="0"/>
              <a:t>‹#›</a:t>
            </a:fld>
            <a:endParaRPr lang="uk-UA"/>
          </a:p>
        </p:txBody>
      </p:sp>
    </p:spTree>
    <p:extLst>
      <p:ext uri="{BB962C8B-B14F-4D97-AF65-F5344CB8AC3E}">
        <p14:creationId xmlns:p14="http://schemas.microsoft.com/office/powerpoint/2010/main" val="325746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Групувати 18">
            <a:extLst>
              <a:ext uri="{FF2B5EF4-FFF2-40B4-BE49-F238E27FC236}">
                <a16:creationId xmlns:a16="http://schemas.microsoft.com/office/drawing/2014/main" id="{B3F5E830-872A-40D0-98A9-2F2CEB70E30C}"/>
              </a:ext>
            </a:extLst>
          </p:cNvPr>
          <p:cNvGrpSpPr/>
          <p:nvPr/>
        </p:nvGrpSpPr>
        <p:grpSpPr>
          <a:xfrm>
            <a:off x="0" y="0"/>
            <a:ext cx="12192000" cy="6858000"/>
            <a:chOff x="0" y="0"/>
            <a:chExt cx="12192000" cy="6858000"/>
          </a:xfrm>
        </p:grpSpPr>
        <p:sp>
          <p:nvSpPr>
            <p:cNvPr id="12" name="Прямокутник 11">
              <a:extLst>
                <a:ext uri="{FF2B5EF4-FFF2-40B4-BE49-F238E27FC236}">
                  <a16:creationId xmlns:a16="http://schemas.microsoft.com/office/drawing/2014/main" id="{1CF95CD2-AA45-4FE4-B5B9-FE0643959C83}"/>
                </a:ext>
              </a:extLst>
            </p:cNvPr>
            <p:cNvSpPr/>
            <p:nvPr/>
          </p:nvSpPr>
          <p:spPr>
            <a:xfrm>
              <a:off x="0" y="0"/>
              <a:ext cx="12192000" cy="6858000"/>
            </a:xfrm>
            <a:prstGeom prst="rect">
              <a:avLst/>
            </a:prstGeom>
            <a:solidFill>
              <a:srgbClr val="2644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grpSp>
          <p:nvGrpSpPr>
            <p:cNvPr id="18" name="Групувати 17">
              <a:extLst>
                <a:ext uri="{FF2B5EF4-FFF2-40B4-BE49-F238E27FC236}">
                  <a16:creationId xmlns:a16="http://schemas.microsoft.com/office/drawing/2014/main" id="{7FF3A39A-ED6A-449D-B1AB-7C863C79802C}"/>
                </a:ext>
              </a:extLst>
            </p:cNvPr>
            <p:cNvGrpSpPr/>
            <p:nvPr/>
          </p:nvGrpSpPr>
          <p:grpSpPr>
            <a:xfrm>
              <a:off x="0" y="0"/>
              <a:ext cx="12192000" cy="6858000"/>
              <a:chOff x="0" y="0"/>
              <a:chExt cx="12192000" cy="6858000"/>
            </a:xfrm>
          </p:grpSpPr>
          <p:pic>
            <p:nvPicPr>
              <p:cNvPr id="11" name="Рисунок 10">
                <a:extLst>
                  <a:ext uri="{FF2B5EF4-FFF2-40B4-BE49-F238E27FC236}">
                    <a16:creationId xmlns:a16="http://schemas.microsoft.com/office/drawing/2014/main" id="{30AE274A-DD53-45D8-8BAA-CE84785D9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5" name="Рисунок 4">
                <a:extLst>
                  <a:ext uri="{FF2B5EF4-FFF2-40B4-BE49-F238E27FC236}">
                    <a16:creationId xmlns:a16="http://schemas.microsoft.com/office/drawing/2014/main" id="{B826953E-F317-440D-A9BB-5A799C5B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72" y="2462703"/>
                <a:ext cx="5587398" cy="4362640"/>
              </a:xfrm>
              <a:prstGeom prst="rect">
                <a:avLst/>
              </a:prstGeom>
            </p:spPr>
          </p:pic>
        </p:grpSp>
      </p:grpSp>
      <p:sp>
        <p:nvSpPr>
          <p:cNvPr id="14" name="TextBox 13">
            <a:extLst>
              <a:ext uri="{FF2B5EF4-FFF2-40B4-BE49-F238E27FC236}">
                <a16:creationId xmlns:a16="http://schemas.microsoft.com/office/drawing/2014/main" id="{4A7FC238-E12A-42EC-B5D6-E31FA7B3B9C9}"/>
              </a:ext>
            </a:extLst>
          </p:cNvPr>
          <p:cNvSpPr txBox="1"/>
          <p:nvPr/>
        </p:nvSpPr>
        <p:spPr>
          <a:xfrm>
            <a:off x="680358" y="1755403"/>
            <a:ext cx="6106886" cy="1077218"/>
          </a:xfrm>
          <a:prstGeom prst="rect">
            <a:avLst/>
          </a:prstGeom>
          <a:noFill/>
        </p:spPr>
        <p:txBody>
          <a:bodyPr wrap="square" rtlCol="0">
            <a:spAutoFit/>
          </a:bodyPr>
          <a:lstStyle/>
          <a:p>
            <a:r>
              <a:rPr lang="en-US" sz="3200" dirty="0" err="1" smtClean="0">
                <a:solidFill>
                  <a:schemeClr val="bg1"/>
                </a:solidFill>
                <a:effectLst/>
                <a:latin typeface="Montserrat SemiBold" panose="00000700000000000000" pitchFamily="2" charset="-52"/>
              </a:rPr>
              <a:t>Winforms</a:t>
            </a:r>
            <a:endParaRPr lang="en-US" sz="3200" dirty="0" smtClean="0">
              <a:solidFill>
                <a:schemeClr val="bg1"/>
              </a:solidFill>
              <a:effectLst/>
              <a:latin typeface="Montserrat SemiBold" panose="00000700000000000000" pitchFamily="2" charset="-52"/>
            </a:endParaRPr>
          </a:p>
          <a:p>
            <a:r>
              <a:rPr lang="en-US" sz="3200" dirty="0" smtClean="0">
                <a:solidFill>
                  <a:schemeClr val="bg1"/>
                </a:solidFill>
                <a:latin typeface="Montserrat SemiBold" panose="00000700000000000000" pitchFamily="2" charset="-52"/>
              </a:rPr>
              <a:t>WPF</a:t>
            </a:r>
            <a:endParaRPr lang="uk-UA" sz="3200" dirty="0">
              <a:solidFill>
                <a:schemeClr val="bg1"/>
              </a:solidFill>
              <a:latin typeface="Montserrat SemiBold" panose="00000700000000000000" pitchFamily="2" charset="-52"/>
            </a:endParaRPr>
          </a:p>
        </p:txBody>
      </p:sp>
      <p:sp>
        <p:nvSpPr>
          <p:cNvPr id="15" name="TextBox 14">
            <a:extLst>
              <a:ext uri="{FF2B5EF4-FFF2-40B4-BE49-F238E27FC236}">
                <a16:creationId xmlns:a16="http://schemas.microsoft.com/office/drawing/2014/main" id="{1AA4576C-F50C-41A8-B6C8-8B1DFE3D2628}"/>
              </a:ext>
            </a:extLst>
          </p:cNvPr>
          <p:cNvSpPr txBox="1"/>
          <p:nvPr/>
        </p:nvSpPr>
        <p:spPr>
          <a:xfrm>
            <a:off x="702130" y="5048858"/>
            <a:ext cx="1012372" cy="276999"/>
          </a:xfrm>
          <a:prstGeom prst="rect">
            <a:avLst/>
          </a:prstGeom>
          <a:noFill/>
        </p:spPr>
        <p:txBody>
          <a:bodyPr wrap="square" rtlCol="0">
            <a:spAutoFit/>
          </a:bodyPr>
          <a:lstStyle/>
          <a:p>
            <a:r>
              <a:rPr lang="en-US" sz="1200" dirty="0">
                <a:solidFill>
                  <a:schemeClr val="bg1"/>
                </a:solidFill>
                <a:latin typeface="Montserrat SemiBold" panose="00000700000000000000" pitchFamily="2" charset="-52"/>
              </a:rPr>
              <a:t>Speaker</a:t>
            </a:r>
            <a:r>
              <a:rPr lang="ru-RU" sz="1200" dirty="0">
                <a:solidFill>
                  <a:schemeClr val="bg1"/>
                </a:solidFill>
                <a:latin typeface="Montserrat SemiBold" panose="00000700000000000000" pitchFamily="2" charset="-52"/>
              </a:rPr>
              <a:t>:</a:t>
            </a:r>
            <a:endParaRPr lang="uk-UA" sz="1200" dirty="0">
              <a:solidFill>
                <a:schemeClr val="bg1"/>
              </a:solidFill>
              <a:latin typeface="Montserrat SemiBold" panose="00000700000000000000" pitchFamily="2" charset="-52"/>
            </a:endParaRPr>
          </a:p>
        </p:txBody>
      </p:sp>
      <p:sp>
        <p:nvSpPr>
          <p:cNvPr id="16" name="TextBox 15">
            <a:extLst>
              <a:ext uri="{FF2B5EF4-FFF2-40B4-BE49-F238E27FC236}">
                <a16:creationId xmlns:a16="http://schemas.microsoft.com/office/drawing/2014/main" id="{1F93BCD3-33FD-4F1B-B072-DEEC469F4F2C}"/>
              </a:ext>
            </a:extLst>
          </p:cNvPr>
          <p:cNvSpPr txBox="1"/>
          <p:nvPr/>
        </p:nvSpPr>
        <p:spPr>
          <a:xfrm>
            <a:off x="702130" y="5345357"/>
            <a:ext cx="1012372" cy="276999"/>
          </a:xfrm>
          <a:prstGeom prst="rect">
            <a:avLst/>
          </a:prstGeom>
          <a:noFill/>
        </p:spPr>
        <p:txBody>
          <a:bodyPr wrap="square" rtlCol="0">
            <a:spAutoFit/>
          </a:bodyPr>
          <a:lstStyle/>
          <a:p>
            <a:r>
              <a:rPr lang="en-US" sz="1200" dirty="0" smtClean="0">
                <a:solidFill>
                  <a:schemeClr val="bg1"/>
                </a:solidFill>
                <a:latin typeface="Montserrat ExtraLight" panose="00000300000000000000" pitchFamily="2" charset="-52"/>
              </a:rPr>
              <a:t>Igor </a:t>
            </a:r>
            <a:endParaRPr lang="uk-UA" sz="1200" dirty="0">
              <a:solidFill>
                <a:schemeClr val="bg1"/>
              </a:solidFill>
              <a:latin typeface="Montserrat ExtraLight" panose="00000300000000000000" pitchFamily="2" charset="-52"/>
            </a:endParaRPr>
          </a:p>
        </p:txBody>
      </p:sp>
    </p:spTree>
    <p:extLst>
      <p:ext uri="{BB962C8B-B14F-4D97-AF65-F5344CB8AC3E}">
        <p14:creationId xmlns:p14="http://schemas.microsoft.com/office/powerpoint/2010/main" val="108011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9BF44307-A303-4A5A-91B8-B5D754DAD1F8}"/>
              </a:ext>
            </a:extLst>
          </p:cNvPr>
          <p:cNvSpPr txBox="1"/>
          <p:nvPr/>
        </p:nvSpPr>
        <p:spPr>
          <a:xfrm>
            <a:off x="764812" y="355183"/>
            <a:ext cx="10989038" cy="5078313"/>
          </a:xfrm>
          <a:prstGeom prst="rect">
            <a:avLst/>
          </a:prstGeom>
          <a:noFill/>
        </p:spPr>
        <p:txBody>
          <a:bodyPr wrap="square" rtlCol="0">
            <a:spAutoFit/>
          </a:bodyPr>
          <a:lstStyle/>
          <a:p>
            <a:pPr algn="ctr"/>
            <a:r>
              <a:rPr lang="en-GB" sz="2400" dirty="0"/>
              <a:t>Canvas</a:t>
            </a:r>
            <a:endParaRPr lang="en-GB" dirty="0"/>
          </a:p>
          <a:p>
            <a:r>
              <a:rPr lang="en-GB" dirty="0"/>
              <a:t>A simple panel, which mimics the </a:t>
            </a:r>
            <a:r>
              <a:rPr lang="en-GB" dirty="0" err="1"/>
              <a:t>WinForms</a:t>
            </a:r>
            <a:r>
              <a:rPr lang="en-GB" dirty="0"/>
              <a:t> way of doing things. It allows you to assign specific coordinates to each of the child controls, giving you total control of the layout. This is not very flexible though, because you have to manually move the child controls around and make sure that they align the way you want them to. Use it (only) when you want complete control of the child control positions</a:t>
            </a:r>
            <a:r>
              <a:rPr lang="en-GB" dirty="0" smtClean="0"/>
              <a:t>.</a:t>
            </a:r>
          </a:p>
          <a:p>
            <a:endParaRPr lang="en-GB" dirty="0"/>
          </a:p>
          <a:p>
            <a:pPr algn="ctr"/>
            <a:r>
              <a:rPr lang="en-GB" sz="2400" dirty="0" err="1"/>
              <a:t>WrapPanel</a:t>
            </a:r>
            <a:endParaRPr lang="en-GB" dirty="0"/>
          </a:p>
          <a:p>
            <a:r>
              <a:rPr lang="en-GB" dirty="0"/>
              <a:t>The </a:t>
            </a:r>
            <a:r>
              <a:rPr lang="en-GB" dirty="0" err="1"/>
              <a:t>WrapPanel</a:t>
            </a:r>
            <a:r>
              <a:rPr lang="en-GB" dirty="0"/>
              <a:t> will position each of its child controls next to the other, horizontally (default) or vertically, until there is no more room, where it will wrap to the next line and then continue. Use it when you want a vertical or horizontal list controls that automatically wraps when there's no more room.</a:t>
            </a:r>
          </a:p>
          <a:p>
            <a:endParaRPr lang="en-GB" dirty="0" smtClean="0"/>
          </a:p>
          <a:p>
            <a:pPr algn="ctr"/>
            <a:r>
              <a:rPr lang="en-GB" sz="2400" dirty="0" err="1" smtClean="0"/>
              <a:t>StackPanel</a:t>
            </a:r>
            <a:endParaRPr lang="en-GB" dirty="0"/>
          </a:p>
          <a:p>
            <a:r>
              <a:rPr lang="en-GB" dirty="0"/>
              <a:t>The </a:t>
            </a:r>
            <a:r>
              <a:rPr lang="en-GB" dirty="0" err="1"/>
              <a:t>StackPanel</a:t>
            </a:r>
            <a:r>
              <a:rPr lang="en-GB" dirty="0"/>
              <a:t> acts much like the </a:t>
            </a:r>
            <a:r>
              <a:rPr lang="en-GB" dirty="0" err="1"/>
              <a:t>WrapPanel</a:t>
            </a:r>
            <a:r>
              <a:rPr lang="en-GB" dirty="0"/>
              <a:t>, but instead of wrapping if the child controls take up too much room, it simply expands itself, if possible. Just like with the </a:t>
            </a:r>
            <a:r>
              <a:rPr lang="en-GB" dirty="0" err="1"/>
              <a:t>WrapPanel</a:t>
            </a:r>
            <a:r>
              <a:rPr lang="en-GB" dirty="0"/>
              <a:t>, the orientation can be either horizontal or vertical, but instead of adjusting the width or height of the child controls based on the largest item, each item is stretched to take up the full width or height. Use the </a:t>
            </a:r>
            <a:r>
              <a:rPr lang="en-GB" dirty="0" err="1"/>
              <a:t>StackPanel</a:t>
            </a:r>
            <a:r>
              <a:rPr lang="en-GB" dirty="0"/>
              <a:t> when you want a list of controls that takes up all the available room, without wrapping</a:t>
            </a:r>
            <a:r>
              <a:rPr lang="en-GB" dirty="0" smtClean="0"/>
              <a:t>.</a:t>
            </a:r>
            <a:endParaRPr lang="en-GB" dirty="0"/>
          </a:p>
        </p:txBody>
      </p:sp>
    </p:spTree>
    <p:extLst>
      <p:ext uri="{BB962C8B-B14F-4D97-AF65-F5344CB8AC3E}">
        <p14:creationId xmlns:p14="http://schemas.microsoft.com/office/powerpoint/2010/main" val="16266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9BF44307-A303-4A5A-91B8-B5D754DAD1F8}"/>
              </a:ext>
            </a:extLst>
          </p:cNvPr>
          <p:cNvSpPr txBox="1"/>
          <p:nvPr/>
        </p:nvSpPr>
        <p:spPr>
          <a:xfrm>
            <a:off x="764812" y="355183"/>
            <a:ext cx="10989038" cy="5170646"/>
          </a:xfrm>
          <a:prstGeom prst="rect">
            <a:avLst/>
          </a:prstGeom>
          <a:noFill/>
        </p:spPr>
        <p:txBody>
          <a:bodyPr wrap="square" rtlCol="0">
            <a:spAutoFit/>
          </a:bodyPr>
          <a:lstStyle/>
          <a:p>
            <a:pPr algn="ctr"/>
            <a:r>
              <a:rPr lang="en-GB" sz="2400" dirty="0" err="1" smtClean="0"/>
              <a:t>DockPanel</a:t>
            </a:r>
            <a:endParaRPr lang="en-GB" dirty="0"/>
          </a:p>
          <a:p>
            <a:r>
              <a:rPr lang="en-GB" dirty="0"/>
              <a:t>The </a:t>
            </a:r>
            <a:r>
              <a:rPr lang="en-GB" dirty="0" err="1"/>
              <a:t>DockPanel</a:t>
            </a:r>
            <a:r>
              <a:rPr lang="en-GB" dirty="0"/>
              <a:t> allows you to dock the child controls to the top, bottom, left or right. By default, the last control, if not given a specific dock position, will fill the remaining space. You can achieve the same with the Grid panel, but for the simpler situations, the </a:t>
            </a:r>
            <a:r>
              <a:rPr lang="en-GB" dirty="0" err="1"/>
              <a:t>DockPanel</a:t>
            </a:r>
            <a:r>
              <a:rPr lang="en-GB" dirty="0"/>
              <a:t> will be easier to use. Use the </a:t>
            </a:r>
            <a:r>
              <a:rPr lang="en-GB" dirty="0" err="1"/>
              <a:t>DockPanel</a:t>
            </a:r>
            <a:r>
              <a:rPr lang="en-GB" dirty="0"/>
              <a:t> whenever you need to dock one or several controls to one of the sides, like for dividing up the window into specific areas.</a:t>
            </a:r>
          </a:p>
          <a:p>
            <a:endParaRPr lang="en-GB" sz="2400" dirty="0" smtClean="0"/>
          </a:p>
          <a:p>
            <a:pPr algn="ctr"/>
            <a:r>
              <a:rPr lang="en-GB" sz="2400" dirty="0" smtClean="0"/>
              <a:t>Grid</a:t>
            </a:r>
            <a:endParaRPr lang="en-GB" dirty="0"/>
          </a:p>
          <a:p>
            <a:r>
              <a:rPr lang="en-GB" dirty="0"/>
              <a:t>The Grid is probably the most complex of the panel types. A Grid can contain multiple rows and columns. You define a height for each of the rows and a width for each of the columns, in either an absolute amount of pixels, in a percentage of the available space or as auto, where the row or column will automatically adjust its size depending on the content. Use the Grid when the other panels doesn't do the job, e.g. when you need multiple columns and often in combination with the other panels</a:t>
            </a:r>
            <a:r>
              <a:rPr lang="en-GB" dirty="0" smtClean="0"/>
              <a:t>.</a:t>
            </a:r>
          </a:p>
          <a:p>
            <a:endParaRPr lang="en-GB" dirty="0"/>
          </a:p>
          <a:p>
            <a:pPr algn="ctr"/>
            <a:r>
              <a:rPr lang="en-GB" sz="2400" dirty="0" err="1"/>
              <a:t>UniformGrid</a:t>
            </a:r>
            <a:endParaRPr lang="en-GB" dirty="0"/>
          </a:p>
          <a:p>
            <a:r>
              <a:rPr lang="en-GB" dirty="0"/>
              <a:t>The </a:t>
            </a:r>
            <a:r>
              <a:rPr lang="en-GB" dirty="0" err="1"/>
              <a:t>UniformGrid</a:t>
            </a:r>
            <a:r>
              <a:rPr lang="en-GB" dirty="0"/>
              <a:t> is just like the Grid, with the possibility of multiple rows and columns, but with one important difference: All rows and columns will have the same size! Use this when you need the Grid </a:t>
            </a:r>
            <a:r>
              <a:rPr lang="en-GB" dirty="0" err="1"/>
              <a:t>behavior</a:t>
            </a:r>
            <a:r>
              <a:rPr lang="en-GB" dirty="0"/>
              <a:t> without the need to specify different sizes for the rows and columns.</a:t>
            </a:r>
          </a:p>
        </p:txBody>
      </p:sp>
    </p:spTree>
    <p:extLst>
      <p:ext uri="{BB962C8B-B14F-4D97-AF65-F5344CB8AC3E}">
        <p14:creationId xmlns:p14="http://schemas.microsoft.com/office/powerpoint/2010/main" val="255315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904096" y="98705"/>
            <a:ext cx="4383808" cy="461665"/>
          </a:xfrm>
          <a:prstGeom prst="rect">
            <a:avLst/>
          </a:prstGeom>
          <a:noFill/>
        </p:spPr>
        <p:txBody>
          <a:bodyPr wrap="square" rtlCol="0">
            <a:spAutoFit/>
          </a:bodyPr>
          <a:lstStyle/>
          <a:p>
            <a:pPr algn="ctr"/>
            <a:r>
              <a:rPr lang="en-US" sz="2400" dirty="0" smtClean="0">
                <a:latin typeface="Montserrat SemiBold" panose="00000700000000000000" pitchFamily="2" charset="-52"/>
              </a:rPr>
              <a:t>Style</a:t>
            </a:r>
            <a:endParaRPr lang="uk-UA" sz="2400" dirty="0">
              <a:latin typeface="Montserrat SemiBold" panose="00000700000000000000" pitchFamily="2" charset="-52"/>
            </a:endParaRPr>
          </a:p>
        </p:txBody>
      </p:sp>
      <p:sp>
        <p:nvSpPr>
          <p:cNvPr id="20" name="TextBox 19">
            <a:extLst>
              <a:ext uri="{FF2B5EF4-FFF2-40B4-BE49-F238E27FC236}">
                <a16:creationId xmlns:a16="http://schemas.microsoft.com/office/drawing/2014/main" id="{0AEB6FDB-5F15-4220-BC92-2B695FBFC30F}"/>
              </a:ext>
            </a:extLst>
          </p:cNvPr>
          <p:cNvSpPr txBox="1"/>
          <p:nvPr/>
        </p:nvSpPr>
        <p:spPr>
          <a:xfrm>
            <a:off x="2559823" y="509828"/>
            <a:ext cx="8507867" cy="646331"/>
          </a:xfrm>
          <a:prstGeom prst="rect">
            <a:avLst/>
          </a:prstGeom>
          <a:noFill/>
        </p:spPr>
        <p:txBody>
          <a:bodyPr wrap="square" rtlCol="0">
            <a:spAutoFit/>
          </a:bodyPr>
          <a:lstStyle/>
          <a:p>
            <a:pPr algn="ctr"/>
            <a:r>
              <a:rPr lang="en-GB" dirty="0">
                <a:latin typeface="Montserrat SemiBold" panose="00000700000000000000" pitchFamily="2" charset="-52"/>
              </a:rPr>
              <a:t>Style </a:t>
            </a:r>
            <a:r>
              <a:rPr lang="en-GB" dirty="0" smtClean="0">
                <a:latin typeface="Montserrat SemiBold" panose="00000700000000000000" pitchFamily="2" charset="-52"/>
              </a:rPr>
              <a:t>is </a:t>
            </a:r>
            <a:r>
              <a:rPr lang="en-GB" dirty="0">
                <a:latin typeface="Montserrat SemiBold" panose="00000700000000000000" pitchFamily="2" charset="-52"/>
              </a:rPr>
              <a:t>a convenient way to apply a set of property values to more than one element. </a:t>
            </a:r>
            <a:endParaRPr lang="uk-UA" dirty="0">
              <a:latin typeface="Montserrat SemiBold" panose="00000700000000000000" pitchFamily="2" charset="-52"/>
            </a:endParaRPr>
          </a:p>
        </p:txBody>
      </p:sp>
      <p:pic>
        <p:nvPicPr>
          <p:cNvPr id="11" name="Picture 10"/>
          <p:cNvPicPr>
            <a:picLocks noChangeAspect="1"/>
          </p:cNvPicPr>
          <p:nvPr/>
        </p:nvPicPr>
        <p:blipFill rotWithShape="1">
          <a:blip r:embed="rId3"/>
          <a:srcRect t="11989"/>
          <a:stretch/>
        </p:blipFill>
        <p:spPr>
          <a:xfrm>
            <a:off x="5217432" y="1213907"/>
            <a:ext cx="7927837" cy="1857886"/>
          </a:xfrm>
          <a:prstGeom prst="rect">
            <a:avLst/>
          </a:prstGeom>
        </p:spPr>
      </p:pic>
      <p:pic>
        <p:nvPicPr>
          <p:cNvPr id="14" name="Picture 13"/>
          <p:cNvPicPr>
            <a:picLocks noChangeAspect="1"/>
          </p:cNvPicPr>
          <p:nvPr/>
        </p:nvPicPr>
        <p:blipFill rotWithShape="1">
          <a:blip r:embed="rId4"/>
          <a:srcRect t="4361"/>
          <a:stretch/>
        </p:blipFill>
        <p:spPr>
          <a:xfrm>
            <a:off x="82454" y="2898475"/>
            <a:ext cx="6372225" cy="3889813"/>
          </a:xfrm>
          <a:prstGeom prst="rect">
            <a:avLst/>
          </a:prstGeom>
        </p:spPr>
      </p:pic>
    </p:spTree>
    <p:extLst>
      <p:ext uri="{BB962C8B-B14F-4D97-AF65-F5344CB8AC3E}">
        <p14:creationId xmlns:p14="http://schemas.microsoft.com/office/powerpoint/2010/main" val="165862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904096" y="98705"/>
            <a:ext cx="4383808" cy="461665"/>
          </a:xfrm>
          <a:prstGeom prst="rect">
            <a:avLst/>
          </a:prstGeom>
          <a:noFill/>
        </p:spPr>
        <p:txBody>
          <a:bodyPr wrap="square" rtlCol="0">
            <a:spAutoFit/>
          </a:bodyPr>
          <a:lstStyle/>
          <a:p>
            <a:pPr algn="ctr"/>
            <a:r>
              <a:rPr lang="en-US" sz="2400" dirty="0">
                <a:latin typeface="Montserrat SemiBold" panose="00000700000000000000" pitchFamily="2" charset="-52"/>
              </a:rPr>
              <a:t>Data Templates</a:t>
            </a:r>
            <a:endParaRPr lang="uk-UA" sz="2400" dirty="0">
              <a:latin typeface="Montserrat SemiBold" panose="00000700000000000000" pitchFamily="2" charset="-52"/>
            </a:endParaRPr>
          </a:p>
        </p:txBody>
      </p:sp>
      <p:pic>
        <p:nvPicPr>
          <p:cNvPr id="15" name="Picture 14"/>
          <p:cNvPicPr>
            <a:picLocks noChangeAspect="1"/>
          </p:cNvPicPr>
          <p:nvPr/>
        </p:nvPicPr>
        <p:blipFill>
          <a:blip r:embed="rId3"/>
          <a:stretch>
            <a:fillRect/>
          </a:stretch>
        </p:blipFill>
        <p:spPr>
          <a:xfrm>
            <a:off x="1031934" y="941859"/>
            <a:ext cx="9668321" cy="5398555"/>
          </a:xfrm>
          <a:prstGeom prst="rect">
            <a:avLst/>
          </a:prstGeom>
        </p:spPr>
      </p:pic>
    </p:spTree>
    <p:extLst>
      <p:ext uri="{BB962C8B-B14F-4D97-AF65-F5344CB8AC3E}">
        <p14:creationId xmlns:p14="http://schemas.microsoft.com/office/powerpoint/2010/main" val="38926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4" y="-73322"/>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3904096" y="98705"/>
            <a:ext cx="4383808" cy="461665"/>
          </a:xfrm>
          <a:prstGeom prst="rect">
            <a:avLst/>
          </a:prstGeom>
          <a:noFill/>
        </p:spPr>
        <p:txBody>
          <a:bodyPr wrap="square" rtlCol="0">
            <a:spAutoFit/>
          </a:bodyPr>
          <a:lstStyle/>
          <a:p>
            <a:pPr algn="ctr"/>
            <a:r>
              <a:rPr lang="en-US" sz="2400" dirty="0">
                <a:latin typeface="Montserrat SemiBold" panose="00000700000000000000" pitchFamily="2" charset="-52"/>
              </a:rPr>
              <a:t>Triggers</a:t>
            </a:r>
            <a:endParaRPr lang="uk-UA" sz="2400" dirty="0">
              <a:latin typeface="Montserrat SemiBold" panose="00000700000000000000" pitchFamily="2" charset="-52"/>
            </a:endParaRPr>
          </a:p>
        </p:txBody>
      </p:sp>
      <p:sp>
        <p:nvSpPr>
          <p:cNvPr id="20" name="TextBox 19">
            <a:extLst>
              <a:ext uri="{FF2B5EF4-FFF2-40B4-BE49-F238E27FC236}">
                <a16:creationId xmlns:a16="http://schemas.microsoft.com/office/drawing/2014/main" id="{0AEB6FDB-5F15-4220-BC92-2B695FBFC30F}"/>
              </a:ext>
            </a:extLst>
          </p:cNvPr>
          <p:cNvSpPr txBox="1"/>
          <p:nvPr/>
        </p:nvSpPr>
        <p:spPr>
          <a:xfrm>
            <a:off x="2559823" y="509828"/>
            <a:ext cx="9353256" cy="646331"/>
          </a:xfrm>
          <a:prstGeom prst="rect">
            <a:avLst/>
          </a:prstGeom>
          <a:noFill/>
        </p:spPr>
        <p:txBody>
          <a:bodyPr wrap="square" rtlCol="0">
            <a:spAutoFit/>
          </a:bodyPr>
          <a:lstStyle/>
          <a:p>
            <a:r>
              <a:rPr lang="en-GB" dirty="0">
                <a:latin typeface="Montserrat SemiBold" panose="00000700000000000000" pitchFamily="2" charset="-52"/>
              </a:rPr>
              <a:t>A trigger sets properties or starts actions, such as an animation, when a property value changes or when an event is raised</a:t>
            </a:r>
            <a:endParaRPr lang="uk-UA" dirty="0">
              <a:latin typeface="Montserrat SemiBold" panose="00000700000000000000" pitchFamily="2" charset="-52"/>
            </a:endParaRPr>
          </a:p>
        </p:txBody>
      </p:sp>
      <p:sp>
        <p:nvSpPr>
          <p:cNvPr id="15" name="TextBox 14">
            <a:extLst>
              <a:ext uri="{FF2B5EF4-FFF2-40B4-BE49-F238E27FC236}">
                <a16:creationId xmlns:a16="http://schemas.microsoft.com/office/drawing/2014/main" id="{0AEB6FDB-5F15-4220-BC92-2B695FBFC30F}"/>
              </a:ext>
            </a:extLst>
          </p:cNvPr>
          <p:cNvSpPr txBox="1"/>
          <p:nvPr/>
        </p:nvSpPr>
        <p:spPr>
          <a:xfrm>
            <a:off x="6927358" y="1372054"/>
            <a:ext cx="4289550" cy="369332"/>
          </a:xfrm>
          <a:prstGeom prst="rect">
            <a:avLst/>
          </a:prstGeom>
          <a:noFill/>
        </p:spPr>
        <p:txBody>
          <a:bodyPr wrap="square" rtlCol="0">
            <a:spAutoFit/>
          </a:bodyPr>
          <a:lstStyle/>
          <a:p>
            <a:r>
              <a:rPr lang="en-GB" dirty="0">
                <a:latin typeface="Montserrat SemiBold" panose="00000700000000000000" pitchFamily="2" charset="-52"/>
              </a:rPr>
              <a:t>Property Triggers</a:t>
            </a:r>
            <a:endParaRPr lang="uk-UA" dirty="0">
              <a:latin typeface="Montserrat SemiBold" panose="00000700000000000000" pitchFamily="2" charset="-52"/>
            </a:endParaRPr>
          </a:p>
        </p:txBody>
      </p:sp>
      <p:pic>
        <p:nvPicPr>
          <p:cNvPr id="13" name="Picture 12"/>
          <p:cNvPicPr>
            <a:picLocks noChangeAspect="1"/>
          </p:cNvPicPr>
          <p:nvPr/>
        </p:nvPicPr>
        <p:blipFill>
          <a:blip r:embed="rId3"/>
          <a:stretch>
            <a:fillRect/>
          </a:stretch>
        </p:blipFill>
        <p:spPr>
          <a:xfrm>
            <a:off x="6062844" y="1663040"/>
            <a:ext cx="5438775" cy="1943100"/>
          </a:xfrm>
          <a:prstGeom prst="rect">
            <a:avLst/>
          </a:prstGeom>
        </p:spPr>
      </p:pic>
      <p:sp>
        <p:nvSpPr>
          <p:cNvPr id="17" name="TextBox 16">
            <a:extLst>
              <a:ext uri="{FF2B5EF4-FFF2-40B4-BE49-F238E27FC236}">
                <a16:creationId xmlns:a16="http://schemas.microsoft.com/office/drawing/2014/main" id="{0AEB6FDB-5F15-4220-BC92-2B695FBFC30F}"/>
              </a:ext>
            </a:extLst>
          </p:cNvPr>
          <p:cNvSpPr txBox="1"/>
          <p:nvPr/>
        </p:nvSpPr>
        <p:spPr>
          <a:xfrm>
            <a:off x="2637808" y="1177907"/>
            <a:ext cx="4289550" cy="369332"/>
          </a:xfrm>
          <a:prstGeom prst="rect">
            <a:avLst/>
          </a:prstGeom>
          <a:noFill/>
        </p:spPr>
        <p:txBody>
          <a:bodyPr wrap="square" rtlCol="0">
            <a:spAutoFit/>
          </a:bodyPr>
          <a:lstStyle/>
          <a:p>
            <a:r>
              <a:rPr lang="en-GB" dirty="0" smtClean="0">
                <a:latin typeface="Montserrat SemiBold" panose="00000700000000000000" pitchFamily="2" charset="-52"/>
              </a:rPr>
              <a:t>Event</a:t>
            </a:r>
            <a:r>
              <a:rPr lang="uk-UA" dirty="0" smtClean="0">
                <a:latin typeface="Montserrat SemiBold" panose="00000700000000000000" pitchFamily="2" charset="-52"/>
              </a:rPr>
              <a:t> </a:t>
            </a:r>
            <a:r>
              <a:rPr lang="en-GB" dirty="0" smtClean="0">
                <a:latin typeface="Montserrat SemiBold" panose="00000700000000000000" pitchFamily="2" charset="-52"/>
              </a:rPr>
              <a:t>Triggers</a:t>
            </a:r>
            <a:endParaRPr lang="uk-UA" dirty="0">
              <a:latin typeface="Montserrat SemiBold" panose="00000700000000000000" pitchFamily="2" charset="-52"/>
            </a:endParaRPr>
          </a:p>
        </p:txBody>
      </p:sp>
      <p:pic>
        <p:nvPicPr>
          <p:cNvPr id="16" name="Picture 15"/>
          <p:cNvPicPr>
            <a:picLocks noChangeAspect="1"/>
          </p:cNvPicPr>
          <p:nvPr/>
        </p:nvPicPr>
        <p:blipFill>
          <a:blip r:embed="rId4"/>
          <a:stretch>
            <a:fillRect/>
          </a:stretch>
        </p:blipFill>
        <p:spPr>
          <a:xfrm>
            <a:off x="553167" y="1550059"/>
            <a:ext cx="4743450" cy="5305425"/>
          </a:xfrm>
          <a:prstGeom prst="rect">
            <a:avLst/>
          </a:prstGeom>
        </p:spPr>
      </p:pic>
    </p:spTree>
    <p:extLst>
      <p:ext uri="{BB962C8B-B14F-4D97-AF65-F5344CB8AC3E}">
        <p14:creationId xmlns:p14="http://schemas.microsoft.com/office/powerpoint/2010/main" val="421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0" name="TextBox 19">
            <a:extLst>
              <a:ext uri="{FF2B5EF4-FFF2-40B4-BE49-F238E27FC236}">
                <a16:creationId xmlns:a16="http://schemas.microsoft.com/office/drawing/2014/main" id="{0AEB6FDB-5F15-4220-BC92-2B695FBFC30F}"/>
              </a:ext>
            </a:extLst>
          </p:cNvPr>
          <p:cNvSpPr txBox="1"/>
          <p:nvPr/>
        </p:nvSpPr>
        <p:spPr>
          <a:xfrm>
            <a:off x="2561225" y="177801"/>
            <a:ext cx="9422483" cy="923330"/>
          </a:xfrm>
          <a:prstGeom prst="rect">
            <a:avLst/>
          </a:prstGeom>
          <a:noFill/>
        </p:spPr>
        <p:txBody>
          <a:bodyPr wrap="square" rtlCol="0">
            <a:spAutoFit/>
          </a:bodyPr>
          <a:lstStyle/>
          <a:p>
            <a:pPr algn="ctr"/>
            <a:r>
              <a:rPr lang="en-GB" dirty="0">
                <a:latin typeface="Montserrat SemiBold" panose="00000700000000000000" pitchFamily="2" charset="-52"/>
              </a:rPr>
              <a:t>To share a set of resources, including styles and templates, across applications, you can create a XAML file and define a </a:t>
            </a:r>
            <a:r>
              <a:rPr lang="en-GB" dirty="0" err="1">
                <a:latin typeface="Montserrat SemiBold" panose="00000700000000000000" pitchFamily="2" charset="-52"/>
              </a:rPr>
              <a:t>ResourceDictionary</a:t>
            </a:r>
            <a:r>
              <a:rPr lang="en-GB" dirty="0">
                <a:latin typeface="Montserrat SemiBold" panose="00000700000000000000" pitchFamily="2" charset="-52"/>
              </a:rPr>
              <a:t>. </a:t>
            </a:r>
            <a:endParaRPr lang="uk-UA" dirty="0">
              <a:latin typeface="Montserrat SemiBold" panose="00000700000000000000" pitchFamily="2" charset="-52"/>
            </a:endParaRPr>
          </a:p>
        </p:txBody>
      </p:sp>
      <p:pic>
        <p:nvPicPr>
          <p:cNvPr id="11" name="Picture 10"/>
          <p:cNvPicPr>
            <a:picLocks noChangeAspect="1"/>
          </p:cNvPicPr>
          <p:nvPr/>
        </p:nvPicPr>
        <p:blipFill>
          <a:blip r:embed="rId3"/>
          <a:stretch>
            <a:fillRect/>
          </a:stretch>
        </p:blipFill>
        <p:spPr>
          <a:xfrm>
            <a:off x="5243337" y="1171894"/>
            <a:ext cx="5973571" cy="1405546"/>
          </a:xfrm>
          <a:prstGeom prst="rect">
            <a:avLst/>
          </a:prstGeom>
        </p:spPr>
      </p:pic>
      <p:sp>
        <p:nvSpPr>
          <p:cNvPr id="22" name="TextBox 21">
            <a:extLst>
              <a:ext uri="{FF2B5EF4-FFF2-40B4-BE49-F238E27FC236}">
                <a16:creationId xmlns:a16="http://schemas.microsoft.com/office/drawing/2014/main" id="{0AEB6FDB-5F15-4220-BC92-2B695FBFC30F}"/>
              </a:ext>
            </a:extLst>
          </p:cNvPr>
          <p:cNvSpPr txBox="1"/>
          <p:nvPr/>
        </p:nvSpPr>
        <p:spPr>
          <a:xfrm>
            <a:off x="1172372" y="2594570"/>
            <a:ext cx="9422483" cy="461665"/>
          </a:xfrm>
          <a:prstGeom prst="rect">
            <a:avLst/>
          </a:prstGeom>
          <a:noFill/>
        </p:spPr>
        <p:txBody>
          <a:bodyPr wrap="square" rtlCol="0">
            <a:spAutoFit/>
          </a:bodyPr>
          <a:lstStyle/>
          <a:p>
            <a:pPr algn="ctr"/>
            <a:r>
              <a:rPr lang="en-GB" sz="2400" dirty="0" smtClean="0">
                <a:latin typeface="Montserrat SemiBold" panose="00000700000000000000" pitchFamily="2" charset="-52"/>
              </a:rPr>
              <a:t>Value</a:t>
            </a:r>
            <a:r>
              <a:rPr lang="uk-UA" sz="2400" dirty="0" smtClean="0">
                <a:latin typeface="Montserrat SemiBold" panose="00000700000000000000" pitchFamily="2" charset="-52"/>
              </a:rPr>
              <a:t> </a:t>
            </a:r>
            <a:r>
              <a:rPr lang="en-GB" sz="2400" dirty="0" smtClean="0">
                <a:latin typeface="Montserrat SemiBold" panose="00000700000000000000" pitchFamily="2" charset="-52"/>
              </a:rPr>
              <a:t>Converter</a:t>
            </a:r>
            <a:endParaRPr lang="uk-UA" sz="2400" dirty="0">
              <a:latin typeface="Montserrat SemiBold" panose="00000700000000000000" pitchFamily="2" charset="-52"/>
            </a:endParaRPr>
          </a:p>
        </p:txBody>
      </p:sp>
      <p:pic>
        <p:nvPicPr>
          <p:cNvPr id="14" name="Picture 13"/>
          <p:cNvPicPr>
            <a:picLocks noChangeAspect="1"/>
          </p:cNvPicPr>
          <p:nvPr/>
        </p:nvPicPr>
        <p:blipFill>
          <a:blip r:embed="rId4"/>
          <a:stretch>
            <a:fillRect/>
          </a:stretch>
        </p:blipFill>
        <p:spPr>
          <a:xfrm>
            <a:off x="228249" y="3348756"/>
            <a:ext cx="5363648" cy="2874146"/>
          </a:xfrm>
          <a:prstGeom prst="rect">
            <a:avLst/>
          </a:prstGeom>
        </p:spPr>
      </p:pic>
      <p:pic>
        <p:nvPicPr>
          <p:cNvPr id="17" name="Picture 16"/>
          <p:cNvPicPr>
            <a:picLocks noChangeAspect="1"/>
          </p:cNvPicPr>
          <p:nvPr/>
        </p:nvPicPr>
        <p:blipFill>
          <a:blip r:embed="rId5"/>
          <a:stretch>
            <a:fillRect/>
          </a:stretch>
        </p:blipFill>
        <p:spPr>
          <a:xfrm>
            <a:off x="5591897" y="3463056"/>
            <a:ext cx="6090375" cy="3032005"/>
          </a:xfrm>
          <a:prstGeom prst="rect">
            <a:avLst/>
          </a:prstGeom>
        </p:spPr>
      </p:pic>
    </p:spTree>
    <p:extLst>
      <p:ext uri="{BB962C8B-B14F-4D97-AF65-F5344CB8AC3E}">
        <p14:creationId xmlns:p14="http://schemas.microsoft.com/office/powerpoint/2010/main" val="184141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2CCDE62-D853-4F9B-A4AD-2F4C12DB6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Прямокутник 3">
            <a:extLst>
              <a:ext uri="{FF2B5EF4-FFF2-40B4-BE49-F238E27FC236}">
                <a16:creationId xmlns:a16="http://schemas.microsoft.com/office/drawing/2014/main" id="{0D7F1F85-3E3C-41A7-BD40-7BBCE5EEA547}"/>
              </a:ext>
            </a:extLst>
          </p:cNvPr>
          <p:cNvSpPr/>
          <p:nvPr/>
        </p:nvSpPr>
        <p:spPr>
          <a:xfrm>
            <a:off x="4442023" y="3262744"/>
            <a:ext cx="2842161" cy="646331"/>
          </a:xfrm>
          <a:prstGeom prst="rect">
            <a:avLst/>
          </a:prstGeom>
        </p:spPr>
        <p:txBody>
          <a:bodyPr wrap="square">
            <a:spAutoFit/>
          </a:bodyPr>
          <a:lstStyle/>
          <a:p>
            <a:r>
              <a:rPr lang="en-US" sz="3600" dirty="0">
                <a:solidFill>
                  <a:schemeClr val="bg1"/>
                </a:solidFill>
                <a:latin typeface="Montserrat SemiBold" panose="00000700000000000000" pitchFamily="2" charset="-52"/>
              </a:rPr>
              <a:t>Thank you!</a:t>
            </a:r>
            <a:endParaRPr lang="uk-UA" sz="3600" dirty="0">
              <a:solidFill>
                <a:schemeClr val="bg1"/>
              </a:solidFill>
              <a:latin typeface="Montserrat SemiBold" panose="00000700000000000000" pitchFamily="2" charset="-52"/>
            </a:endParaRPr>
          </a:p>
        </p:txBody>
      </p:sp>
      <p:sp>
        <p:nvSpPr>
          <p:cNvPr id="5" name="Овал 4">
            <a:extLst>
              <a:ext uri="{FF2B5EF4-FFF2-40B4-BE49-F238E27FC236}">
                <a16:creationId xmlns:a16="http://schemas.microsoft.com/office/drawing/2014/main" id="{D780D89D-60BD-462F-8E3E-2496C85BCB9A}"/>
              </a:ext>
            </a:extLst>
          </p:cNvPr>
          <p:cNvSpPr/>
          <p:nvPr/>
        </p:nvSpPr>
        <p:spPr>
          <a:xfrm>
            <a:off x="2400636" y="617417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1B0D1ABB-F367-46F6-A130-904F851D491B}"/>
              </a:ext>
            </a:extLst>
          </p:cNvPr>
          <p:cNvSpPr/>
          <p:nvPr/>
        </p:nvSpPr>
        <p:spPr>
          <a:xfrm>
            <a:off x="895057" y="446487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90C3C395-7427-4C1C-A0BF-1FB12C6E6A4F}"/>
              </a:ext>
            </a:extLst>
          </p:cNvPr>
          <p:cNvSpPr/>
          <p:nvPr/>
        </p:nvSpPr>
        <p:spPr>
          <a:xfrm>
            <a:off x="552866" y="1365415"/>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71785179-AAD3-4BD0-8974-63C89B3D0E5C}"/>
              </a:ext>
            </a:extLst>
          </p:cNvPr>
          <p:cNvSpPr/>
          <p:nvPr/>
        </p:nvSpPr>
        <p:spPr>
          <a:xfrm>
            <a:off x="1540744" y="355597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87D617E3-C691-45BE-9AC1-6B4F93AEBDE1}"/>
              </a:ext>
            </a:extLst>
          </p:cNvPr>
          <p:cNvSpPr/>
          <p:nvPr/>
        </p:nvSpPr>
        <p:spPr>
          <a:xfrm>
            <a:off x="9424633" y="1139288"/>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7B5105E0-6C92-4A65-B1FE-CF97CF56E9CA}"/>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A413A1C8-8E81-45AE-ABAE-AE23CD0E26DE}"/>
              </a:ext>
            </a:extLst>
          </p:cNvPr>
          <p:cNvSpPr/>
          <p:nvPr/>
        </p:nvSpPr>
        <p:spPr>
          <a:xfrm>
            <a:off x="8907809" y="2377122"/>
            <a:ext cx="77854" cy="77854"/>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0C7FCE42-03E7-4AD4-AC16-3929F3A7C69C}"/>
              </a:ext>
            </a:extLst>
          </p:cNvPr>
          <p:cNvSpPr/>
          <p:nvPr/>
        </p:nvSpPr>
        <p:spPr>
          <a:xfrm>
            <a:off x="8707340" y="612321"/>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B019E66A-9697-45ED-81C4-0B99826E2A6B}"/>
              </a:ext>
            </a:extLst>
          </p:cNvPr>
          <p:cNvSpPr/>
          <p:nvPr/>
        </p:nvSpPr>
        <p:spPr>
          <a:xfrm>
            <a:off x="7006280" y="3673187"/>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8838E2E9-C82B-4BE2-BDDE-D6D6C16749F2}"/>
              </a:ext>
            </a:extLst>
          </p:cNvPr>
          <p:cNvSpPr/>
          <p:nvPr/>
        </p:nvSpPr>
        <p:spPr>
          <a:xfrm>
            <a:off x="11798883" y="3262744"/>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26F6E1B2-A8CF-47A6-8AA4-BD1DBEBE8D59}"/>
              </a:ext>
            </a:extLst>
          </p:cNvPr>
          <p:cNvSpPr/>
          <p:nvPr/>
        </p:nvSpPr>
        <p:spPr>
          <a:xfrm>
            <a:off x="10676581" y="243147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C92F051-81E6-4E52-ACC6-72B8F7097D00}"/>
              </a:ext>
            </a:extLst>
          </p:cNvPr>
          <p:cNvSpPr/>
          <p:nvPr/>
        </p:nvSpPr>
        <p:spPr>
          <a:xfrm>
            <a:off x="4011969" y="644137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9499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TextBox 10">
            <a:extLst>
              <a:ext uri="{FF2B5EF4-FFF2-40B4-BE49-F238E27FC236}">
                <a16:creationId xmlns:a16="http://schemas.microsoft.com/office/drawing/2014/main" id="{9BF44307-A303-4A5A-91B8-B5D754DAD1F8}"/>
              </a:ext>
            </a:extLst>
          </p:cNvPr>
          <p:cNvSpPr txBox="1"/>
          <p:nvPr/>
        </p:nvSpPr>
        <p:spPr>
          <a:xfrm>
            <a:off x="2327198" y="1183812"/>
            <a:ext cx="8889710" cy="1200329"/>
          </a:xfrm>
          <a:prstGeom prst="rect">
            <a:avLst/>
          </a:prstGeom>
          <a:noFill/>
        </p:spPr>
        <p:txBody>
          <a:bodyPr wrap="square" rtlCol="0">
            <a:spAutoFit/>
          </a:bodyPr>
          <a:lstStyle/>
          <a:p>
            <a:r>
              <a:rPr lang="en-GB" dirty="0" smtClean="0">
                <a:latin typeface="Montserrat ExtraLight" panose="00000300000000000000" pitchFamily="2" charset="-52"/>
              </a:rPr>
              <a:t>Windows </a:t>
            </a:r>
            <a:r>
              <a:rPr lang="en-GB" dirty="0">
                <a:latin typeface="Montserrat ExtraLight" panose="00000300000000000000" pitchFamily="2" charset="-52"/>
              </a:rPr>
              <a:t>Forms (</a:t>
            </a:r>
            <a:r>
              <a:rPr lang="en-GB" dirty="0" err="1">
                <a:latin typeface="Montserrat ExtraLight" panose="00000300000000000000" pitchFamily="2" charset="-52"/>
              </a:rPr>
              <a:t>WinForms</a:t>
            </a:r>
            <a:r>
              <a:rPr lang="en-GB" dirty="0">
                <a:latin typeface="Montserrat ExtraLight" panose="00000300000000000000" pitchFamily="2" charset="-52"/>
              </a:rPr>
              <a:t>) is a graphical (GUI) class library included as a part of Microsoft .NET Framework</a:t>
            </a:r>
            <a:r>
              <a:rPr lang="en-GB" dirty="0" smtClean="0">
                <a:latin typeface="Montserrat ExtraLight" panose="00000300000000000000" pitchFamily="2" charset="-52"/>
              </a:rPr>
              <a:t>, </a:t>
            </a:r>
            <a:r>
              <a:rPr lang="en-GB" dirty="0">
                <a:latin typeface="Montserrat ExtraLight" panose="00000300000000000000" pitchFamily="2" charset="-52"/>
              </a:rPr>
              <a:t>providing a platform to write rich client applications for desktop, laptop, and tablet PCs</a:t>
            </a:r>
            <a:endParaRPr lang="uk-UA" dirty="0">
              <a:latin typeface="Montserrat ExtraLight" panose="00000300000000000000" pitchFamily="2" charset="-52"/>
            </a:endParaRPr>
          </a:p>
        </p:txBody>
      </p:sp>
      <p:sp>
        <p:nvSpPr>
          <p:cNvPr id="12" name="TextBox 11">
            <a:extLst>
              <a:ext uri="{FF2B5EF4-FFF2-40B4-BE49-F238E27FC236}">
                <a16:creationId xmlns:a16="http://schemas.microsoft.com/office/drawing/2014/main" id="{0AEB6FDB-5F15-4220-BC92-2B695FBFC30F}"/>
              </a:ext>
            </a:extLst>
          </p:cNvPr>
          <p:cNvSpPr txBox="1"/>
          <p:nvPr/>
        </p:nvSpPr>
        <p:spPr>
          <a:xfrm>
            <a:off x="4010251" y="310937"/>
            <a:ext cx="4383808" cy="461665"/>
          </a:xfrm>
          <a:prstGeom prst="rect">
            <a:avLst/>
          </a:prstGeom>
          <a:noFill/>
        </p:spPr>
        <p:txBody>
          <a:bodyPr wrap="square" rtlCol="0">
            <a:spAutoFit/>
          </a:bodyPr>
          <a:lstStyle/>
          <a:p>
            <a:pPr algn="ctr"/>
            <a:r>
              <a:rPr lang="en-US" sz="2400" dirty="0" smtClean="0">
                <a:latin typeface="Montserrat SemiBold" panose="00000700000000000000" pitchFamily="2" charset="-52"/>
              </a:rPr>
              <a:t>Window Forms</a:t>
            </a:r>
            <a:endParaRPr lang="uk-UA" sz="2400" dirty="0">
              <a:latin typeface="Montserrat SemiBold" panose="00000700000000000000" pitchFamily="2" charset="-52"/>
            </a:endParaRPr>
          </a:p>
        </p:txBody>
      </p:sp>
      <p:sp>
        <p:nvSpPr>
          <p:cNvPr id="13" name="TextBox 12">
            <a:extLst>
              <a:ext uri="{FF2B5EF4-FFF2-40B4-BE49-F238E27FC236}">
                <a16:creationId xmlns:a16="http://schemas.microsoft.com/office/drawing/2014/main" id="{9BF44307-A303-4A5A-91B8-B5D754DAD1F8}"/>
              </a:ext>
            </a:extLst>
          </p:cNvPr>
          <p:cNvSpPr txBox="1"/>
          <p:nvPr/>
        </p:nvSpPr>
        <p:spPr>
          <a:xfrm>
            <a:off x="2327198" y="3297542"/>
            <a:ext cx="8889710" cy="1477328"/>
          </a:xfrm>
          <a:prstGeom prst="rect">
            <a:avLst/>
          </a:prstGeom>
          <a:noFill/>
        </p:spPr>
        <p:txBody>
          <a:bodyPr wrap="square" rtlCol="0">
            <a:spAutoFit/>
          </a:bodyPr>
          <a:lstStyle/>
          <a:p>
            <a:r>
              <a:rPr lang="en-GB" dirty="0" smtClean="0">
                <a:latin typeface="Montserrat ExtraLight" panose="00000300000000000000" pitchFamily="2" charset="-52"/>
              </a:rPr>
              <a:t>Two types of item:</a:t>
            </a:r>
            <a:br>
              <a:rPr lang="en-GB" dirty="0" smtClean="0">
                <a:latin typeface="Montserrat ExtraLight" panose="00000300000000000000" pitchFamily="2" charset="-52"/>
              </a:rPr>
            </a:br>
            <a:endParaRPr lang="en-GB" dirty="0" smtClean="0">
              <a:latin typeface="Montserrat ExtraLight" panose="00000300000000000000" pitchFamily="2" charset="-52"/>
            </a:endParaRPr>
          </a:p>
          <a:p>
            <a:r>
              <a:rPr lang="en-GB" dirty="0" smtClean="0">
                <a:latin typeface="Montserrat ExtraLight" panose="00000300000000000000" pitchFamily="2" charset="-52"/>
              </a:rPr>
              <a:t>Form</a:t>
            </a:r>
          </a:p>
          <a:p>
            <a:endParaRPr lang="en-GB" dirty="0" smtClean="0">
              <a:latin typeface="Montserrat ExtraLight" panose="00000300000000000000" pitchFamily="2" charset="-52"/>
            </a:endParaRPr>
          </a:p>
          <a:p>
            <a:r>
              <a:rPr lang="en-GB" dirty="0" smtClean="0">
                <a:latin typeface="Montserrat ExtraLight" panose="00000300000000000000" pitchFamily="2" charset="-52"/>
              </a:rPr>
              <a:t>Control</a:t>
            </a:r>
            <a:endParaRPr lang="uk-UA" dirty="0">
              <a:latin typeface="Montserrat ExtraLight" panose="00000300000000000000" pitchFamily="2" charset="-52"/>
            </a:endParaRPr>
          </a:p>
        </p:txBody>
      </p:sp>
      <p:pic>
        <p:nvPicPr>
          <p:cNvPr id="1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959036" y="3947996"/>
            <a:ext cx="307473" cy="176419"/>
          </a:xfrm>
          <a:prstGeom prst="rect">
            <a:avLst/>
          </a:prstGeom>
        </p:spPr>
      </p:pic>
      <p:pic>
        <p:nvPicPr>
          <p:cNvPr id="16"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959036" y="4532924"/>
            <a:ext cx="307473" cy="176419"/>
          </a:xfrm>
          <a:prstGeom prst="rect">
            <a:avLst/>
          </a:prstGeom>
        </p:spPr>
      </p:pic>
      <p:pic>
        <p:nvPicPr>
          <p:cNvPr id="17" name="Picture 16"/>
          <p:cNvPicPr>
            <a:picLocks noChangeAspect="1"/>
          </p:cNvPicPr>
          <p:nvPr/>
        </p:nvPicPr>
        <p:blipFill>
          <a:blip r:embed="rId4"/>
          <a:stretch>
            <a:fillRect/>
          </a:stretch>
        </p:blipFill>
        <p:spPr>
          <a:xfrm>
            <a:off x="6982457" y="3536620"/>
            <a:ext cx="2371725" cy="1238250"/>
          </a:xfrm>
          <a:prstGeom prst="rect">
            <a:avLst/>
          </a:prstGeom>
        </p:spPr>
      </p:pic>
    </p:spTree>
    <p:extLst>
      <p:ext uri="{BB962C8B-B14F-4D97-AF65-F5344CB8AC3E}">
        <p14:creationId xmlns:p14="http://schemas.microsoft.com/office/powerpoint/2010/main" val="65001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grpSp>
        <p:nvGrpSpPr>
          <p:cNvPr id="41" name="Group 40"/>
          <p:cNvGrpSpPr/>
          <p:nvPr/>
        </p:nvGrpSpPr>
        <p:grpSpPr>
          <a:xfrm>
            <a:off x="406899" y="207509"/>
            <a:ext cx="4804790" cy="6442981"/>
            <a:chOff x="406899" y="207509"/>
            <a:chExt cx="4804790" cy="6442981"/>
          </a:xfrm>
        </p:grpSpPr>
        <p:sp>
          <p:nvSpPr>
            <p:cNvPr id="2" name="Овал 1">
              <a:extLst>
                <a:ext uri="{FF2B5EF4-FFF2-40B4-BE49-F238E27FC236}">
                  <a16:creationId xmlns:a16="http://schemas.microsoft.com/office/drawing/2014/main" id="{77E6E98E-92E2-4D5F-A81F-F60C3B47F69B}"/>
                </a:ext>
              </a:extLst>
            </p:cNvPr>
            <p:cNvSpPr/>
            <p:nvPr/>
          </p:nvSpPr>
          <p:spPr>
            <a:xfrm>
              <a:off x="406899" y="2207079"/>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Овал 3">
              <a:extLst>
                <a:ext uri="{FF2B5EF4-FFF2-40B4-BE49-F238E27FC236}">
                  <a16:creationId xmlns:a16="http://schemas.microsoft.com/office/drawing/2014/main" id="{E6C4AA66-44AD-423C-8C54-22C52A6A7D6A}"/>
                </a:ext>
              </a:extLst>
            </p:cNvPr>
            <p:cNvSpPr/>
            <p:nvPr/>
          </p:nvSpPr>
          <p:spPr>
            <a:xfrm>
              <a:off x="1932169" y="6479721"/>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764812" y="2876550"/>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206908" y="1459922"/>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039585" y="5725884"/>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18AACDBD-F58E-4948-B6B0-F6A8B2BEDF1D}"/>
                </a:ext>
              </a:extLst>
            </p:cNvPr>
            <p:cNvSpPr/>
            <p:nvPr/>
          </p:nvSpPr>
          <p:spPr>
            <a:xfrm>
              <a:off x="1264058" y="439510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0" name="Picture 19"/>
            <p:cNvPicPr>
              <a:picLocks noChangeAspect="1"/>
            </p:cNvPicPr>
            <p:nvPr/>
          </p:nvPicPr>
          <p:blipFill>
            <a:blip r:embed="rId2"/>
            <a:stretch>
              <a:fillRect/>
            </a:stretch>
          </p:blipFill>
          <p:spPr>
            <a:xfrm>
              <a:off x="521199" y="207509"/>
              <a:ext cx="4690490" cy="6442981"/>
            </a:xfrm>
            <a:prstGeom prst="rect">
              <a:avLst/>
            </a:prstGeom>
          </p:spPr>
        </p:pic>
        <p:sp>
          <p:nvSpPr>
            <p:cNvPr id="23" name="Rectangle 22"/>
            <p:cNvSpPr/>
            <p:nvPr/>
          </p:nvSpPr>
          <p:spPr>
            <a:xfrm>
              <a:off x="635499" y="729343"/>
              <a:ext cx="3289520" cy="2281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5499" y="1913980"/>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5499" y="2504318"/>
              <a:ext cx="3289520" cy="4321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5499" y="3687546"/>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35499" y="4065981"/>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35499" y="4866593"/>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5499" y="5474751"/>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5767901" y="1058741"/>
            <a:ext cx="5983804" cy="5076658"/>
            <a:chOff x="5829918" y="398093"/>
            <a:chExt cx="5983804" cy="5076658"/>
          </a:xfrm>
        </p:grpSpPr>
        <p:sp>
          <p:nvSpPr>
            <p:cNvPr id="6" name="Овал 5">
              <a:extLst>
                <a:ext uri="{FF2B5EF4-FFF2-40B4-BE49-F238E27FC236}">
                  <a16:creationId xmlns:a16="http://schemas.microsoft.com/office/drawing/2014/main" id="{5BDE17A8-4211-4655-8AEC-A080B76734C9}"/>
                </a:ext>
              </a:extLst>
            </p:cNvPr>
            <p:cNvSpPr/>
            <p:nvPr/>
          </p:nvSpPr>
          <p:spPr>
            <a:xfrm>
              <a:off x="10682597" y="1665514"/>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1527972" y="359228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753850" y="2349953"/>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22" name="Picture 21"/>
            <p:cNvPicPr>
              <a:picLocks noChangeAspect="1"/>
            </p:cNvPicPr>
            <p:nvPr/>
          </p:nvPicPr>
          <p:blipFill>
            <a:blip r:embed="rId3"/>
            <a:stretch>
              <a:fillRect/>
            </a:stretch>
          </p:blipFill>
          <p:spPr>
            <a:xfrm>
              <a:off x="5829918" y="398093"/>
              <a:ext cx="4294787" cy="5076658"/>
            </a:xfrm>
            <a:prstGeom prst="rect">
              <a:avLst/>
            </a:prstGeom>
          </p:spPr>
        </p:pic>
        <p:sp>
          <p:nvSpPr>
            <p:cNvPr id="32" name="Rectangle 31"/>
            <p:cNvSpPr/>
            <p:nvPr/>
          </p:nvSpPr>
          <p:spPr>
            <a:xfrm>
              <a:off x="5892059" y="843437"/>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004998" y="1422375"/>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088579" y="1867719"/>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088579" y="4569789"/>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88579" y="4796898"/>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88579" y="5246679"/>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9BF44307-A303-4A5A-91B8-B5D754DAD1F8}"/>
              </a:ext>
            </a:extLst>
          </p:cNvPr>
          <p:cNvSpPr txBox="1"/>
          <p:nvPr/>
        </p:nvSpPr>
        <p:spPr>
          <a:xfrm>
            <a:off x="5877335" y="6104654"/>
            <a:ext cx="5764937" cy="461665"/>
          </a:xfrm>
          <a:prstGeom prst="rect">
            <a:avLst/>
          </a:prstGeom>
          <a:noFill/>
        </p:spPr>
        <p:txBody>
          <a:bodyPr wrap="square" rtlCol="0">
            <a:spAutoFit/>
          </a:bodyPr>
          <a:lstStyle/>
          <a:p>
            <a:r>
              <a:rPr lang="en-GB" sz="1200" dirty="0" smtClean="0">
                <a:latin typeface="Montserrat ExtraLight" panose="00000300000000000000" pitchFamily="2" charset="-52"/>
              </a:rPr>
              <a:t>Controls</a:t>
            </a:r>
          </a:p>
          <a:p>
            <a:r>
              <a:rPr lang="en-US" sz="1200" dirty="0" err="1" smtClean="0">
                <a:latin typeface="Montserrat ExtraLight" panose="00000300000000000000" pitchFamily="2" charset="-52"/>
              </a:rPr>
              <a:t>ClientRectangle</a:t>
            </a:r>
            <a:endParaRPr lang="en-US" sz="1200" dirty="0" smtClean="0">
              <a:latin typeface="Montserrat ExtraLight" panose="00000300000000000000" pitchFamily="2" charset="-52"/>
            </a:endParaRPr>
          </a:p>
        </p:txBody>
      </p:sp>
      <p:sp>
        <p:nvSpPr>
          <p:cNvPr id="39" name="TextBox 38">
            <a:extLst>
              <a:ext uri="{FF2B5EF4-FFF2-40B4-BE49-F238E27FC236}">
                <a16:creationId xmlns:a16="http://schemas.microsoft.com/office/drawing/2014/main" id="{9BF44307-A303-4A5A-91B8-B5D754DAD1F8}"/>
              </a:ext>
            </a:extLst>
          </p:cNvPr>
          <p:cNvSpPr txBox="1"/>
          <p:nvPr/>
        </p:nvSpPr>
        <p:spPr>
          <a:xfrm>
            <a:off x="6106379" y="222900"/>
            <a:ext cx="2962724" cy="369332"/>
          </a:xfrm>
          <a:prstGeom prst="rect">
            <a:avLst/>
          </a:prstGeom>
          <a:noFill/>
        </p:spPr>
        <p:txBody>
          <a:bodyPr wrap="square" rtlCol="0">
            <a:spAutoFit/>
          </a:bodyPr>
          <a:lstStyle/>
          <a:p>
            <a:r>
              <a:rPr lang="en-GB" dirty="0" smtClean="0">
                <a:latin typeface="Montserrat ExtraLight" panose="00000300000000000000" pitchFamily="2" charset="-52"/>
              </a:rPr>
              <a:t>Form Properties</a:t>
            </a:r>
          </a:p>
        </p:txBody>
      </p:sp>
    </p:spTree>
    <p:extLst>
      <p:ext uri="{BB962C8B-B14F-4D97-AF65-F5344CB8AC3E}">
        <p14:creationId xmlns:p14="http://schemas.microsoft.com/office/powerpoint/2010/main" val="41139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 y="-19646"/>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TextBox 12">
            <a:extLst>
              <a:ext uri="{FF2B5EF4-FFF2-40B4-BE49-F238E27FC236}">
                <a16:creationId xmlns:a16="http://schemas.microsoft.com/office/drawing/2014/main" id="{9BF44307-A303-4A5A-91B8-B5D754DAD1F8}"/>
              </a:ext>
            </a:extLst>
          </p:cNvPr>
          <p:cNvSpPr txBox="1"/>
          <p:nvPr/>
        </p:nvSpPr>
        <p:spPr>
          <a:xfrm>
            <a:off x="7000157" y="113734"/>
            <a:ext cx="3563832" cy="369332"/>
          </a:xfrm>
          <a:prstGeom prst="rect">
            <a:avLst/>
          </a:prstGeom>
          <a:noFill/>
        </p:spPr>
        <p:txBody>
          <a:bodyPr wrap="square" rtlCol="0">
            <a:spAutoFit/>
          </a:bodyPr>
          <a:lstStyle/>
          <a:p>
            <a:r>
              <a:rPr lang="en-GB" dirty="0" err="1" smtClean="0">
                <a:latin typeface="Montserrat ExtraLight" panose="00000300000000000000" pitchFamily="2" charset="-52"/>
              </a:rPr>
              <a:t>UserControl</a:t>
            </a:r>
            <a:r>
              <a:rPr lang="en-GB" dirty="0" smtClean="0">
                <a:latin typeface="Montserrat ExtraLight" panose="00000300000000000000" pitchFamily="2" charset="-52"/>
              </a:rPr>
              <a:t> Properties</a:t>
            </a:r>
          </a:p>
        </p:txBody>
      </p:sp>
      <p:grpSp>
        <p:nvGrpSpPr>
          <p:cNvPr id="34" name="Group 33"/>
          <p:cNvGrpSpPr/>
          <p:nvPr/>
        </p:nvGrpSpPr>
        <p:grpSpPr>
          <a:xfrm>
            <a:off x="1655619" y="113734"/>
            <a:ext cx="4296765" cy="6630531"/>
            <a:chOff x="1655619" y="113734"/>
            <a:chExt cx="4296765" cy="6630531"/>
          </a:xfrm>
        </p:grpSpPr>
        <p:pic>
          <p:nvPicPr>
            <p:cNvPr id="22" name="Picture 21"/>
            <p:cNvPicPr>
              <a:picLocks noChangeAspect="1"/>
            </p:cNvPicPr>
            <p:nvPr/>
          </p:nvPicPr>
          <p:blipFill rotWithShape="1">
            <a:blip r:embed="rId3"/>
            <a:srcRect t="9360"/>
            <a:stretch/>
          </p:blipFill>
          <p:spPr>
            <a:xfrm>
              <a:off x="1675659" y="113734"/>
              <a:ext cx="4276725" cy="6630531"/>
            </a:xfrm>
            <a:prstGeom prst="rect">
              <a:avLst/>
            </a:prstGeom>
          </p:spPr>
        </p:pic>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5" name="Picture 14"/>
            <p:cNvPicPr>
              <a:picLocks noChangeAspect="1"/>
            </p:cNvPicPr>
            <p:nvPr/>
          </p:nvPicPr>
          <p:blipFill rotWithShape="1">
            <a:blip r:embed="rId3"/>
            <a:srcRect t="9360"/>
            <a:stretch/>
          </p:blipFill>
          <p:spPr>
            <a:xfrm>
              <a:off x="1668979" y="113734"/>
              <a:ext cx="4276725" cy="6630531"/>
            </a:xfrm>
            <a:prstGeom prst="rect">
              <a:avLst/>
            </a:prstGeom>
          </p:spPr>
        </p:pic>
        <p:sp>
          <p:nvSpPr>
            <p:cNvPr id="16" name="Rectangle 15"/>
            <p:cNvSpPr/>
            <p:nvPr/>
          </p:nvSpPr>
          <p:spPr>
            <a:xfrm>
              <a:off x="1769919" y="462644"/>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69919" y="2965780"/>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69919" y="5132860"/>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12769" y="4418939"/>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19449" y="4418939"/>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9919" y="5506570"/>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769919" y="3683501"/>
              <a:ext cx="3289520" cy="225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178" y="2168306"/>
            <a:ext cx="2495550" cy="2533650"/>
          </a:xfrm>
          <a:prstGeom prst="rect">
            <a:avLst/>
          </a:prstGeom>
        </p:spPr>
      </p:pic>
    </p:spTree>
    <p:extLst>
      <p:ext uri="{BB962C8B-B14F-4D97-AF65-F5344CB8AC3E}">
        <p14:creationId xmlns:p14="http://schemas.microsoft.com/office/powerpoint/2010/main" val="54649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вал 3">
            <a:extLst>
              <a:ext uri="{FF2B5EF4-FFF2-40B4-BE49-F238E27FC236}">
                <a16:creationId xmlns:a16="http://schemas.microsoft.com/office/drawing/2014/main" id="{E6C4AA66-44AD-423C-8C54-22C52A6A7D6A}"/>
              </a:ext>
            </a:extLst>
          </p:cNvPr>
          <p:cNvSpPr/>
          <p:nvPr/>
        </p:nvSpPr>
        <p:spPr>
          <a:xfrm>
            <a:off x="930684" y="6415024"/>
            <a:ext cx="89807" cy="89807"/>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4A1250BF-51B8-4204-9590-59DE636281C1}"/>
              </a:ext>
            </a:extLst>
          </p:cNvPr>
          <p:cNvSpPr/>
          <p:nvPr/>
        </p:nvSpPr>
        <p:spPr>
          <a:xfrm>
            <a:off x="521199" y="55789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1951175" y="6488502"/>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423726" y="157207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413672" y="615043"/>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1758451" y="110094"/>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513034" y="55255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0674433" y="521623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9764485" y="650483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15" name="Picture 14"/>
          <p:cNvPicPr>
            <a:picLocks noChangeAspect="1"/>
          </p:cNvPicPr>
          <p:nvPr/>
        </p:nvPicPr>
        <p:blipFill>
          <a:blip r:embed="rId2"/>
          <a:stretch>
            <a:fillRect/>
          </a:stretch>
        </p:blipFill>
        <p:spPr>
          <a:xfrm>
            <a:off x="390930" y="302623"/>
            <a:ext cx="2018202" cy="6455953"/>
          </a:xfrm>
          <a:prstGeom prst="rect">
            <a:avLst/>
          </a:prstGeom>
        </p:spPr>
      </p:pic>
      <p:pic>
        <p:nvPicPr>
          <p:cNvPr id="17" name="Picture 16"/>
          <p:cNvPicPr>
            <a:picLocks noChangeAspect="1"/>
          </p:cNvPicPr>
          <p:nvPr/>
        </p:nvPicPr>
        <p:blipFill>
          <a:blip r:embed="rId3"/>
          <a:stretch>
            <a:fillRect/>
          </a:stretch>
        </p:blipFill>
        <p:spPr>
          <a:xfrm>
            <a:off x="2597110" y="302623"/>
            <a:ext cx="2576352" cy="6249024"/>
          </a:xfrm>
          <a:prstGeom prst="rect">
            <a:avLst/>
          </a:prstGeom>
        </p:spPr>
      </p:pic>
      <p:pic>
        <p:nvPicPr>
          <p:cNvPr id="18" name="Picture 17"/>
          <p:cNvPicPr>
            <a:picLocks noChangeAspect="1"/>
          </p:cNvPicPr>
          <p:nvPr/>
        </p:nvPicPr>
        <p:blipFill>
          <a:blip r:embed="rId4"/>
          <a:stretch>
            <a:fillRect/>
          </a:stretch>
        </p:blipFill>
        <p:spPr>
          <a:xfrm>
            <a:off x="5298947" y="302623"/>
            <a:ext cx="2140681" cy="6191311"/>
          </a:xfrm>
          <a:prstGeom prst="rect">
            <a:avLst/>
          </a:prstGeom>
        </p:spPr>
      </p:pic>
      <p:pic>
        <p:nvPicPr>
          <p:cNvPr id="20" name="Picture 19"/>
          <p:cNvPicPr>
            <a:picLocks noChangeAspect="1"/>
          </p:cNvPicPr>
          <p:nvPr/>
        </p:nvPicPr>
        <p:blipFill>
          <a:blip r:embed="rId5"/>
          <a:stretch>
            <a:fillRect/>
          </a:stretch>
        </p:blipFill>
        <p:spPr>
          <a:xfrm>
            <a:off x="7761815" y="2756550"/>
            <a:ext cx="2590430" cy="3399004"/>
          </a:xfrm>
          <a:prstGeom prst="rect">
            <a:avLst/>
          </a:prstGeom>
        </p:spPr>
      </p:pic>
      <p:sp>
        <p:nvSpPr>
          <p:cNvPr id="40" name="TextBox 39">
            <a:extLst>
              <a:ext uri="{FF2B5EF4-FFF2-40B4-BE49-F238E27FC236}">
                <a16:creationId xmlns:a16="http://schemas.microsoft.com/office/drawing/2014/main" id="{9BF44307-A303-4A5A-91B8-B5D754DAD1F8}"/>
              </a:ext>
            </a:extLst>
          </p:cNvPr>
          <p:cNvSpPr txBox="1"/>
          <p:nvPr/>
        </p:nvSpPr>
        <p:spPr>
          <a:xfrm>
            <a:off x="8090958" y="1202747"/>
            <a:ext cx="2640625" cy="461665"/>
          </a:xfrm>
          <a:prstGeom prst="rect">
            <a:avLst/>
          </a:prstGeom>
          <a:noFill/>
        </p:spPr>
        <p:txBody>
          <a:bodyPr wrap="square" rtlCol="0">
            <a:spAutoFit/>
          </a:bodyPr>
          <a:lstStyle/>
          <a:p>
            <a:r>
              <a:rPr lang="en-GB" sz="2400" dirty="0" smtClean="0">
                <a:latin typeface="Montserrat ExtraLight" panose="00000300000000000000" pitchFamily="2" charset="-52"/>
              </a:rPr>
              <a:t>Main Controls</a:t>
            </a:r>
          </a:p>
        </p:txBody>
      </p:sp>
    </p:spTree>
    <p:extLst>
      <p:ext uri="{BB962C8B-B14F-4D97-AF65-F5344CB8AC3E}">
        <p14:creationId xmlns:p14="http://schemas.microsoft.com/office/powerpoint/2010/main" val="134048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EA127275-8311-4FD8-AAFC-2E59696607A6}"/>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7B798424-DCBC-4FC1-9945-DAE37E1B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6F3E1C9-7696-4C13-856A-02890E28E5F7}"/>
              </a:ext>
            </a:extLst>
          </p:cNvPr>
          <p:cNvSpPr txBox="1"/>
          <p:nvPr/>
        </p:nvSpPr>
        <p:spPr>
          <a:xfrm>
            <a:off x="5290035" y="1514587"/>
            <a:ext cx="4383808" cy="461665"/>
          </a:xfrm>
          <a:prstGeom prst="rect">
            <a:avLst/>
          </a:prstGeom>
          <a:noFill/>
        </p:spPr>
        <p:txBody>
          <a:bodyPr wrap="square" rtlCol="0">
            <a:spAutoFit/>
          </a:bodyPr>
          <a:lstStyle/>
          <a:p>
            <a:r>
              <a:rPr lang="en-US" sz="2400" dirty="0" smtClean="0">
                <a:latin typeface="Montserrat SemiBold" panose="00000700000000000000" pitchFamily="2" charset="-52"/>
              </a:rPr>
              <a:t>WPF</a:t>
            </a:r>
            <a:endParaRPr lang="uk-UA" sz="2400" dirty="0">
              <a:latin typeface="Montserrat SemiBold" panose="00000700000000000000" pitchFamily="2" charset="-52"/>
            </a:endParaRPr>
          </a:p>
        </p:txBody>
      </p:sp>
      <p:sp>
        <p:nvSpPr>
          <p:cNvPr id="10" name="Овал 9">
            <a:extLst>
              <a:ext uri="{FF2B5EF4-FFF2-40B4-BE49-F238E27FC236}">
                <a16:creationId xmlns:a16="http://schemas.microsoft.com/office/drawing/2014/main" id="{7B67BA2B-B2DC-4E95-80E0-B7FD2C9446B0}"/>
              </a:ext>
            </a:extLst>
          </p:cNvPr>
          <p:cNvSpPr/>
          <p:nvPr/>
        </p:nvSpPr>
        <p:spPr>
          <a:xfrm>
            <a:off x="1015092" y="26744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6CB39D96-F7D0-4D5C-B7EB-0FB9927923BA}"/>
              </a:ext>
            </a:extLst>
          </p:cNvPr>
          <p:cNvSpPr/>
          <p:nvPr/>
        </p:nvSpPr>
        <p:spPr>
          <a:xfrm>
            <a:off x="634184" y="1946316"/>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F1F1AF1F-9D7B-4E11-9627-C706F89CCBD8}"/>
              </a:ext>
            </a:extLst>
          </p:cNvPr>
          <p:cNvSpPr/>
          <p:nvPr/>
        </p:nvSpPr>
        <p:spPr>
          <a:xfrm>
            <a:off x="10432967" y="5773386"/>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D5328EB2-60DA-4880-AD3C-A37B61BFBF56}"/>
              </a:ext>
            </a:extLst>
          </p:cNvPr>
          <p:cNvSpPr/>
          <p:nvPr/>
        </p:nvSpPr>
        <p:spPr>
          <a:xfrm>
            <a:off x="1644069" y="2280557"/>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4" name="Овал 13">
            <a:extLst>
              <a:ext uri="{FF2B5EF4-FFF2-40B4-BE49-F238E27FC236}">
                <a16:creationId xmlns:a16="http://schemas.microsoft.com/office/drawing/2014/main" id="{21BB4188-651C-44DE-8FE3-AF827C7E173F}"/>
              </a:ext>
            </a:extLst>
          </p:cNvPr>
          <p:cNvSpPr/>
          <p:nvPr/>
        </p:nvSpPr>
        <p:spPr>
          <a:xfrm>
            <a:off x="11793696" y="3698787"/>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5" name="Овал 14">
            <a:extLst>
              <a:ext uri="{FF2B5EF4-FFF2-40B4-BE49-F238E27FC236}">
                <a16:creationId xmlns:a16="http://schemas.microsoft.com/office/drawing/2014/main" id="{85CA61A7-802E-49EB-AE70-0EF55EF5071A}"/>
              </a:ext>
            </a:extLst>
          </p:cNvPr>
          <p:cNvSpPr/>
          <p:nvPr/>
        </p:nvSpPr>
        <p:spPr>
          <a:xfrm>
            <a:off x="11526575" y="238061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29243602-74B9-418F-88B8-396E2CA89B0E}"/>
              </a:ext>
            </a:extLst>
          </p:cNvPr>
          <p:cNvSpPr/>
          <p:nvPr/>
        </p:nvSpPr>
        <p:spPr>
          <a:xfrm>
            <a:off x="11443696" y="6096742"/>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8" name="TextBox 17">
            <a:extLst>
              <a:ext uri="{FF2B5EF4-FFF2-40B4-BE49-F238E27FC236}">
                <a16:creationId xmlns:a16="http://schemas.microsoft.com/office/drawing/2014/main" id="{36F3E1C9-7696-4C13-856A-02890E28E5F7}"/>
              </a:ext>
            </a:extLst>
          </p:cNvPr>
          <p:cNvSpPr txBox="1"/>
          <p:nvPr/>
        </p:nvSpPr>
        <p:spPr>
          <a:xfrm>
            <a:off x="2189410" y="3279764"/>
            <a:ext cx="6724326" cy="1477328"/>
          </a:xfrm>
          <a:prstGeom prst="rect">
            <a:avLst/>
          </a:prstGeom>
          <a:noFill/>
        </p:spPr>
        <p:txBody>
          <a:bodyPr wrap="square" rtlCol="0">
            <a:spAutoFit/>
          </a:bodyPr>
          <a:lstStyle/>
          <a:p>
            <a:r>
              <a:rPr lang="en-GB" dirty="0"/>
              <a:t>Windows Presentation Foundation (WPF) is a UI framework that creates desktop client applications. The WPF development platform supports a broad set of application development features, including an application model, resources, controls, graphics, layout, data binding, documents, and security. </a:t>
            </a:r>
            <a:endParaRPr lang="uk-UA" dirty="0">
              <a:latin typeface="Montserrat SemiBold" panose="00000700000000000000" pitchFamily="2" charset="-52"/>
            </a:endParaRPr>
          </a:p>
        </p:txBody>
      </p:sp>
    </p:spTree>
    <p:extLst>
      <p:ext uri="{BB962C8B-B14F-4D97-AF65-F5344CB8AC3E}">
        <p14:creationId xmlns:p14="http://schemas.microsoft.com/office/powerpoint/2010/main" val="174353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TextBox 37">
            <a:extLst>
              <a:ext uri="{FF2B5EF4-FFF2-40B4-BE49-F238E27FC236}">
                <a16:creationId xmlns:a16="http://schemas.microsoft.com/office/drawing/2014/main" id="{9BF44307-A303-4A5A-91B8-B5D754DAD1F8}"/>
              </a:ext>
            </a:extLst>
          </p:cNvPr>
          <p:cNvSpPr txBox="1"/>
          <p:nvPr/>
        </p:nvSpPr>
        <p:spPr>
          <a:xfrm>
            <a:off x="7906990" y="351608"/>
            <a:ext cx="2640625" cy="461665"/>
          </a:xfrm>
          <a:prstGeom prst="rect">
            <a:avLst/>
          </a:prstGeom>
          <a:noFill/>
        </p:spPr>
        <p:txBody>
          <a:bodyPr wrap="square" rtlCol="0">
            <a:spAutoFit/>
          </a:bodyPr>
          <a:lstStyle/>
          <a:p>
            <a:r>
              <a:rPr lang="en-GB" sz="2400" dirty="0" smtClean="0">
                <a:latin typeface="Montserrat ExtraLight" panose="00000300000000000000" pitchFamily="2" charset="-52"/>
              </a:rPr>
              <a:t>Main Controls</a:t>
            </a:r>
          </a:p>
        </p:txBody>
      </p:sp>
      <p:pic>
        <p:nvPicPr>
          <p:cNvPr id="4" name="Picture 3"/>
          <p:cNvPicPr>
            <a:picLocks noChangeAspect="1"/>
          </p:cNvPicPr>
          <p:nvPr/>
        </p:nvPicPr>
        <p:blipFill>
          <a:blip r:embed="rId2"/>
          <a:stretch>
            <a:fillRect/>
          </a:stretch>
        </p:blipFill>
        <p:spPr>
          <a:xfrm>
            <a:off x="6072687" y="813273"/>
            <a:ext cx="3205485" cy="6010284"/>
          </a:xfrm>
          <a:prstGeom prst="rect">
            <a:avLst/>
          </a:prstGeom>
        </p:spPr>
      </p:pic>
      <p:pic>
        <p:nvPicPr>
          <p:cNvPr id="7" name="Picture 6"/>
          <p:cNvPicPr>
            <a:picLocks noChangeAspect="1"/>
          </p:cNvPicPr>
          <p:nvPr/>
        </p:nvPicPr>
        <p:blipFill>
          <a:blip r:embed="rId3"/>
          <a:stretch>
            <a:fillRect/>
          </a:stretch>
        </p:blipFill>
        <p:spPr>
          <a:xfrm>
            <a:off x="2269029" y="229144"/>
            <a:ext cx="2935195" cy="6452140"/>
          </a:xfrm>
          <a:prstGeom prst="rect">
            <a:avLst/>
          </a:prstGeom>
        </p:spPr>
      </p:pic>
    </p:spTree>
    <p:extLst>
      <p:ext uri="{BB962C8B-B14F-4D97-AF65-F5344CB8AC3E}">
        <p14:creationId xmlns:p14="http://schemas.microsoft.com/office/powerpoint/2010/main" val="417083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кутник 16">
            <a:extLst>
              <a:ext uri="{FF2B5EF4-FFF2-40B4-BE49-F238E27FC236}">
                <a16:creationId xmlns:a16="http://schemas.microsoft.com/office/drawing/2014/main" id="{127C2234-1DE3-4A01-A557-FEC2CD486BD2}"/>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738B130-B0EF-4C44-8D9C-3B868022D341}"/>
              </a:ext>
            </a:extLst>
          </p:cNvPr>
          <p:cNvSpPr/>
          <p:nvPr/>
        </p:nvSpPr>
        <p:spPr>
          <a:xfrm>
            <a:off x="11381015" y="6335487"/>
            <a:ext cx="65314" cy="65314"/>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5BDE17A8-4211-4655-8AEC-A080B76734C9}"/>
              </a:ext>
            </a:extLst>
          </p:cNvPr>
          <p:cNvSpPr/>
          <p:nvPr/>
        </p:nvSpPr>
        <p:spPr>
          <a:xfrm>
            <a:off x="10547615" y="302623"/>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FC8378F4-A1E6-4328-8AC0-C57C028E90B1}"/>
              </a:ext>
            </a:extLst>
          </p:cNvPr>
          <p:cNvSpPr/>
          <p:nvPr/>
        </p:nvSpPr>
        <p:spPr>
          <a:xfrm>
            <a:off x="604390" y="1276133"/>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9129C929-2A39-4194-81CD-41AAB841B672}"/>
              </a:ext>
            </a:extLst>
          </p:cNvPr>
          <p:cNvSpPr/>
          <p:nvPr/>
        </p:nvSpPr>
        <p:spPr>
          <a:xfrm>
            <a:off x="1375771" y="6272353"/>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B9F177E1-77E5-495D-9606-BCDFD32EB601}"/>
              </a:ext>
            </a:extLst>
          </p:cNvPr>
          <p:cNvSpPr/>
          <p:nvPr/>
        </p:nvSpPr>
        <p:spPr>
          <a:xfrm>
            <a:off x="11745686" y="229144"/>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02A2063A-F88F-44E3-855B-D8DB9CD3CF39}"/>
              </a:ext>
            </a:extLst>
          </p:cNvPr>
          <p:cNvSpPr/>
          <p:nvPr/>
        </p:nvSpPr>
        <p:spPr>
          <a:xfrm>
            <a:off x="308803" y="6495015"/>
            <a:ext cx="114300" cy="114300"/>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Овал 11">
            <a:extLst>
              <a:ext uri="{FF2B5EF4-FFF2-40B4-BE49-F238E27FC236}">
                <a16:creationId xmlns:a16="http://schemas.microsoft.com/office/drawing/2014/main" id="{A8F93059-2E3E-4E1D-959C-0BD595DD81E8}"/>
              </a:ext>
            </a:extLst>
          </p:cNvPr>
          <p:cNvSpPr/>
          <p:nvPr/>
        </p:nvSpPr>
        <p:spPr>
          <a:xfrm>
            <a:off x="11465529" y="4321909"/>
            <a:ext cx="59872" cy="59872"/>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Овал 12">
            <a:extLst>
              <a:ext uri="{FF2B5EF4-FFF2-40B4-BE49-F238E27FC236}">
                <a16:creationId xmlns:a16="http://schemas.microsoft.com/office/drawing/2014/main" id="{FCEBDFF6-BC42-4179-9FAD-F1B19B097932}"/>
              </a:ext>
            </a:extLst>
          </p:cNvPr>
          <p:cNvSpPr/>
          <p:nvPr/>
        </p:nvSpPr>
        <p:spPr>
          <a:xfrm>
            <a:off x="1550339" y="351608"/>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6" name="Овал 15">
            <a:extLst>
              <a:ext uri="{FF2B5EF4-FFF2-40B4-BE49-F238E27FC236}">
                <a16:creationId xmlns:a16="http://schemas.microsoft.com/office/drawing/2014/main" id="{BEFB1AE4-AFEB-474A-A7A9-8B725370A907}"/>
              </a:ext>
            </a:extLst>
          </p:cNvPr>
          <p:cNvSpPr/>
          <p:nvPr/>
        </p:nvSpPr>
        <p:spPr>
          <a:xfrm>
            <a:off x="11859986" y="2673450"/>
            <a:ext cx="114300" cy="114300"/>
          </a:xfrm>
          <a:prstGeom prst="ellipse">
            <a:avLst/>
          </a:prstGeom>
          <a:solidFill>
            <a:srgbClr val="25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9" name="Овал 18">
            <a:extLst>
              <a:ext uri="{FF2B5EF4-FFF2-40B4-BE49-F238E27FC236}">
                <a16:creationId xmlns:a16="http://schemas.microsoft.com/office/drawing/2014/main" id="{E2D00353-F8B6-43E8-91EC-050CB329306B}"/>
              </a:ext>
            </a:extLst>
          </p:cNvPr>
          <p:cNvSpPr/>
          <p:nvPr/>
        </p:nvSpPr>
        <p:spPr>
          <a:xfrm>
            <a:off x="11282400" y="1349612"/>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TextBox 37">
            <a:extLst>
              <a:ext uri="{FF2B5EF4-FFF2-40B4-BE49-F238E27FC236}">
                <a16:creationId xmlns:a16="http://schemas.microsoft.com/office/drawing/2014/main" id="{9BF44307-A303-4A5A-91B8-B5D754DAD1F8}"/>
              </a:ext>
            </a:extLst>
          </p:cNvPr>
          <p:cNvSpPr txBox="1"/>
          <p:nvPr/>
        </p:nvSpPr>
        <p:spPr>
          <a:xfrm>
            <a:off x="4421211" y="286294"/>
            <a:ext cx="2640625" cy="461665"/>
          </a:xfrm>
          <a:prstGeom prst="rect">
            <a:avLst/>
          </a:prstGeom>
          <a:noFill/>
        </p:spPr>
        <p:txBody>
          <a:bodyPr wrap="square" rtlCol="0">
            <a:spAutoFit/>
          </a:bodyPr>
          <a:lstStyle/>
          <a:p>
            <a:r>
              <a:rPr lang="en-GB" sz="2400" dirty="0" smtClean="0">
                <a:latin typeface="Montserrat ExtraLight" panose="00000300000000000000" pitchFamily="2" charset="-52"/>
              </a:rPr>
              <a:t>Extended</a:t>
            </a:r>
          </a:p>
        </p:txBody>
      </p:sp>
      <p:pic>
        <p:nvPicPr>
          <p:cNvPr id="2" name="Picture 1"/>
          <p:cNvPicPr>
            <a:picLocks noChangeAspect="1"/>
          </p:cNvPicPr>
          <p:nvPr/>
        </p:nvPicPr>
        <p:blipFill>
          <a:blip r:embed="rId2"/>
          <a:stretch>
            <a:fillRect/>
          </a:stretch>
        </p:blipFill>
        <p:spPr>
          <a:xfrm>
            <a:off x="6983073" y="187895"/>
            <a:ext cx="4305300" cy="723900"/>
          </a:xfrm>
          <a:prstGeom prst="rect">
            <a:avLst/>
          </a:prstGeom>
        </p:spPr>
      </p:pic>
      <p:pic>
        <p:nvPicPr>
          <p:cNvPr id="3" name="Picture 2"/>
          <p:cNvPicPr>
            <a:picLocks noChangeAspect="1"/>
          </p:cNvPicPr>
          <p:nvPr/>
        </p:nvPicPr>
        <p:blipFill rotWithShape="1">
          <a:blip r:embed="rId3"/>
          <a:srcRect t="16448" b="13609"/>
          <a:stretch/>
        </p:blipFill>
        <p:spPr>
          <a:xfrm>
            <a:off x="284648" y="246344"/>
            <a:ext cx="3020135" cy="6305821"/>
          </a:xfrm>
          <a:prstGeom prst="rect">
            <a:avLst/>
          </a:prstGeom>
        </p:spPr>
      </p:pic>
      <p:pic>
        <p:nvPicPr>
          <p:cNvPr id="14" name="Picture 13"/>
          <p:cNvPicPr>
            <a:picLocks noChangeAspect="1"/>
          </p:cNvPicPr>
          <p:nvPr/>
        </p:nvPicPr>
        <p:blipFill>
          <a:blip r:embed="rId4"/>
          <a:stretch>
            <a:fillRect/>
          </a:stretch>
        </p:blipFill>
        <p:spPr>
          <a:xfrm>
            <a:off x="3131014" y="1198089"/>
            <a:ext cx="8786122" cy="4637981"/>
          </a:xfrm>
          <a:prstGeom prst="rect">
            <a:avLst/>
          </a:prstGeom>
        </p:spPr>
      </p:pic>
    </p:spTree>
    <p:extLst>
      <p:ext uri="{BB962C8B-B14F-4D97-AF65-F5344CB8AC3E}">
        <p14:creationId xmlns:p14="http://schemas.microsoft.com/office/powerpoint/2010/main" val="70619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кутник 1">
            <a:extLst>
              <a:ext uri="{FF2B5EF4-FFF2-40B4-BE49-F238E27FC236}">
                <a16:creationId xmlns:a16="http://schemas.microsoft.com/office/drawing/2014/main" id="{8C406221-CAF1-4096-8156-6C278C27AFA1}"/>
              </a:ext>
            </a:extLst>
          </p:cNvPr>
          <p:cNvSpPr/>
          <p:nvPr/>
        </p:nvSpPr>
        <p:spPr>
          <a:xfrm>
            <a:off x="0" y="0"/>
            <a:ext cx="12192000" cy="6858000"/>
          </a:xfrm>
          <a:prstGeom prst="rect">
            <a:avLst/>
          </a:prstGeom>
          <a:gradFill flip="none" rotWithShape="1">
            <a:gsLst>
              <a:gs pos="0">
                <a:schemeClr val="bg1"/>
              </a:gs>
              <a:gs pos="100000">
                <a:schemeClr val="bg1">
                  <a:lumMod val="9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Рисунок 2">
            <a:extLst>
              <a:ext uri="{FF2B5EF4-FFF2-40B4-BE49-F238E27FC236}">
                <a16:creationId xmlns:a16="http://schemas.microsoft.com/office/drawing/2014/main" id="{0A4A177B-DDF2-4933-A2B1-51D34809F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Овал 3">
            <a:extLst>
              <a:ext uri="{FF2B5EF4-FFF2-40B4-BE49-F238E27FC236}">
                <a16:creationId xmlns:a16="http://schemas.microsoft.com/office/drawing/2014/main" id="{1A2D945A-1DC8-4F43-9442-7248F966BB72}"/>
              </a:ext>
            </a:extLst>
          </p:cNvPr>
          <p:cNvSpPr/>
          <p:nvPr/>
        </p:nvSpPr>
        <p:spPr>
          <a:xfrm>
            <a:off x="11625122" y="5619256"/>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Овал 4">
            <a:extLst>
              <a:ext uri="{FF2B5EF4-FFF2-40B4-BE49-F238E27FC236}">
                <a16:creationId xmlns:a16="http://schemas.microsoft.com/office/drawing/2014/main" id="{FD2A8102-D277-4F02-BBC6-7B3B3D2F3128}"/>
              </a:ext>
            </a:extLst>
          </p:cNvPr>
          <p:cNvSpPr/>
          <p:nvPr/>
        </p:nvSpPr>
        <p:spPr>
          <a:xfrm>
            <a:off x="11216908" y="2577440"/>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6" name="Овал 5">
            <a:extLst>
              <a:ext uri="{FF2B5EF4-FFF2-40B4-BE49-F238E27FC236}">
                <a16:creationId xmlns:a16="http://schemas.microsoft.com/office/drawing/2014/main" id="{79A341DF-2F62-4EDA-A166-33065A0E41D9}"/>
              </a:ext>
            </a:extLst>
          </p:cNvPr>
          <p:cNvSpPr/>
          <p:nvPr/>
        </p:nvSpPr>
        <p:spPr>
          <a:xfrm>
            <a:off x="9354630" y="6435189"/>
            <a:ext cx="59872" cy="59872"/>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7" name="Овал 6">
            <a:extLst>
              <a:ext uri="{FF2B5EF4-FFF2-40B4-BE49-F238E27FC236}">
                <a16:creationId xmlns:a16="http://schemas.microsoft.com/office/drawing/2014/main" id="{F1D765A2-4179-462D-8AFE-71DAEA211A4F}"/>
              </a:ext>
            </a:extLst>
          </p:cNvPr>
          <p:cNvSpPr/>
          <p:nvPr/>
        </p:nvSpPr>
        <p:spPr>
          <a:xfrm>
            <a:off x="9837052" y="5058887"/>
            <a:ext cx="73973" cy="73973"/>
          </a:xfrm>
          <a:prstGeom prst="ellipse">
            <a:avLst/>
          </a:prstGeom>
          <a:solidFill>
            <a:srgbClr val="115C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Овал 7">
            <a:extLst>
              <a:ext uri="{FF2B5EF4-FFF2-40B4-BE49-F238E27FC236}">
                <a16:creationId xmlns:a16="http://schemas.microsoft.com/office/drawing/2014/main" id="{4B1E5527-0998-4AEA-9950-2D8CE90FCD49}"/>
              </a:ext>
            </a:extLst>
          </p:cNvPr>
          <p:cNvSpPr/>
          <p:nvPr/>
        </p:nvSpPr>
        <p:spPr>
          <a:xfrm>
            <a:off x="793668" y="381001"/>
            <a:ext cx="81643" cy="81643"/>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9" name="Овал 8">
            <a:extLst>
              <a:ext uri="{FF2B5EF4-FFF2-40B4-BE49-F238E27FC236}">
                <a16:creationId xmlns:a16="http://schemas.microsoft.com/office/drawing/2014/main" id="{6303160B-C53A-4101-B5D5-2A1B72C7023A}"/>
              </a:ext>
            </a:extLst>
          </p:cNvPr>
          <p:cNvSpPr/>
          <p:nvPr/>
        </p:nvSpPr>
        <p:spPr>
          <a:xfrm>
            <a:off x="1655619" y="1398321"/>
            <a:ext cx="114300" cy="114300"/>
          </a:xfrm>
          <a:prstGeom prst="ellipse">
            <a:avLst/>
          </a:prstGeom>
          <a:solidFill>
            <a:srgbClr val="0B9C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Овал 9">
            <a:extLst>
              <a:ext uri="{FF2B5EF4-FFF2-40B4-BE49-F238E27FC236}">
                <a16:creationId xmlns:a16="http://schemas.microsoft.com/office/drawing/2014/main" id="{59C8B4B3-47E1-4E28-9F57-B69D23AD33C0}"/>
              </a:ext>
            </a:extLst>
          </p:cNvPr>
          <p:cNvSpPr/>
          <p:nvPr/>
        </p:nvSpPr>
        <p:spPr>
          <a:xfrm>
            <a:off x="363186" y="2659083"/>
            <a:ext cx="65315" cy="65315"/>
          </a:xfrm>
          <a:prstGeom prst="ellipse">
            <a:avLst/>
          </a:prstGeom>
          <a:solidFill>
            <a:srgbClr val="26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TextBox 11">
            <a:extLst>
              <a:ext uri="{FF2B5EF4-FFF2-40B4-BE49-F238E27FC236}">
                <a16:creationId xmlns:a16="http://schemas.microsoft.com/office/drawing/2014/main" id="{0AEB6FDB-5F15-4220-BC92-2B695FBFC30F}"/>
              </a:ext>
            </a:extLst>
          </p:cNvPr>
          <p:cNvSpPr txBox="1"/>
          <p:nvPr/>
        </p:nvSpPr>
        <p:spPr>
          <a:xfrm>
            <a:off x="4124551" y="361074"/>
            <a:ext cx="4383808" cy="461665"/>
          </a:xfrm>
          <a:prstGeom prst="rect">
            <a:avLst/>
          </a:prstGeom>
          <a:noFill/>
        </p:spPr>
        <p:txBody>
          <a:bodyPr wrap="square" rtlCol="0">
            <a:spAutoFit/>
          </a:bodyPr>
          <a:lstStyle/>
          <a:p>
            <a:pPr algn="ctr"/>
            <a:r>
              <a:rPr lang="en-US" sz="2400" dirty="0" smtClean="0">
                <a:latin typeface="Montserrat SemiBold" panose="00000700000000000000" pitchFamily="2" charset="-52"/>
              </a:rPr>
              <a:t>WPF Panels</a:t>
            </a:r>
            <a:endParaRPr lang="uk-UA" sz="2400" dirty="0">
              <a:latin typeface="Montserrat SemiBold" panose="00000700000000000000" pitchFamily="2" charset="-52"/>
            </a:endParaRPr>
          </a:p>
        </p:txBody>
      </p:sp>
      <p:sp>
        <p:nvSpPr>
          <p:cNvPr id="13" name="TextBox 12">
            <a:extLst>
              <a:ext uri="{FF2B5EF4-FFF2-40B4-BE49-F238E27FC236}">
                <a16:creationId xmlns:a16="http://schemas.microsoft.com/office/drawing/2014/main" id="{9BF44307-A303-4A5A-91B8-B5D754DAD1F8}"/>
              </a:ext>
            </a:extLst>
          </p:cNvPr>
          <p:cNvSpPr txBox="1"/>
          <p:nvPr/>
        </p:nvSpPr>
        <p:spPr>
          <a:xfrm>
            <a:off x="3093999" y="2202261"/>
            <a:ext cx="8889710" cy="2677656"/>
          </a:xfrm>
          <a:prstGeom prst="rect">
            <a:avLst/>
          </a:prstGeom>
          <a:noFill/>
        </p:spPr>
        <p:txBody>
          <a:bodyPr wrap="square" rtlCol="0">
            <a:spAutoFit/>
          </a:bodyPr>
          <a:lstStyle/>
          <a:p>
            <a:r>
              <a:rPr lang="en-GB" sz="2800" dirty="0" smtClean="0"/>
              <a:t>Canvas</a:t>
            </a:r>
            <a:endParaRPr lang="en-GB" sz="2800" dirty="0"/>
          </a:p>
          <a:p>
            <a:r>
              <a:rPr lang="en-GB" sz="2800" dirty="0" err="1" smtClean="0"/>
              <a:t>WrapPanel</a:t>
            </a:r>
            <a:endParaRPr lang="en-GB" sz="2800" dirty="0"/>
          </a:p>
          <a:p>
            <a:r>
              <a:rPr lang="en-GB" sz="2800" dirty="0" err="1" smtClean="0"/>
              <a:t>StackPanel</a:t>
            </a:r>
            <a:endParaRPr lang="en-GB" sz="2800" dirty="0"/>
          </a:p>
          <a:p>
            <a:r>
              <a:rPr lang="en-GB" sz="2800" dirty="0" err="1" smtClean="0"/>
              <a:t>DockPanel</a:t>
            </a:r>
            <a:endParaRPr lang="en-GB" sz="2800" dirty="0"/>
          </a:p>
          <a:p>
            <a:r>
              <a:rPr lang="en-GB" sz="2800" dirty="0" smtClean="0"/>
              <a:t>Grid</a:t>
            </a:r>
            <a:endParaRPr lang="en-GB" sz="2800" dirty="0"/>
          </a:p>
          <a:p>
            <a:r>
              <a:rPr lang="en-GB" sz="2800" dirty="0" err="1" smtClean="0"/>
              <a:t>UniformGrid</a:t>
            </a:r>
            <a:endParaRPr lang="en-GB" sz="2800" dirty="0"/>
          </a:p>
        </p:txBody>
      </p:sp>
      <p:pic>
        <p:nvPicPr>
          <p:cNvPr id="15"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31971" y="2417137"/>
            <a:ext cx="307473" cy="176419"/>
          </a:xfrm>
          <a:prstGeom prst="rect">
            <a:avLst/>
          </a:prstGeom>
        </p:spPr>
      </p:pic>
      <p:pic>
        <p:nvPicPr>
          <p:cNvPr id="16"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03803" y="3187054"/>
            <a:ext cx="307473" cy="176419"/>
          </a:xfrm>
          <a:prstGeom prst="rect">
            <a:avLst/>
          </a:prstGeom>
        </p:spPr>
      </p:pic>
      <p:pic>
        <p:nvPicPr>
          <p:cNvPr id="18"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31971" y="2789925"/>
            <a:ext cx="307473" cy="176419"/>
          </a:xfrm>
          <a:prstGeom prst="rect">
            <a:avLst/>
          </a:prstGeom>
        </p:spPr>
      </p:pic>
      <p:pic>
        <p:nvPicPr>
          <p:cNvPr id="19"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84670" y="3701850"/>
            <a:ext cx="307473" cy="176419"/>
          </a:xfrm>
          <a:prstGeom prst="rect">
            <a:avLst/>
          </a:prstGeom>
        </p:spPr>
      </p:pic>
      <p:pic>
        <p:nvPicPr>
          <p:cNvPr id="20"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56502" y="4471767"/>
            <a:ext cx="307473" cy="176419"/>
          </a:xfrm>
          <a:prstGeom prst="rect">
            <a:avLst/>
          </a:prstGeom>
        </p:spPr>
      </p:pic>
      <p:pic>
        <p:nvPicPr>
          <p:cNvPr id="21" name="Рисунок 13">
            <a:extLst>
              <a:ext uri="{FF2B5EF4-FFF2-40B4-BE49-F238E27FC236}">
                <a16:creationId xmlns:a16="http://schemas.microsoft.com/office/drawing/2014/main" id="{9C11106A-EFB3-47A5-9165-0C33F0E7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684670" y="4074638"/>
            <a:ext cx="307473" cy="176419"/>
          </a:xfrm>
          <a:prstGeom prst="rect">
            <a:avLst/>
          </a:prstGeom>
        </p:spPr>
      </p:pic>
    </p:spTree>
    <p:extLst>
      <p:ext uri="{BB962C8B-B14F-4D97-AF65-F5344CB8AC3E}">
        <p14:creationId xmlns:p14="http://schemas.microsoft.com/office/powerpoint/2010/main" val="1245127384"/>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693</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Montserrat ExtraLight</vt:lpstr>
      <vt:lpstr>Montserrat SemiBold</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Iryna Nykonova</dc:creator>
  <cp:lastModifiedBy>Windows User</cp:lastModifiedBy>
  <cp:revision>39</cp:revision>
  <dcterms:created xsi:type="dcterms:W3CDTF">2019-05-27T13:51:26Z</dcterms:created>
  <dcterms:modified xsi:type="dcterms:W3CDTF">2019-07-08T07:42:29Z</dcterms:modified>
</cp:coreProperties>
</file>