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57" r:id="rId7"/>
    <p:sldId id="260" r:id="rId8"/>
    <p:sldId id="264" r:id="rId9"/>
    <p:sldId id="265" r:id="rId10"/>
    <p:sldId id="266" r:id="rId11"/>
    <p:sldId id="258" r:id="rId12"/>
    <p:sldId id="268" r:id="rId13"/>
    <p:sldId id="267" r:id="rId14"/>
    <p:sldId id="269" r:id="rId15"/>
    <p:sldId id="271" r:id="rId16"/>
    <p:sldId id="270" r:id="rId17"/>
    <p:sldId id="272" r:id="rId18"/>
    <p:sldId id="273" r:id="rId19"/>
    <p:sldId id="275" r:id="rId20"/>
    <p:sldId id="277" r:id="rId21"/>
    <p:sldId id="261" r:id="rId22"/>
    <p:sldId id="274" r:id="rId23"/>
    <p:sldId id="262" r:id="rId24"/>
    <p:sldId id="259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5FE"/>
    <a:srgbClr val="26443F"/>
    <a:srgbClr val="0B9C77"/>
    <a:srgbClr val="F8F8F8"/>
    <a:srgbClr val="115C5F"/>
    <a:srgbClr val="254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B4E224-2E5E-4D0C-898C-C7CCA538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A215DC5-0D21-4680-877C-93AE23BF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04F39295-1F96-441F-9704-F939EF79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891DD418-AECB-4707-9B8E-46420C8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DF3A1477-2439-48D5-8C96-21743D65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8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E69DF4-ABDA-4A99-AF5B-47D28620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xmlns="" id="{F4876C03-8841-461F-969D-0CCEFC48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847EB11C-43EA-40A9-8226-FA2E7F7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ABE1B952-CFEF-4C7D-8825-7689B037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B9690BAE-8428-48A4-8599-C0B19DA3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66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xmlns="" id="{48CDC7FB-7771-485F-B86A-89DDE76E9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xmlns="" id="{90976F92-CFD7-479D-8E53-3241EF3A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36EED71E-D2B5-4DD1-8977-C0534DBF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A68F9C9A-FAC2-4016-8437-9A10A8E3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026CA83A-0391-45E1-8A61-833E0680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99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823B7A-1D7B-4955-96E6-76414BCA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BEE7EEE5-97E3-4039-9D1A-A74A8CA7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FBA82BBA-8B49-4AE9-BF5D-798126A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463AEC5C-B567-4454-A11F-75604DD7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7482618A-974D-4095-87A1-606C6E17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510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82AEA6-811D-41F7-9311-99E2284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5167DABF-F796-4FFA-B15B-1051279F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6F7B6692-A141-4D24-8A1C-AFBBD756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0AF7A785-9E4B-4A57-B4B8-5E2E3770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5745F420-FCD3-471C-8FE1-8D6725F3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21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687618-30B1-429C-B8CF-527BA139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2EC1DC76-E334-435A-B7FB-BCCC6710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xmlns="" id="{C6683F53-902F-4821-AFF9-5A6F91B8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CF8C6DC0-059B-4FBD-8DB9-FB8A4F13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C81955E2-7318-4665-BFAB-267A0D86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080B850D-413F-4580-9818-144168EB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84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4BD2CC-F84A-4B1B-99D3-C139C2A0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7B0097D3-8475-4246-AE67-9E60B8BF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xmlns="" id="{86502CF4-2E64-4C3E-A54A-F81A259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xmlns="" id="{148BF0DE-E9A2-433C-8A70-D37D446A9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xmlns="" id="{BD730FE7-5FB4-4C69-AAEA-AD7B5FC3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xmlns="" id="{C9E98F94-D86A-4E65-B354-77A91116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xmlns="" id="{0869D5CB-391E-4273-B06E-83BDF5F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xmlns="" id="{581D32DD-414E-443D-A64C-61DB35D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7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06BFBE-7060-4A8E-B870-1AAF058E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xmlns="" id="{8CE5365C-0693-4D6B-B5CB-53DC8F6A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xmlns="" id="{6E9BE8A3-6322-449D-8DC4-7D333DF5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xmlns="" id="{66FCB659-6336-4087-9567-C7D9427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6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xmlns="" id="{CAA23786-B117-49F7-9870-6F75F67F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xmlns="" id="{6BA8554E-DAF0-4A7A-85BE-2A994AA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xmlns="" id="{F84EFC7C-35BD-430F-AE76-D4C99A5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7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FCC844-ED25-4DC8-8557-3FCA95C6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1D2883E7-8549-4604-9579-B7A0E00E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575807A4-39A4-4549-848F-53727A38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7BA21098-4993-4EB4-A2B1-EF797D07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EFD60677-E583-4227-B01C-6A4E0085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6F38E429-7FF6-4D74-941F-DE7C452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28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079F48-DDFE-46AC-99FE-D34E9BC2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xmlns="" id="{4F02EF93-22A5-4A5F-9F98-F22FEC0AC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C69A7E30-7C18-433E-ACC2-83442CF1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9BB220E5-2E5C-46C9-95BA-CCFEF06C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E289BC62-C8AA-48D9-93C7-FB2F065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BFAD2163-DDA3-4229-B973-1A3F60B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47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xmlns="" id="{F684BA93-52D5-4748-9FF5-A056822F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D47A65D2-FA47-4D8E-87D7-85FF16C9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7E13DFB7-9899-4737-8AA7-346CC232E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1440-241F-4D1F-883A-D6B09AD66FDD}" type="datetimeFigureOut">
              <a:rPr lang="uk-UA" smtClean="0"/>
              <a:t>06.06.2019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76B1F1CB-B958-44DF-B1CB-0BA894EC0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287C862F-6921-4049-BD3D-68AC2052E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74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xmlns="" id="{B3F5E830-872A-40D0-98A9-2F2CEB70E3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ямокутник 11">
              <a:extLst>
                <a:ext uri="{FF2B5EF4-FFF2-40B4-BE49-F238E27FC236}">
                  <a16:creationId xmlns:a16="http://schemas.microsoft.com/office/drawing/2014/main" xmlns="" id="{1CF95CD2-AA45-4FE4-B5B9-FE0643959C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xmlns="" id="{7FF3A39A-ED6A-449D-B1AB-7C863C79802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xmlns="" id="{30AE274A-DD53-45D8-8BAA-CE84785D9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xmlns="" id="{B826953E-F317-440D-A9BB-5A799C5B7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7FC238-E12A-42EC-B5D6-E31FA7B3B9C9}"/>
              </a:ext>
            </a:extLst>
          </p:cNvPr>
          <p:cNvSpPr txBox="1"/>
          <p:nvPr/>
        </p:nvSpPr>
        <p:spPr>
          <a:xfrm>
            <a:off x="989844" y="1463017"/>
            <a:ext cx="6106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Мотивація</a:t>
            </a:r>
          </a:p>
          <a:p>
            <a:r>
              <a:rPr lang="uk-UA" sz="3600" b="1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Комунікація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Soft skills</a:t>
            </a:r>
            <a:endParaRPr lang="uk-UA" sz="3600" b="1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3BCD3-33FD-4F1B-B072-DEEC469F4F2C}"/>
              </a:ext>
            </a:extLst>
          </p:cNvPr>
          <p:cNvSpPr txBox="1"/>
          <p:nvPr/>
        </p:nvSpPr>
        <p:spPr>
          <a:xfrm>
            <a:off x="476518" y="5325857"/>
            <a:ext cx="194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solidFill>
                  <a:schemeClr val="bg1"/>
                </a:solidFill>
                <a:latin typeface="Montserrat ExtraLight" panose="00000300000000000000" pitchFamily="2" charset="-52"/>
              </a:rPr>
              <a:t>Вікторія</a:t>
            </a:r>
            <a:r>
              <a:rPr lang="ru-RU" sz="1200" dirty="0" smtClean="0">
                <a:solidFill>
                  <a:schemeClr val="bg1"/>
                </a:solidFill>
                <a:latin typeface="Montserrat ExtraLight" panose="00000300000000000000" pitchFamily="2" charset="-52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Montserrat ExtraLight" panose="00000300000000000000" pitchFamily="2" charset="-52"/>
              </a:rPr>
              <a:t>Довбаш</a:t>
            </a:r>
            <a:r>
              <a:rPr lang="ru-RU" sz="1200" dirty="0" smtClean="0">
                <a:solidFill>
                  <a:schemeClr val="bg1"/>
                </a:solidFill>
                <a:latin typeface="Montserrat ExtraLight" panose="00000300000000000000" pitchFamily="2" charset="-52"/>
              </a:rPr>
              <a:t>,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Montserrat ExtraLight" panose="00000300000000000000" pitchFamily="2" charset="-52"/>
              </a:rPr>
              <a:t>HR Generalist</a:t>
            </a:r>
            <a:endParaRPr lang="uk-UA" sz="1200" dirty="0">
              <a:solidFill>
                <a:schemeClr val="bg1"/>
              </a:solidFill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01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D88E37-3457-4374-BF51-60B2AD656DD1}"/>
              </a:ext>
            </a:extLst>
          </p:cNvPr>
          <p:cNvSpPr txBox="1"/>
          <p:nvPr/>
        </p:nvSpPr>
        <p:spPr>
          <a:xfrm>
            <a:off x="1979969" y="2494911"/>
            <a:ext cx="6919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— </a:t>
            </a:r>
            <a:r>
              <a:rPr lang="ru-RU" dirty="0" err="1">
                <a:latin typeface="Montserrat SemiBold" panose="00000700000000000000"/>
              </a:rPr>
              <a:t>спонукання</a:t>
            </a:r>
            <a:r>
              <a:rPr lang="ru-RU" dirty="0">
                <a:latin typeface="Montserrat SemiBold" panose="00000700000000000000"/>
              </a:rPr>
              <a:t> до </a:t>
            </a:r>
            <a:r>
              <a:rPr lang="ru-RU" dirty="0" err="1">
                <a:latin typeface="Montserrat SemiBold" panose="00000700000000000000"/>
              </a:rPr>
              <a:t>дії</a:t>
            </a:r>
            <a:r>
              <a:rPr lang="en-US" dirty="0"/>
              <a:t>; </a:t>
            </a:r>
            <a:r>
              <a:rPr lang="ru-RU" dirty="0" err="1">
                <a:latin typeface="Montserrat SemiBold" panose="00000700000000000000"/>
              </a:rPr>
              <a:t>динамічний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процес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фізіологічного</a:t>
            </a:r>
            <a:r>
              <a:rPr lang="ru-RU" dirty="0">
                <a:latin typeface="Montserrat SemiBold" panose="00000700000000000000"/>
              </a:rPr>
              <a:t> та </a:t>
            </a:r>
            <a:r>
              <a:rPr lang="ru-RU" dirty="0" err="1">
                <a:latin typeface="Montserrat SemiBold" panose="00000700000000000000"/>
              </a:rPr>
              <a:t>психологічного</a:t>
            </a:r>
            <a:r>
              <a:rPr lang="ru-RU" dirty="0">
                <a:latin typeface="Montserrat SemiBold" panose="00000700000000000000"/>
              </a:rPr>
              <a:t> плану</a:t>
            </a:r>
            <a:r>
              <a:rPr lang="en-US" dirty="0"/>
              <a:t>, </a:t>
            </a:r>
            <a:r>
              <a:rPr lang="ru-RU" dirty="0" err="1">
                <a:latin typeface="Montserrat SemiBold" panose="00000700000000000000"/>
              </a:rPr>
              <a:t>керуючий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поведінкою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людини</a:t>
            </a:r>
            <a:r>
              <a:rPr lang="en-US" dirty="0"/>
              <a:t>, </a:t>
            </a:r>
            <a:r>
              <a:rPr lang="ru-RU" dirty="0" err="1">
                <a:latin typeface="Montserrat SemiBold" panose="00000700000000000000"/>
              </a:rPr>
              <a:t>який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визначає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її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організованість</a:t>
            </a:r>
            <a:r>
              <a:rPr lang="en-US" dirty="0"/>
              <a:t>, </a:t>
            </a:r>
            <a:r>
              <a:rPr lang="ru-RU" dirty="0" err="1">
                <a:latin typeface="Montserrat SemiBold" panose="00000700000000000000"/>
              </a:rPr>
              <a:t>активність</a:t>
            </a:r>
            <a:r>
              <a:rPr lang="ru-RU" dirty="0">
                <a:latin typeface="Montserrat SemiBold" panose="00000700000000000000"/>
              </a:rPr>
              <a:t> і </a:t>
            </a:r>
            <a:r>
              <a:rPr lang="ru-RU" dirty="0" err="1">
                <a:latin typeface="Montserrat SemiBold" panose="00000700000000000000"/>
              </a:rPr>
              <a:t>стійкість</a:t>
            </a:r>
            <a:r>
              <a:rPr lang="en-US" dirty="0"/>
              <a:t>; </a:t>
            </a:r>
            <a:r>
              <a:rPr lang="ru-RU" dirty="0" err="1">
                <a:latin typeface="Montserrat SemiBold" panose="00000700000000000000"/>
              </a:rPr>
              <a:t>здатність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людини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діяльно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задовольняти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свої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smtClean="0">
                <a:latin typeface="Montserrat SemiBold" panose="00000700000000000000"/>
              </a:rPr>
              <a:t>потреби</a:t>
            </a:r>
            <a:r>
              <a:rPr lang="ru-RU" dirty="0"/>
              <a:t>.</a:t>
            </a:r>
            <a:endParaRPr lang="ru-RU" dirty="0">
              <a:latin typeface="Montserrat SemiBold" panose="000007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4124362" y="1421413"/>
            <a:ext cx="438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Montserrat SemiBold" panose="00000700000000000000" pitchFamily="2" charset="-52"/>
              </a:rPr>
              <a:t>МОТИВАЦІЯ</a:t>
            </a:r>
            <a:endParaRPr lang="uk-UA" sz="3200" b="1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979969" y="43424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В управлінні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uk-UA" b="1" dirty="0" err="1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мотива</a:t>
            </a:r>
            <a:r>
              <a:rPr lang="ru-RU" b="1" dirty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́</a:t>
            </a:r>
            <a:r>
              <a:rPr lang="uk-UA" b="1" dirty="0" err="1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ція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uk-UA" dirty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це процес стимулювання працівників до здійснення ефективної діяльності</a:t>
            </a:r>
            <a:r>
              <a:rPr lang="ru-RU" dirty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dirty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спрямованої на досягнення цілей підприємства</a:t>
            </a:r>
            <a:r>
              <a:rPr lang="ru-RU" dirty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dirty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Мотивація необхідна для ефективного виконання прийнятих рішень і запланованих </a:t>
            </a:r>
            <a:r>
              <a:rPr lang="uk-UA" dirty="0" smtClean="0">
                <a:solidFill>
                  <a:srgbClr val="222222"/>
                </a:solidFill>
                <a:latin typeface="Montserrat SemiBold" panose="00000700000000000000"/>
                <a:ea typeface="Calibri" panose="020F0502020204030204" pitchFamily="34" charset="0"/>
                <a:cs typeface="Times New Roman" panose="02020603050405020304" pitchFamily="18" charset="0"/>
              </a:rPr>
              <a:t>завдань.</a:t>
            </a:r>
            <a:endParaRPr lang="ru-RU" dirty="0">
              <a:latin typeface="Montserrat SemiBold" panose="000007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1956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D88E37-3457-4374-BF51-60B2AD656DD1}"/>
              </a:ext>
            </a:extLst>
          </p:cNvPr>
          <p:cNvSpPr txBox="1"/>
          <p:nvPr/>
        </p:nvSpPr>
        <p:spPr>
          <a:xfrm>
            <a:off x="1644069" y="2690255"/>
            <a:ext cx="29652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Montserrat SemiBold"/>
              </a:rPr>
              <a:t>Перший </a:t>
            </a:r>
            <a:r>
              <a:rPr lang="ru-RU" sz="1400" b="1" dirty="0" err="1">
                <a:latin typeface="Montserrat SemiBold"/>
              </a:rPr>
              <a:t>підхід</a:t>
            </a:r>
            <a:r>
              <a:rPr lang="ru-RU" sz="1400" dirty="0">
                <a:latin typeface="Montserrat SemiBold"/>
              </a:rPr>
              <a:t> </a:t>
            </a:r>
            <a:r>
              <a:rPr lang="ru-RU" sz="1400" dirty="0" err="1">
                <a:latin typeface="Montserrat SemiBold"/>
              </a:rPr>
              <a:t>ґрунтується</a:t>
            </a:r>
            <a:r>
              <a:rPr lang="ru-RU" sz="1400" dirty="0">
                <a:latin typeface="Montserrat SemiBold"/>
              </a:rPr>
              <a:t> на </a:t>
            </a:r>
            <a:r>
              <a:rPr lang="ru-RU" sz="1400" dirty="0" err="1">
                <a:latin typeface="Montserrat SemiBold"/>
              </a:rPr>
              <a:t>дослідженні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змістовної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сторони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теорії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мотивації</a:t>
            </a:r>
            <a:r>
              <a:rPr lang="ru-RU" sz="1400" dirty="0">
                <a:latin typeface="Montserrat SemiBold"/>
              </a:rPr>
              <a:t>. </a:t>
            </a:r>
            <a:r>
              <a:rPr lang="ru-RU" sz="1400" dirty="0" err="1">
                <a:latin typeface="Montserrat SemiBold"/>
              </a:rPr>
              <a:t>Такі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теорії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базуються</a:t>
            </a:r>
            <a:r>
              <a:rPr lang="ru-RU" sz="1400" dirty="0">
                <a:latin typeface="Montserrat SemiBold"/>
              </a:rPr>
              <a:t> на </a:t>
            </a:r>
            <a:r>
              <a:rPr lang="ru-RU" sz="1400" dirty="0" err="1">
                <a:latin typeface="Montserrat SemiBold"/>
              </a:rPr>
              <a:t>вивченні</a:t>
            </a:r>
            <a:r>
              <a:rPr lang="ru-RU" sz="1400" dirty="0">
                <a:latin typeface="Montserrat SemiBold"/>
              </a:rPr>
              <a:t> потреб </a:t>
            </a:r>
            <a:r>
              <a:rPr lang="ru-RU" sz="1400" dirty="0" err="1">
                <a:latin typeface="Montserrat SemiBold"/>
              </a:rPr>
              <a:t>людини</a:t>
            </a:r>
            <a:r>
              <a:rPr lang="ru-RU" sz="1400" dirty="0">
                <a:latin typeface="Montserrat SemiBold"/>
              </a:rPr>
              <a:t>, </a:t>
            </a:r>
            <a:r>
              <a:rPr lang="ru-RU" sz="1400" dirty="0" err="1">
                <a:latin typeface="Montserrat SemiBold"/>
              </a:rPr>
              <a:t>які</a:t>
            </a:r>
            <a:r>
              <a:rPr lang="ru-RU" sz="1400" dirty="0">
                <a:latin typeface="Montserrat SemiBold"/>
              </a:rPr>
              <a:t> і є </a:t>
            </a:r>
            <a:r>
              <a:rPr lang="ru-RU" sz="1400" dirty="0" err="1">
                <a:latin typeface="Montserrat SemiBold"/>
              </a:rPr>
              <a:t>основними</a:t>
            </a:r>
            <a:r>
              <a:rPr lang="ru-RU" sz="1400" dirty="0">
                <a:latin typeface="Montserrat SemiBold"/>
              </a:rPr>
              <a:t> мотивом </a:t>
            </a:r>
            <a:r>
              <a:rPr lang="ru-RU" sz="1400" dirty="0" err="1">
                <a:latin typeface="Montserrat SemiBold"/>
              </a:rPr>
              <a:t>їх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проведення</a:t>
            </a:r>
            <a:r>
              <a:rPr lang="ru-RU" sz="1400" dirty="0">
                <a:latin typeface="Montserrat SemiBold"/>
              </a:rPr>
              <a:t>, а </a:t>
            </a:r>
            <a:r>
              <a:rPr lang="ru-RU" sz="1400" dirty="0" err="1">
                <a:latin typeface="Montserrat SemiBold"/>
              </a:rPr>
              <a:t>отже</a:t>
            </a:r>
            <a:r>
              <a:rPr lang="ru-RU" sz="1400" dirty="0">
                <a:latin typeface="Montserrat SemiBold"/>
              </a:rPr>
              <a:t>, і </a:t>
            </a:r>
            <a:r>
              <a:rPr lang="ru-RU" sz="1400" dirty="0" err="1">
                <a:latin typeface="Montserrat SemiBold"/>
              </a:rPr>
              <a:t>діяльності</a:t>
            </a:r>
            <a:r>
              <a:rPr lang="ru-RU" sz="1400" dirty="0">
                <a:latin typeface="Montserrat SemiBold"/>
              </a:rPr>
              <a:t>. </a:t>
            </a:r>
            <a:endParaRPr lang="ru-RU" sz="1400" dirty="0" smtClean="0">
              <a:latin typeface="Montserrat SemiBold"/>
            </a:endParaRPr>
          </a:p>
          <a:p>
            <a:endParaRPr lang="ru-RU" sz="1400" dirty="0">
              <a:latin typeface="Montserrat SemiBold"/>
            </a:endParaRPr>
          </a:p>
          <a:p>
            <a:r>
              <a:rPr lang="ru-RU" sz="1400" b="1" dirty="0" err="1" smtClean="0">
                <a:latin typeface="Montserrat SemiBold"/>
              </a:rPr>
              <a:t>Прихильники</a:t>
            </a:r>
            <a:r>
              <a:rPr lang="ru-RU" sz="1400" b="1" dirty="0" smtClean="0">
                <a:latin typeface="Montserrat SemiBold"/>
              </a:rPr>
              <a:t> </a:t>
            </a:r>
            <a:r>
              <a:rPr lang="ru-RU" sz="1400" b="1" dirty="0" err="1" smtClean="0">
                <a:latin typeface="Montserrat SemiBold"/>
              </a:rPr>
              <a:t>підходу</a:t>
            </a:r>
            <a:r>
              <a:rPr lang="ru-RU" sz="1400" b="1" dirty="0" smtClean="0">
                <a:latin typeface="Montserrat SemiBold"/>
              </a:rPr>
              <a:t>:</a:t>
            </a:r>
          </a:p>
          <a:p>
            <a:r>
              <a:rPr lang="ru-RU" sz="1400" dirty="0" err="1" smtClean="0">
                <a:latin typeface="Montserrat SemiBold"/>
              </a:rPr>
              <a:t>Абраам</a:t>
            </a:r>
            <a:r>
              <a:rPr lang="ru-RU" sz="1400" dirty="0" smtClean="0">
                <a:latin typeface="Montserrat SemiBold"/>
              </a:rPr>
              <a:t> </a:t>
            </a:r>
            <a:r>
              <a:rPr lang="ru-RU" sz="1400" dirty="0" err="1" smtClean="0">
                <a:latin typeface="Montserrat SemiBold"/>
              </a:rPr>
              <a:t>Маслоу</a:t>
            </a:r>
            <a:r>
              <a:rPr lang="ru-RU" sz="1400" dirty="0" smtClean="0">
                <a:latin typeface="Montserrat SemiBold"/>
              </a:rPr>
              <a:t>;</a:t>
            </a:r>
          </a:p>
          <a:p>
            <a:r>
              <a:rPr lang="ru-RU" sz="1400" dirty="0" err="1" smtClean="0">
                <a:latin typeface="Montserrat SemiBold"/>
              </a:rPr>
              <a:t>Фредерік</a:t>
            </a:r>
            <a:r>
              <a:rPr lang="ru-RU" sz="1400" dirty="0" smtClean="0">
                <a:latin typeface="Montserrat SemiBold"/>
              </a:rPr>
              <a:t> </a:t>
            </a:r>
            <a:r>
              <a:rPr lang="ru-RU" sz="1400" dirty="0" err="1" smtClean="0">
                <a:latin typeface="Montserrat SemiBold"/>
              </a:rPr>
              <a:t>Герцберг</a:t>
            </a:r>
            <a:r>
              <a:rPr lang="ru-RU" sz="1400" dirty="0" smtClean="0">
                <a:latin typeface="Montserrat SemiBold"/>
              </a:rPr>
              <a:t>;</a:t>
            </a:r>
            <a:endParaRPr lang="ru-RU" sz="1400" dirty="0">
              <a:latin typeface="Montserrat SemiBold"/>
            </a:endParaRPr>
          </a:p>
          <a:p>
            <a:r>
              <a:rPr lang="ru-RU" sz="1400" dirty="0" err="1" smtClean="0">
                <a:latin typeface="Montserrat SemiBold"/>
              </a:rPr>
              <a:t>Девід</a:t>
            </a:r>
            <a:r>
              <a:rPr lang="ru-RU" sz="1400" dirty="0" smtClean="0">
                <a:latin typeface="Montserrat SemiBold"/>
              </a:rPr>
              <a:t> Мак </a:t>
            </a:r>
            <a:r>
              <a:rPr lang="ru-RU" sz="1400" dirty="0" err="1" smtClean="0">
                <a:latin typeface="Montserrat SemiBold"/>
              </a:rPr>
              <a:t>Клелланд</a:t>
            </a:r>
            <a:r>
              <a:rPr lang="ru-RU" sz="1400" dirty="0" smtClean="0">
                <a:latin typeface="Montserrat SemiBold"/>
              </a:rPr>
              <a:t>.</a:t>
            </a:r>
            <a:endParaRPr lang="ru-RU" sz="1400" dirty="0">
              <a:latin typeface="Montserrat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3350567" y="1761650"/>
            <a:ext cx="618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Montserrat SemiBold"/>
              </a:rPr>
              <a:t>Існують</a:t>
            </a:r>
            <a:r>
              <a:rPr lang="ru-RU" b="1" dirty="0">
                <a:latin typeface="Montserrat SemiBold"/>
              </a:rPr>
              <a:t> два </a:t>
            </a:r>
            <a:r>
              <a:rPr lang="ru-RU" b="1" dirty="0" err="1">
                <a:latin typeface="Montserrat SemiBold"/>
              </a:rPr>
              <a:t>підходи</a:t>
            </a:r>
            <a:r>
              <a:rPr lang="ru-RU" b="1" dirty="0">
                <a:latin typeface="Montserrat SemiBold"/>
              </a:rPr>
              <a:t> до </a:t>
            </a:r>
            <a:r>
              <a:rPr lang="ru-RU" b="1" dirty="0" err="1">
                <a:latin typeface="Montserrat SemiBold"/>
              </a:rPr>
              <a:t>вивчення</a:t>
            </a:r>
            <a:r>
              <a:rPr lang="ru-RU" b="1" dirty="0">
                <a:latin typeface="Montserrat SemiBold"/>
              </a:rPr>
              <a:t> </a:t>
            </a:r>
            <a:r>
              <a:rPr lang="ru-RU" b="1" dirty="0" err="1">
                <a:latin typeface="Montserrat SemiBold"/>
              </a:rPr>
              <a:t>теорій</a:t>
            </a:r>
            <a:r>
              <a:rPr lang="ru-RU" b="1" dirty="0">
                <a:latin typeface="Montserrat SemiBold"/>
              </a:rPr>
              <a:t> </a:t>
            </a:r>
            <a:r>
              <a:rPr lang="ru-RU" b="1" dirty="0" err="1" smtClean="0">
                <a:latin typeface="Montserrat SemiBold"/>
              </a:rPr>
              <a:t>мотивації</a:t>
            </a:r>
            <a:r>
              <a:rPr lang="ru-RU" b="1" dirty="0"/>
              <a:t>: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3D88E37-3457-4374-BF51-60B2AD656DD1}"/>
              </a:ext>
            </a:extLst>
          </p:cNvPr>
          <p:cNvSpPr txBox="1"/>
          <p:nvPr/>
        </p:nvSpPr>
        <p:spPr>
          <a:xfrm>
            <a:off x="6420494" y="2690255"/>
            <a:ext cx="28619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>
                <a:latin typeface="Montserrat SemiBold"/>
              </a:rPr>
              <a:t>Другий</a:t>
            </a:r>
            <a:r>
              <a:rPr lang="ru-RU" sz="1400" b="1" dirty="0">
                <a:latin typeface="Montserrat SemiBold"/>
              </a:rPr>
              <a:t> </a:t>
            </a:r>
            <a:r>
              <a:rPr lang="ru-RU" sz="1400" b="1" dirty="0" err="1">
                <a:latin typeface="Montserrat SemiBold"/>
              </a:rPr>
              <a:t>підхід</a:t>
            </a:r>
            <a:r>
              <a:rPr lang="ru-RU" sz="1400" dirty="0">
                <a:latin typeface="Montserrat SemiBold"/>
              </a:rPr>
              <a:t> </a:t>
            </a:r>
            <a:r>
              <a:rPr lang="ru-RU" sz="1400" dirty="0" err="1" smtClean="0">
                <a:latin typeface="Montserrat SemiBold"/>
              </a:rPr>
              <a:t>базується</a:t>
            </a:r>
            <a:r>
              <a:rPr lang="ru-RU" sz="1400" dirty="0" smtClean="0">
                <a:latin typeface="Montserrat SemiBold"/>
              </a:rPr>
              <a:t> </a:t>
            </a:r>
            <a:r>
              <a:rPr lang="ru-RU" sz="1400" dirty="0">
                <a:latin typeface="Montserrat SemiBold"/>
              </a:rPr>
              <a:t>на </a:t>
            </a:r>
            <a:r>
              <a:rPr lang="ru-RU" sz="1400" dirty="0" err="1">
                <a:latin typeface="Montserrat SemiBold"/>
              </a:rPr>
              <a:t>процесуальних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 smtClean="0">
                <a:latin typeface="Montserrat SemiBold"/>
              </a:rPr>
              <a:t>теоріях</a:t>
            </a:r>
            <a:r>
              <a:rPr lang="ru-RU" sz="1400" dirty="0" smtClean="0">
                <a:latin typeface="Montserrat SemiBold"/>
              </a:rPr>
              <a:t>. </a:t>
            </a:r>
            <a:r>
              <a:rPr lang="ru-RU" sz="1400" dirty="0" err="1" smtClean="0">
                <a:latin typeface="Montserrat SemiBold"/>
              </a:rPr>
              <a:t>Розподіл</a:t>
            </a:r>
            <a:r>
              <a:rPr lang="ru-RU" sz="1400" dirty="0" smtClean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зусиль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працівників</a:t>
            </a:r>
            <a:r>
              <a:rPr lang="ru-RU" sz="1400" dirty="0">
                <a:latin typeface="Montserrat SemiBold"/>
              </a:rPr>
              <a:t> і </a:t>
            </a:r>
            <a:r>
              <a:rPr lang="ru-RU" sz="1400" dirty="0" err="1">
                <a:latin typeface="Montserrat SemiBold"/>
              </a:rPr>
              <a:t>вибір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певного</a:t>
            </a:r>
            <a:r>
              <a:rPr lang="ru-RU" sz="1400" dirty="0">
                <a:latin typeface="Montserrat SemiBold"/>
              </a:rPr>
              <a:t> виду </a:t>
            </a:r>
            <a:r>
              <a:rPr lang="ru-RU" sz="1400" dirty="0" err="1">
                <a:latin typeface="Montserrat SemiBold"/>
              </a:rPr>
              <a:t>поведінки</a:t>
            </a:r>
            <a:r>
              <a:rPr lang="ru-RU" sz="1400" dirty="0">
                <a:latin typeface="Montserrat SemiBold"/>
              </a:rPr>
              <a:t> для </a:t>
            </a:r>
            <a:r>
              <a:rPr lang="ru-RU" sz="1400" dirty="0" err="1">
                <a:latin typeface="Montserrat SemiBold"/>
              </a:rPr>
              <a:t>досягнення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>
                <a:latin typeface="Montserrat SemiBold"/>
              </a:rPr>
              <a:t>конкретних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 smtClean="0">
                <a:latin typeface="Montserrat SemiBold"/>
              </a:rPr>
              <a:t>цілей</a:t>
            </a:r>
            <a:r>
              <a:rPr lang="ru-RU" sz="1400" dirty="0" smtClean="0">
                <a:latin typeface="Montserrat SemiBold"/>
              </a:rPr>
              <a:t>.</a:t>
            </a:r>
          </a:p>
          <a:p>
            <a:endParaRPr lang="ru-RU" sz="1400" dirty="0">
              <a:latin typeface="Montserrat SemiBold"/>
            </a:endParaRPr>
          </a:p>
          <a:p>
            <a:r>
              <a:rPr lang="ru-RU" sz="1400" b="1" dirty="0" smtClean="0">
                <a:latin typeface="Montserrat SemiBold"/>
              </a:rPr>
              <a:t>До </a:t>
            </a:r>
            <a:r>
              <a:rPr lang="ru-RU" sz="1400" b="1" dirty="0">
                <a:latin typeface="Montserrat SemiBold"/>
              </a:rPr>
              <a:t>таких </a:t>
            </a:r>
            <a:r>
              <a:rPr lang="ru-RU" sz="1400" b="1" dirty="0" err="1">
                <a:latin typeface="Montserrat SemiBold"/>
              </a:rPr>
              <a:t>теорій</a:t>
            </a:r>
            <a:r>
              <a:rPr lang="ru-RU" sz="1400" b="1" dirty="0">
                <a:latin typeface="Montserrat SemiBold"/>
              </a:rPr>
              <a:t> </a:t>
            </a:r>
            <a:r>
              <a:rPr lang="ru-RU" sz="1400" b="1" dirty="0" err="1" smtClean="0">
                <a:latin typeface="Montserrat SemiBold"/>
              </a:rPr>
              <a:t>відносяться</a:t>
            </a:r>
            <a:r>
              <a:rPr lang="ru-RU" sz="1400" b="1" dirty="0" smtClean="0">
                <a:latin typeface="Montserrat SemiBold"/>
              </a:rPr>
              <a:t>: </a:t>
            </a:r>
            <a:r>
              <a:rPr lang="ru-RU" sz="1400" dirty="0" err="1">
                <a:latin typeface="Montserrat SemiBold"/>
              </a:rPr>
              <a:t>теорія</a:t>
            </a:r>
            <a:r>
              <a:rPr lang="ru-RU" sz="1400" dirty="0">
                <a:latin typeface="Montserrat SemiBold"/>
              </a:rPr>
              <a:t> </a:t>
            </a:r>
            <a:r>
              <a:rPr lang="ru-RU" sz="1400" dirty="0" err="1" smtClean="0">
                <a:latin typeface="Montserrat SemiBold"/>
              </a:rPr>
              <a:t>очікувань</a:t>
            </a:r>
            <a:r>
              <a:rPr lang="ru-RU" sz="1400" dirty="0" smtClean="0">
                <a:latin typeface="Montserrat SemiBold"/>
              </a:rPr>
              <a:t> </a:t>
            </a:r>
            <a:r>
              <a:rPr lang="ru-RU" sz="1400" dirty="0" err="1" smtClean="0">
                <a:latin typeface="Montserrat SemiBold"/>
              </a:rPr>
              <a:t>Врума</a:t>
            </a:r>
            <a:r>
              <a:rPr lang="ru-RU" sz="1400" dirty="0" smtClean="0">
                <a:latin typeface="Montserrat SemiBold"/>
              </a:rPr>
              <a:t>;</a:t>
            </a:r>
          </a:p>
          <a:p>
            <a:r>
              <a:rPr lang="ru-RU" sz="1400" dirty="0" err="1" smtClean="0">
                <a:latin typeface="Montserrat SemiBold"/>
              </a:rPr>
              <a:t>теорія</a:t>
            </a:r>
            <a:r>
              <a:rPr lang="ru-RU" sz="1400" dirty="0" smtClean="0">
                <a:latin typeface="Montserrat SemiBold"/>
              </a:rPr>
              <a:t> </a:t>
            </a:r>
            <a:r>
              <a:rPr lang="ru-RU" sz="1400" dirty="0" err="1" smtClean="0">
                <a:latin typeface="Montserrat SemiBold"/>
              </a:rPr>
              <a:t>справедливості</a:t>
            </a:r>
            <a:r>
              <a:rPr lang="ru-RU" sz="1400" dirty="0" smtClean="0">
                <a:latin typeface="Montserrat SemiBold"/>
              </a:rPr>
              <a:t>;</a:t>
            </a:r>
            <a:endParaRPr lang="ru-RU" sz="1400" dirty="0">
              <a:latin typeface="Montserrat SemiBold"/>
            </a:endParaRPr>
          </a:p>
          <a:p>
            <a:r>
              <a:rPr lang="ru-RU" sz="1400" dirty="0" err="1" smtClean="0">
                <a:latin typeface="Montserrat SemiBold"/>
              </a:rPr>
              <a:t>Теорія</a:t>
            </a:r>
            <a:r>
              <a:rPr lang="ru-RU" sz="1400" dirty="0" smtClean="0">
                <a:latin typeface="Montserrat SemiBold"/>
              </a:rPr>
              <a:t> Дугласа Мак-Грегора.</a:t>
            </a:r>
            <a:endParaRPr lang="ru-RU" sz="1400" dirty="0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4353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19" y="669700"/>
            <a:ext cx="9079177" cy="62378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6993697" y="208035"/>
            <a:ext cx="509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latin typeface="Montserrat SemiBold" panose="00000700000000000000" pitchFamily="2" charset="-52"/>
              </a:rPr>
              <a:t>Теорія</a:t>
            </a:r>
            <a:r>
              <a:rPr lang="ru-RU" sz="2400" b="1" dirty="0" smtClean="0">
                <a:latin typeface="Montserrat SemiBold" panose="00000700000000000000" pitchFamily="2" charset="-52"/>
              </a:rPr>
              <a:t> </a:t>
            </a:r>
            <a:r>
              <a:rPr lang="ru-RU" sz="2400" b="1" dirty="0" err="1" smtClean="0">
                <a:latin typeface="Montserrat SemiBold" panose="00000700000000000000"/>
              </a:rPr>
              <a:t>мотивації</a:t>
            </a:r>
            <a:r>
              <a:rPr lang="ru-RU" sz="2400" b="1" dirty="0" smtClean="0">
                <a:latin typeface="Montserrat SemiBold" panose="00000700000000000000"/>
              </a:rPr>
              <a:t> </a:t>
            </a:r>
            <a:r>
              <a:rPr lang="uk-UA" sz="2400" b="1" dirty="0" smtClean="0">
                <a:latin typeface="Montserrat SemiBold" panose="00000700000000000000"/>
              </a:rPr>
              <a:t>Маслоу</a:t>
            </a:r>
            <a:endParaRPr lang="uk-UA" sz="2400" b="1" dirty="0">
              <a:latin typeface="Montserrat SemiBold" panose="000007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9732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5058334" y="575880"/>
            <a:ext cx="700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latin typeface="Montserrat SemiBold" panose="00000700000000000000" pitchFamily="2" charset="-52"/>
              </a:rPr>
              <a:t>Теорія</a:t>
            </a:r>
            <a:r>
              <a:rPr lang="ru-RU" sz="2400" b="1" dirty="0" smtClean="0">
                <a:latin typeface="Montserrat SemiBold" panose="00000700000000000000" pitchFamily="2" charset="-52"/>
              </a:rPr>
              <a:t> </a:t>
            </a:r>
            <a:r>
              <a:rPr lang="ru-RU" sz="2400" b="1" dirty="0" err="1" smtClean="0">
                <a:latin typeface="Montserrat SemiBold" panose="00000700000000000000" pitchFamily="2" charset="-52"/>
              </a:rPr>
              <a:t>мотивації</a:t>
            </a:r>
            <a:r>
              <a:rPr lang="ru-RU" sz="2400" b="1" dirty="0" smtClean="0">
                <a:latin typeface="Montserrat SemiBold" panose="00000700000000000000" pitchFamily="2" charset="-52"/>
              </a:rPr>
              <a:t> </a:t>
            </a:r>
            <a:r>
              <a:rPr lang="ru-RU" sz="2400" b="1" dirty="0" err="1" smtClean="0">
                <a:latin typeface="Montserrat SemiBold" panose="00000700000000000000" pitchFamily="2" charset="-52"/>
              </a:rPr>
              <a:t>Маклелланда</a:t>
            </a:r>
            <a:endParaRPr lang="uk-UA" sz="2400" b="1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/>
          <p:cNvSpPr/>
          <p:nvPr/>
        </p:nvSpPr>
        <p:spPr>
          <a:xfrm>
            <a:off x="3402438" y="1169755"/>
            <a:ext cx="2875938" cy="27725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428198" y="3942303"/>
            <a:ext cx="2875938" cy="27725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866238" y="1777664"/>
            <a:ext cx="2875938" cy="2772548"/>
          </a:xfrm>
          <a:prstGeom prst="ellipse">
            <a:avLst/>
          </a:prstGeom>
          <a:solidFill>
            <a:srgbClr val="0B9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3625206" y="2374363"/>
            <a:ext cx="26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latin typeface="Montserrat SemiBold" panose="00000700000000000000" pitchFamily="2" charset="-52"/>
              </a:rPr>
              <a:t>Прагнення</a:t>
            </a:r>
            <a:r>
              <a:rPr lang="ru-RU" sz="1600" b="1" dirty="0" smtClean="0">
                <a:latin typeface="Montserrat SemiBold" panose="00000700000000000000" pitchFamily="2" charset="-52"/>
              </a:rPr>
              <a:t> до</a:t>
            </a:r>
          </a:p>
          <a:p>
            <a:pPr algn="ctr"/>
            <a:r>
              <a:rPr lang="ru-RU" sz="1600" b="1" dirty="0" err="1" smtClean="0">
                <a:latin typeface="Montserrat SemiBold" panose="00000700000000000000" pitchFamily="2" charset="-52"/>
              </a:rPr>
              <a:t>успіху</a:t>
            </a:r>
            <a:endParaRPr lang="uk-UA" sz="1600" b="1" dirty="0">
              <a:latin typeface="Montserrat SemiBold" panose="000007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7236334" y="2865945"/>
            <a:ext cx="26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latin typeface="Montserrat SemiBold" panose="00000700000000000000" pitchFamily="2" charset="-52"/>
              </a:rPr>
              <a:t>Прагнення</a:t>
            </a:r>
            <a:r>
              <a:rPr lang="ru-RU" sz="1600" b="1" dirty="0" smtClean="0">
                <a:latin typeface="Montserrat SemiBold" panose="00000700000000000000" pitchFamily="2" charset="-52"/>
              </a:rPr>
              <a:t> до</a:t>
            </a:r>
          </a:p>
          <a:p>
            <a:pPr algn="ctr"/>
            <a:r>
              <a:rPr lang="ru-RU" sz="1600" b="1" dirty="0" err="1" smtClean="0">
                <a:latin typeface="Montserrat SemiBold" panose="00000700000000000000" pitchFamily="2" charset="-52"/>
              </a:rPr>
              <a:t>влади</a:t>
            </a:r>
            <a:endParaRPr lang="uk-UA" sz="1600" b="1" dirty="0">
              <a:latin typeface="Montserrat SemiBold" panose="000007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4769415" y="5217678"/>
            <a:ext cx="26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latin typeface="Montserrat SemiBold" panose="00000700000000000000" pitchFamily="2" charset="-52"/>
              </a:rPr>
              <a:t>Прагнення</a:t>
            </a:r>
            <a:r>
              <a:rPr lang="ru-RU" sz="1600" b="1" dirty="0" smtClean="0">
                <a:latin typeface="Montserrat SemiBold" panose="00000700000000000000" pitchFamily="2" charset="-52"/>
              </a:rPr>
              <a:t> до</a:t>
            </a:r>
          </a:p>
          <a:p>
            <a:pPr algn="ctr"/>
            <a:r>
              <a:rPr lang="ru-RU" sz="1600" b="1" dirty="0" err="1" smtClean="0">
                <a:latin typeface="Montserrat SemiBold" panose="00000700000000000000" pitchFamily="2" charset="-52"/>
              </a:rPr>
              <a:t>визнання</a:t>
            </a:r>
            <a:endParaRPr lang="uk-UA" sz="1600" b="1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1803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5058334" y="575880"/>
            <a:ext cx="700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latin typeface="Montserrat SemiBold" panose="00000700000000000000" pitchFamily="2" charset="-52"/>
              </a:rPr>
              <a:t>Теорія</a:t>
            </a:r>
            <a:r>
              <a:rPr lang="ru-RU" sz="2400" b="1" dirty="0" smtClean="0">
                <a:latin typeface="Montserrat SemiBold" panose="00000700000000000000" pitchFamily="2" charset="-52"/>
              </a:rPr>
              <a:t> </a:t>
            </a:r>
            <a:r>
              <a:rPr lang="ru-RU" sz="2400" b="1" dirty="0" err="1" smtClean="0">
                <a:latin typeface="Montserrat SemiBold" panose="00000700000000000000"/>
              </a:rPr>
              <a:t>мотивації</a:t>
            </a:r>
            <a:r>
              <a:rPr lang="ru-RU" sz="2400" b="1" dirty="0" smtClean="0">
                <a:latin typeface="Montserrat SemiBold" panose="00000700000000000000"/>
              </a:rPr>
              <a:t> </a:t>
            </a:r>
            <a:r>
              <a:rPr lang="uk-UA" sz="2400" b="1" dirty="0" err="1">
                <a:latin typeface="Montserrat SemiBold" panose="00000700000000000000"/>
              </a:rPr>
              <a:t>Герцберга</a:t>
            </a:r>
            <a:endParaRPr lang="uk-UA" sz="2400" b="1" dirty="0">
              <a:latin typeface="Montserrat SemiBold" panose="0000070000000000000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6954" y="1939222"/>
            <a:ext cx="2786263" cy="762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chemeClr val="tx1"/>
                </a:solidFill>
              </a:rPr>
              <a:t>Гігієнічні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фактори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404202" y="1939222"/>
            <a:ext cx="2786263" cy="7627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chemeClr val="tx1"/>
                </a:solidFill>
              </a:rPr>
              <a:t>Мотивуючі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фактори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4862" y="3078051"/>
            <a:ext cx="3023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err="1" smtClean="0"/>
              <a:t>Політика</a:t>
            </a:r>
            <a:r>
              <a:rPr lang="ru-RU" dirty="0" smtClean="0"/>
              <a:t> </a:t>
            </a:r>
            <a:r>
              <a:rPr lang="ru-RU" dirty="0" err="1" smtClean="0"/>
              <a:t>фірми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Умови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Заробіток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Міжособові</a:t>
            </a:r>
            <a:r>
              <a:rPr lang="ru-RU" dirty="0" smtClean="0"/>
              <a:t> </a:t>
            </a:r>
            <a:r>
              <a:rPr lang="ru-RU" dirty="0" err="1" smtClean="0"/>
              <a:t>відносини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Ступінь</a:t>
            </a:r>
            <a:r>
              <a:rPr lang="ru-RU" dirty="0" smtClean="0"/>
              <a:t> контролю.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279" y="3078051"/>
            <a:ext cx="3865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err="1" smtClean="0"/>
              <a:t>Успіх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Просування</a:t>
            </a:r>
            <a:r>
              <a:rPr lang="ru-RU" dirty="0" smtClean="0"/>
              <a:t> по </a:t>
            </a:r>
            <a:r>
              <a:rPr lang="ru-RU" dirty="0" err="1" smtClean="0"/>
              <a:t>службі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Визнання</a:t>
            </a:r>
            <a:r>
              <a:rPr lang="ru-RU" dirty="0" smtClean="0"/>
              <a:t> і </a:t>
            </a:r>
            <a:r>
              <a:rPr lang="ru-RU" dirty="0" err="1" smtClean="0"/>
              <a:t>схвалення</a:t>
            </a:r>
            <a:r>
              <a:rPr lang="ru-RU" dirty="0" smtClean="0"/>
              <a:t> результату;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Високий</a:t>
            </a:r>
            <a:r>
              <a:rPr lang="ru-RU" dirty="0" smtClean="0"/>
              <a:t> </a:t>
            </a:r>
            <a:r>
              <a:rPr lang="ru-RU" dirty="0" err="1" smtClean="0"/>
              <a:t>ступінь</a:t>
            </a:r>
            <a:r>
              <a:rPr lang="ru-RU" dirty="0" smtClean="0"/>
              <a:t> </a:t>
            </a:r>
            <a:r>
              <a:rPr lang="ru-RU" dirty="0" err="1" smtClean="0"/>
              <a:t>відповідальності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Творчий</a:t>
            </a:r>
            <a:r>
              <a:rPr lang="ru-RU" dirty="0" smtClean="0"/>
              <a:t> і </a:t>
            </a:r>
            <a:r>
              <a:rPr lang="ru-RU" dirty="0" err="1" smtClean="0"/>
              <a:t>діловий</a:t>
            </a:r>
            <a:r>
              <a:rPr lang="ru-RU" dirty="0" smtClean="0"/>
              <a:t> </a:t>
            </a:r>
            <a:r>
              <a:rPr lang="ru-RU" dirty="0" err="1" smtClean="0"/>
              <a:t>ріст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209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5058334" y="575880"/>
            <a:ext cx="700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Montserrat SemiBold"/>
              </a:rPr>
              <a:t>Теорія очікувань </a:t>
            </a:r>
            <a:r>
              <a:rPr lang="uk-UA" sz="2400" b="1" dirty="0" err="1" smtClean="0">
                <a:latin typeface="Montserrat SemiBold"/>
              </a:rPr>
              <a:t>Врума</a:t>
            </a:r>
            <a:endParaRPr lang="uk-UA" sz="2400" b="1" dirty="0">
              <a:latin typeface="Montserrat SemiBold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Равнобедренный треугольник 1"/>
          <p:cNvSpPr/>
          <p:nvPr/>
        </p:nvSpPr>
        <p:spPr>
          <a:xfrm>
            <a:off x="1129392" y="2213246"/>
            <a:ext cx="3181081" cy="29106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chemeClr val="tx1"/>
                </a:solidFill>
              </a:rPr>
              <a:t>Очікування</a:t>
            </a:r>
            <a:r>
              <a:rPr lang="ru-RU" sz="1600" b="1" dirty="0" smtClean="0">
                <a:solidFill>
                  <a:schemeClr val="tx1"/>
                </a:solidFill>
              </a:rPr>
              <a:t> того, </a:t>
            </a:r>
            <a:r>
              <a:rPr lang="ru-RU" sz="1600" b="1" dirty="0" err="1" smtClean="0">
                <a:solidFill>
                  <a:schemeClr val="tx1"/>
                </a:solidFill>
              </a:rPr>
              <a:t>що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зусилля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дадуть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бажаний</a:t>
            </a:r>
            <a:r>
              <a:rPr lang="ru-RU" sz="1600" b="1" dirty="0" smtClean="0">
                <a:solidFill>
                  <a:schemeClr val="tx1"/>
                </a:solidFill>
              </a:rPr>
              <a:t> результат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4310473" y="2213245"/>
            <a:ext cx="3181081" cy="29106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chemeClr val="tx1"/>
                </a:solidFill>
              </a:rPr>
              <a:t>Очікування</a:t>
            </a:r>
            <a:r>
              <a:rPr lang="ru-RU" sz="1600" b="1" dirty="0" smtClean="0">
                <a:solidFill>
                  <a:schemeClr val="tx1"/>
                </a:solidFill>
              </a:rPr>
              <a:t> того, </a:t>
            </a:r>
            <a:r>
              <a:rPr lang="ru-RU" sz="1600" b="1" dirty="0" err="1" smtClean="0">
                <a:solidFill>
                  <a:schemeClr val="tx1"/>
                </a:solidFill>
              </a:rPr>
              <a:t>що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результати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потягнуть</a:t>
            </a:r>
            <a:r>
              <a:rPr lang="ru-RU" sz="1600" b="1" dirty="0" smtClean="0">
                <a:solidFill>
                  <a:schemeClr val="tx1"/>
                </a:solidFill>
              </a:rPr>
              <a:t> за собою </a:t>
            </a:r>
            <a:r>
              <a:rPr lang="ru-RU" sz="1600" b="1" dirty="0" err="1" smtClean="0">
                <a:solidFill>
                  <a:schemeClr val="tx1"/>
                </a:solidFill>
              </a:rPr>
              <a:t>бажану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винагороду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9" name="Равнобедренный треугольник 18"/>
          <p:cNvSpPr/>
          <p:nvPr/>
        </p:nvSpPr>
        <p:spPr>
          <a:xfrm>
            <a:off x="7524114" y="2213244"/>
            <a:ext cx="3181081" cy="29106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chemeClr val="tx1"/>
                </a:solidFill>
              </a:rPr>
              <a:t>Очікувана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цінність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винагороди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3806763" y="2906171"/>
            <a:ext cx="914400" cy="914400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множение 19"/>
          <p:cNvSpPr/>
          <p:nvPr/>
        </p:nvSpPr>
        <p:spPr>
          <a:xfrm>
            <a:off x="7050634" y="2906171"/>
            <a:ext cx="914400" cy="914400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 6"/>
          <p:cNvSpPr/>
          <p:nvPr/>
        </p:nvSpPr>
        <p:spPr>
          <a:xfrm>
            <a:off x="5443813" y="5123869"/>
            <a:ext cx="914400" cy="914400"/>
          </a:xfrm>
          <a:prstGeom prst="mathEqual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12835" y="6076961"/>
            <a:ext cx="4576356" cy="6890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МОТИВАЦІЯ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4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D88E37-3457-4374-BF51-60B2AD656DD1}"/>
              </a:ext>
            </a:extLst>
          </p:cNvPr>
          <p:cNvSpPr txBox="1"/>
          <p:nvPr/>
        </p:nvSpPr>
        <p:spPr>
          <a:xfrm>
            <a:off x="1854559" y="2886939"/>
            <a:ext cx="7230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tserrat SemiBold" panose="00000700000000000000"/>
              </a:rPr>
              <a:t>Співробітник оцінює свій розмір заохочення в порівнянні із заохоченнями інших співробітників. При цьому він враховує умови в яких працюють він і інші співробітники. </a:t>
            </a:r>
            <a:r>
              <a:rPr lang="ru-RU" dirty="0" err="1">
                <a:latin typeface="Montserrat SemiBold" panose="00000700000000000000"/>
              </a:rPr>
              <a:t>Наприклад</a:t>
            </a:r>
            <a:r>
              <a:rPr lang="ru-RU" dirty="0">
                <a:latin typeface="Montserrat SemiBold" panose="00000700000000000000"/>
              </a:rPr>
              <a:t> один </a:t>
            </a:r>
            <a:r>
              <a:rPr lang="ru-RU" dirty="0" err="1">
                <a:latin typeface="Montserrat SemiBold" panose="00000700000000000000"/>
              </a:rPr>
              <a:t>працює</a:t>
            </a:r>
            <a:r>
              <a:rPr lang="ru-RU" dirty="0">
                <a:latin typeface="Montserrat SemiBold" panose="00000700000000000000"/>
              </a:rPr>
              <a:t> на новому </a:t>
            </a:r>
            <a:r>
              <a:rPr lang="ru-RU" dirty="0" err="1">
                <a:latin typeface="Montserrat SemiBold" panose="00000700000000000000"/>
              </a:rPr>
              <a:t>устаткуванні</a:t>
            </a:r>
            <a:r>
              <a:rPr lang="ru-RU" dirty="0">
                <a:latin typeface="Montserrat SemiBold" panose="00000700000000000000"/>
              </a:rPr>
              <a:t>, а </a:t>
            </a:r>
            <a:r>
              <a:rPr lang="ru-RU" dirty="0" err="1">
                <a:latin typeface="Montserrat SemiBold" panose="00000700000000000000"/>
              </a:rPr>
              <a:t>другий</a:t>
            </a:r>
            <a:r>
              <a:rPr lang="ru-RU" dirty="0">
                <a:latin typeface="Montserrat SemiBold" panose="00000700000000000000"/>
              </a:rPr>
              <a:t>- на старому, у одного </a:t>
            </a:r>
            <a:r>
              <a:rPr lang="ru-RU" dirty="0" err="1">
                <a:latin typeface="Montserrat SemiBold" panose="00000700000000000000"/>
              </a:rPr>
              <a:t>було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одне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якості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заготівок</a:t>
            </a:r>
            <a:r>
              <a:rPr lang="ru-RU" dirty="0">
                <a:latin typeface="Montserrat SemiBold" panose="00000700000000000000"/>
              </a:rPr>
              <a:t>, а </a:t>
            </a:r>
            <a:r>
              <a:rPr lang="ru-RU" dirty="0" err="1">
                <a:latin typeface="Montserrat SemiBold" panose="00000700000000000000"/>
              </a:rPr>
              <a:t>іншого</a:t>
            </a:r>
            <a:r>
              <a:rPr lang="ru-RU" dirty="0">
                <a:latin typeface="Montserrat SemiBold" panose="00000700000000000000"/>
              </a:rPr>
              <a:t> — </a:t>
            </a:r>
            <a:r>
              <a:rPr lang="ru-RU" dirty="0" err="1">
                <a:latin typeface="Montserrat SemiBold" panose="00000700000000000000"/>
              </a:rPr>
              <a:t>інше</a:t>
            </a:r>
            <a:r>
              <a:rPr lang="ru-RU" dirty="0">
                <a:latin typeface="Montserrat SemiBold" panose="00000700000000000000"/>
              </a:rPr>
              <a:t>. Або </a:t>
            </a:r>
            <a:r>
              <a:rPr lang="ru-RU" dirty="0" err="1">
                <a:latin typeface="Montserrat SemiBold" panose="00000700000000000000"/>
              </a:rPr>
              <a:t>наприклад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керівник</a:t>
            </a:r>
            <a:r>
              <a:rPr lang="ru-RU" dirty="0">
                <a:latin typeface="Montserrat SemiBold" panose="00000700000000000000"/>
              </a:rPr>
              <a:t> не </a:t>
            </a:r>
            <a:r>
              <a:rPr lang="ru-RU" dirty="0" err="1">
                <a:latin typeface="Montserrat SemiBold" panose="00000700000000000000"/>
              </a:rPr>
              <a:t>забезпечує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співробітника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тією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роботою</a:t>
            </a:r>
            <a:r>
              <a:rPr lang="ru-RU" dirty="0">
                <a:latin typeface="Montserrat SemiBold" panose="00000700000000000000"/>
              </a:rPr>
              <a:t>, яка </a:t>
            </a:r>
            <a:r>
              <a:rPr lang="ru-RU" dirty="0" err="1">
                <a:latin typeface="Montserrat SemiBold" panose="00000700000000000000"/>
              </a:rPr>
              <a:t>відповідає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його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кваліфікації</a:t>
            </a:r>
            <a:r>
              <a:rPr lang="ru-RU" dirty="0">
                <a:latin typeface="Montserrat SemiBold" panose="00000700000000000000"/>
              </a:rPr>
              <a:t>. Або </a:t>
            </a:r>
            <a:r>
              <a:rPr lang="ru-RU" dirty="0" err="1">
                <a:latin typeface="Montserrat SemiBold" panose="00000700000000000000"/>
              </a:rPr>
              <a:t>був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відсутній</a:t>
            </a:r>
            <a:r>
              <a:rPr lang="ru-RU" dirty="0">
                <a:latin typeface="Montserrat SemiBold" panose="00000700000000000000"/>
              </a:rPr>
              <a:t> доступ до </a:t>
            </a:r>
            <a:r>
              <a:rPr lang="ru-RU" dirty="0" err="1">
                <a:latin typeface="Montserrat SemiBold" panose="00000700000000000000"/>
              </a:rPr>
              <a:t>інформації</a:t>
            </a:r>
            <a:r>
              <a:rPr lang="ru-RU" dirty="0">
                <a:latin typeface="Montserrat SemiBold" panose="00000700000000000000"/>
              </a:rPr>
              <a:t>, </a:t>
            </a:r>
            <a:r>
              <a:rPr lang="ru-RU" dirty="0" err="1">
                <a:latin typeface="Montserrat SemiBold" panose="00000700000000000000"/>
              </a:rPr>
              <a:t>необхідної</a:t>
            </a:r>
            <a:r>
              <a:rPr lang="ru-RU" dirty="0">
                <a:latin typeface="Montserrat SemiBold" panose="00000700000000000000"/>
              </a:rPr>
              <a:t> для </a:t>
            </a:r>
            <a:r>
              <a:rPr lang="ru-RU" dirty="0" err="1">
                <a:latin typeface="Montserrat SemiBold" panose="00000700000000000000"/>
              </a:rPr>
              <a:t>виконання</a:t>
            </a:r>
            <a:r>
              <a:rPr lang="ru-RU" dirty="0">
                <a:latin typeface="Montserrat SemiBold" panose="00000700000000000000"/>
              </a:rPr>
              <a:t> </a:t>
            </a:r>
            <a:r>
              <a:rPr lang="ru-RU" dirty="0" err="1">
                <a:latin typeface="Montserrat SemiBold" panose="00000700000000000000"/>
              </a:rPr>
              <a:t>роботи</a:t>
            </a:r>
            <a:r>
              <a:rPr lang="ru-RU" dirty="0">
                <a:latin typeface="Montserrat SemiBold" panose="00000700000000000000"/>
              </a:rPr>
              <a:t>, і т. д.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5058334" y="575880"/>
            <a:ext cx="700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latin typeface="Montserrat SemiBold" panose="00000700000000000000" pitchFamily="2" charset="-52"/>
              </a:rPr>
              <a:t>Теорія</a:t>
            </a:r>
            <a:r>
              <a:rPr lang="ru-RU" sz="2400" b="1" dirty="0" smtClean="0">
                <a:latin typeface="Montserrat SemiBold" panose="00000700000000000000" pitchFamily="2" charset="-52"/>
              </a:rPr>
              <a:t> </a:t>
            </a:r>
            <a:r>
              <a:rPr lang="ru-RU" sz="2400" b="1" dirty="0" err="1" smtClean="0">
                <a:latin typeface="Montserrat SemiBold" panose="00000700000000000000" pitchFamily="2" charset="-52"/>
              </a:rPr>
              <a:t>справедливості</a:t>
            </a:r>
            <a:endParaRPr lang="uk-UA" sz="2400" b="1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57" y="1125125"/>
            <a:ext cx="2600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2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5718219" y="524328"/>
            <a:ext cx="633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Montserrat SemiBold" panose="00000700000000000000"/>
              </a:rPr>
              <a:t>Теорія мотивації </a:t>
            </a:r>
            <a:r>
              <a:rPr lang="uk-UA" sz="2400" b="1" dirty="0" smtClean="0">
                <a:latin typeface="Montserrat SemiBold" panose="00000700000000000000"/>
              </a:rPr>
              <a:t>Мак-</a:t>
            </a:r>
            <a:r>
              <a:rPr lang="uk-UA" sz="2400" b="1" dirty="0" err="1" smtClean="0">
                <a:latin typeface="Montserrat SemiBold" panose="00000700000000000000"/>
              </a:rPr>
              <a:t>Грегора</a:t>
            </a:r>
            <a:endParaRPr lang="uk-UA" sz="2400" b="1" dirty="0">
              <a:latin typeface="Montserrat SemiBold" panose="0000070000000000000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60" y="2278266"/>
            <a:ext cx="1569551" cy="15695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02" y="2006188"/>
            <a:ext cx="1841629" cy="18416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3271777" y="1761650"/>
            <a:ext cx="2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Montserrat SemiBold" panose="00000700000000000000" pitchFamily="2" charset="-52"/>
              </a:rPr>
              <a:t>Теорія</a:t>
            </a:r>
            <a:r>
              <a:rPr lang="ru-RU" b="1" dirty="0" smtClean="0">
                <a:solidFill>
                  <a:srgbClr val="FF0000"/>
                </a:solidFill>
                <a:latin typeface="Montserrat SemiBold" panose="00000700000000000000" pitchFamily="2" charset="-52"/>
              </a:rPr>
              <a:t> Х</a:t>
            </a:r>
            <a:endParaRPr lang="uk-UA" b="1" dirty="0">
              <a:solidFill>
                <a:srgbClr val="FF000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8627242" y="1757712"/>
            <a:ext cx="2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Montserrat SemiBold" panose="00000700000000000000" pitchFamily="2" charset="-52"/>
              </a:rPr>
              <a:t>Теорія</a:t>
            </a:r>
            <a:r>
              <a:rPr lang="ru-RU" b="1" dirty="0" smtClean="0">
                <a:solidFill>
                  <a:srgbClr val="FF0000"/>
                </a:solidFill>
                <a:latin typeface="Montserrat SemiBold" panose="00000700000000000000" pitchFamily="2" charset="-52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Montserrat SemiBold" panose="00000700000000000000" pitchFamily="2" charset="-52"/>
              </a:rPr>
              <a:t>Y</a:t>
            </a:r>
            <a:endParaRPr lang="uk-UA" b="1" dirty="0">
              <a:solidFill>
                <a:srgbClr val="FF000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3032369" y="2064094"/>
            <a:ext cx="2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 SemiBold" panose="00000700000000000000" pitchFamily="2" charset="-52"/>
              </a:rPr>
              <a:t>менеджмент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8360060" y="2089918"/>
            <a:ext cx="2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 SemiBold" panose="00000700000000000000" pitchFamily="2" charset="-52"/>
              </a:rPr>
              <a:t>персонал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8183655" y="3721057"/>
            <a:ext cx="2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 SemiBold" panose="00000700000000000000" pitchFamily="2" charset="-52"/>
              </a:rPr>
              <a:t>менеджмент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83473" y="372105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персонал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224836" y="4500857"/>
            <a:ext cx="24970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Теорія</a:t>
            </a:r>
            <a:r>
              <a:rPr lang="ru-RU" dirty="0" smtClean="0"/>
              <a:t> Х – </a:t>
            </a:r>
            <a:r>
              <a:rPr lang="ru-RU" dirty="0" err="1" smtClean="0"/>
              <a:t>авторитарний</a:t>
            </a:r>
            <a:r>
              <a:rPr lang="ru-RU" dirty="0" smtClean="0"/>
              <a:t>, </a:t>
            </a:r>
            <a:r>
              <a:rPr lang="ru-RU" dirty="0" err="1" smtClean="0"/>
              <a:t>репресивний</a:t>
            </a:r>
            <a:r>
              <a:rPr lang="ru-RU" dirty="0" smtClean="0"/>
              <a:t> стиль.</a:t>
            </a:r>
          </a:p>
          <a:p>
            <a:r>
              <a:rPr lang="ru-RU" dirty="0" err="1" smtClean="0"/>
              <a:t>Жорсткий</a:t>
            </a:r>
            <a:r>
              <a:rPr lang="ru-RU" dirty="0" smtClean="0"/>
              <a:t> контроль, </a:t>
            </a:r>
            <a:r>
              <a:rPr lang="ru-RU" dirty="0" err="1" smtClean="0"/>
              <a:t>ніякого</a:t>
            </a:r>
            <a:r>
              <a:rPr lang="ru-RU" dirty="0" smtClean="0"/>
              <a:t> </a:t>
            </a:r>
            <a:r>
              <a:rPr lang="ru-RU" dirty="0" err="1" smtClean="0"/>
              <a:t>розвитку</a:t>
            </a:r>
            <a:r>
              <a:rPr lang="ru-RU" dirty="0" smtClean="0"/>
              <a:t>. </a:t>
            </a:r>
            <a:r>
              <a:rPr lang="ru-RU" dirty="0" err="1" smtClean="0"/>
              <a:t>Обмежена</a:t>
            </a:r>
            <a:r>
              <a:rPr lang="ru-RU" dirty="0" smtClean="0"/>
              <a:t> культура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432516" y="4500857"/>
            <a:ext cx="2497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Теорія</a:t>
            </a:r>
            <a:r>
              <a:rPr lang="ru-RU" dirty="0" smtClean="0"/>
              <a:t> </a:t>
            </a:r>
            <a:r>
              <a:rPr lang="en-US" dirty="0" smtClean="0"/>
              <a:t>Y</a:t>
            </a:r>
            <a:r>
              <a:rPr lang="ru-RU" dirty="0" smtClean="0"/>
              <a:t> – </a:t>
            </a:r>
            <a:r>
              <a:rPr lang="ru-RU" dirty="0" err="1" smtClean="0"/>
              <a:t>ліберальна</a:t>
            </a:r>
            <a:r>
              <a:rPr lang="ru-RU" dirty="0" smtClean="0"/>
              <a:t> і </a:t>
            </a:r>
            <a:r>
              <a:rPr lang="ru-RU" dirty="0" err="1" smtClean="0"/>
              <a:t>розвиваюча</a:t>
            </a:r>
            <a:r>
              <a:rPr lang="ru-RU" dirty="0" smtClean="0"/>
              <a:t>. Контроль, </a:t>
            </a:r>
            <a:r>
              <a:rPr lang="ru-RU" dirty="0" err="1" smtClean="0"/>
              <a:t>досягнення</a:t>
            </a:r>
            <a:r>
              <a:rPr lang="ru-RU" dirty="0" smtClean="0"/>
              <a:t> і </a:t>
            </a:r>
            <a:r>
              <a:rPr lang="ru-RU" dirty="0" err="1" smtClean="0"/>
              <a:t>постійне</a:t>
            </a:r>
            <a:r>
              <a:rPr lang="ru-RU" dirty="0" smtClean="0"/>
              <a:t> </a:t>
            </a:r>
            <a:r>
              <a:rPr lang="ru-RU" dirty="0" err="1" smtClean="0"/>
              <a:t>вдосконалення</a:t>
            </a:r>
            <a:r>
              <a:rPr lang="ru-RU" dirty="0" smtClean="0"/>
              <a:t> </a:t>
            </a:r>
            <a:r>
              <a:rPr lang="ru-RU" dirty="0" err="1" smtClean="0"/>
              <a:t>досягаються</a:t>
            </a:r>
            <a:r>
              <a:rPr lang="ru-RU" dirty="0" smtClean="0"/>
              <a:t> за </a:t>
            </a:r>
            <a:r>
              <a:rPr lang="ru-RU" dirty="0" err="1" smtClean="0"/>
              <a:t>рахунок</a:t>
            </a:r>
            <a:r>
              <a:rPr lang="ru-RU" dirty="0" smtClean="0"/>
              <a:t> </a:t>
            </a:r>
            <a:r>
              <a:rPr lang="ru-RU" dirty="0" err="1" smtClean="0"/>
              <a:t>надання</a:t>
            </a:r>
            <a:r>
              <a:rPr lang="ru-RU" dirty="0" smtClean="0"/>
              <a:t> </a:t>
            </a:r>
            <a:r>
              <a:rPr lang="ru-RU" dirty="0" err="1" smtClean="0"/>
              <a:t>повноважень</a:t>
            </a:r>
            <a:r>
              <a:rPr lang="ru-RU" dirty="0" smtClean="0"/>
              <a:t> і </a:t>
            </a:r>
            <a:r>
              <a:rPr lang="ru-RU" dirty="0" err="1" smtClean="0"/>
              <a:t>передачі</a:t>
            </a:r>
            <a:r>
              <a:rPr lang="ru-RU" dirty="0" smtClean="0"/>
              <a:t> </a:t>
            </a:r>
            <a:r>
              <a:rPr lang="ru-RU" dirty="0" err="1" smtClean="0"/>
              <a:t>відповідальності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5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D88E37-3457-4374-BF51-60B2AD656DD1}"/>
              </a:ext>
            </a:extLst>
          </p:cNvPr>
          <p:cNvSpPr txBox="1"/>
          <p:nvPr/>
        </p:nvSpPr>
        <p:spPr>
          <a:xfrm>
            <a:off x="1493948" y="2886939"/>
            <a:ext cx="7997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Montserrat SemiBold" panose="00000700000000000000"/>
              </a:rPr>
              <a:t>Це</a:t>
            </a:r>
            <a:r>
              <a:rPr lang="en-US" sz="2000" dirty="0" smtClean="0">
                <a:latin typeface="Montserrat SemiBold" panose="00000700000000000000"/>
              </a:rPr>
              <a:t> </a:t>
            </a:r>
            <a:r>
              <a:rPr lang="ru-RU" sz="2000" dirty="0" err="1" smtClean="0">
                <a:latin typeface="Montserrat SemiBold" panose="00000700000000000000"/>
              </a:rPr>
              <a:t>процес</a:t>
            </a:r>
            <a:r>
              <a:rPr lang="ru-RU" sz="2000" dirty="0" smtClean="0">
                <a:latin typeface="Montserrat SemiBold" panose="00000700000000000000"/>
              </a:rPr>
              <a:t> </a:t>
            </a:r>
            <a:r>
              <a:rPr lang="ru-RU" sz="2000" dirty="0" err="1" smtClean="0">
                <a:latin typeface="Montserrat SemiBold" panose="00000700000000000000"/>
              </a:rPr>
              <a:t>обміну</a:t>
            </a:r>
            <a:r>
              <a:rPr lang="ru-RU" sz="2000" dirty="0" smtClean="0">
                <a:latin typeface="Montserrat SemiBold" panose="00000700000000000000"/>
              </a:rPr>
              <a:t> </a:t>
            </a:r>
            <a:r>
              <a:rPr lang="ru-RU" sz="2000" dirty="0" err="1" smtClean="0">
                <a:latin typeface="Montserrat SemiBold" panose="00000700000000000000"/>
              </a:rPr>
              <a:t>інформацією</a:t>
            </a:r>
            <a:r>
              <a:rPr lang="uk-UA" sz="2000" dirty="0">
                <a:latin typeface="Montserrat SemiBold" panose="00000700000000000000"/>
              </a:rPr>
              <a:t> </a:t>
            </a:r>
            <a:r>
              <a:rPr lang="uk-UA" sz="2000" dirty="0" smtClean="0">
                <a:latin typeface="Montserrat SemiBold" panose="00000700000000000000"/>
              </a:rPr>
              <a:t>(фактами, ідеями, поглядами, емоціями, </a:t>
            </a:r>
            <a:r>
              <a:rPr lang="uk-UA" sz="2000" dirty="0" err="1" smtClean="0">
                <a:latin typeface="Montserrat SemiBold" panose="00000700000000000000"/>
              </a:rPr>
              <a:t>тд</a:t>
            </a:r>
            <a:r>
              <a:rPr lang="uk-UA" sz="2000" dirty="0" smtClean="0">
                <a:latin typeface="Montserrat SemiBold" panose="00000700000000000000"/>
              </a:rPr>
              <a:t>)</a:t>
            </a:r>
            <a:r>
              <a:rPr lang="uk-UA" sz="2000" dirty="0">
                <a:latin typeface="Montserrat SemiBold" panose="00000700000000000000"/>
              </a:rPr>
              <a:t> </a:t>
            </a:r>
            <a:r>
              <a:rPr lang="uk-UA" sz="2000" dirty="0" smtClean="0">
                <a:latin typeface="Montserrat SemiBold" panose="00000700000000000000"/>
              </a:rPr>
              <a:t>між </a:t>
            </a:r>
            <a:r>
              <a:rPr lang="uk-UA" sz="2000" dirty="0">
                <a:latin typeface="Montserrat SemiBold" panose="00000700000000000000"/>
              </a:rPr>
              <a:t>двома або більше особами, спілкування за допомогою вербальних і невербальних засобів із метою передавання та одержання інформації</a:t>
            </a:r>
            <a:endParaRPr lang="ru-RU" sz="2000" dirty="0">
              <a:latin typeface="Montserrat SemiBold" panose="000007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5469592" y="1212637"/>
            <a:ext cx="511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latin typeface="Montserrat SemiBold" panose="00000700000000000000"/>
              </a:rPr>
              <a:t>Комунікація</a:t>
            </a:r>
            <a:endParaRPr lang="uk-UA" sz="4000" b="1" dirty="0">
              <a:latin typeface="Montserrat SemiBold" panose="0000070000000000000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259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127C2234-1DE3-4A01-A557-FEC2CD486BD2}"/>
              </a:ext>
            </a:extLst>
          </p:cNvPr>
          <p:cNvSpPr/>
          <p:nvPr/>
        </p:nvSpPr>
        <p:spPr>
          <a:xfrm>
            <a:off x="0" y="-9233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A8F93059-2E3E-4E1D-959C-0BD595DD81E8}"/>
              </a:ext>
            </a:extLst>
          </p:cNvPr>
          <p:cNvSpPr/>
          <p:nvPr/>
        </p:nvSpPr>
        <p:spPr>
          <a:xfrm>
            <a:off x="11465529" y="4321909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D3E627-4C65-4F82-B846-8CE56FB1525C}"/>
              </a:ext>
            </a:extLst>
          </p:cNvPr>
          <p:cNvSpPr txBox="1"/>
          <p:nvPr/>
        </p:nvSpPr>
        <p:spPr>
          <a:xfrm>
            <a:off x="308803" y="3105834"/>
            <a:ext cx="51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 smtClean="0">
                <a:latin typeface="Montserrat SemiBold" panose="00000700000000000000" pitchFamily="2" charset="-52"/>
              </a:rPr>
              <a:t>Види</a:t>
            </a:r>
            <a:r>
              <a:rPr lang="ru-RU" sz="3600" b="1" dirty="0" smtClean="0">
                <a:latin typeface="Montserrat SemiBold" panose="00000700000000000000" pitchFamily="2" charset="-52"/>
              </a:rPr>
              <a:t> </a:t>
            </a:r>
            <a:r>
              <a:rPr lang="ru-RU" sz="3600" b="1" dirty="0" err="1" smtClean="0">
                <a:latin typeface="Montserrat SemiBold" panose="00000700000000000000" pitchFamily="2" charset="-52"/>
              </a:rPr>
              <a:t>комунікації</a:t>
            </a:r>
            <a:endParaRPr lang="uk-UA" sz="3600" b="1" dirty="0">
              <a:latin typeface="Montserrat SemiBold" panose="00000700000000000000" pitchFamily="2" charset="-52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1CD1D027-E08F-4C76-979D-86ECE130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7348" y="4190464"/>
            <a:ext cx="307473" cy="1764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BED755F9-7449-4582-85FE-B73B0995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3375899"/>
            <a:ext cx="307473" cy="1764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63EE4BAF-4EBB-4A46-826C-6F760091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2561334"/>
            <a:ext cx="307473" cy="176419"/>
          </a:xfrm>
          <a:prstGeom prst="rect">
            <a:avLst/>
          </a:prstGeom>
        </p:spPr>
      </p:pic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xmlns="" id="{A09202AD-3A9D-43CE-8224-F732466A2693}"/>
              </a:ext>
            </a:extLst>
          </p:cNvPr>
          <p:cNvSpPr/>
          <p:nvPr/>
        </p:nvSpPr>
        <p:spPr>
          <a:xfrm>
            <a:off x="6311555" y="2580293"/>
            <a:ext cx="416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000" dirty="0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xmlns="" id="{3C4417CB-1430-4BCB-8FCA-D648C11EF55D}"/>
              </a:ext>
            </a:extLst>
          </p:cNvPr>
          <p:cNvSpPr/>
          <p:nvPr/>
        </p:nvSpPr>
        <p:spPr>
          <a:xfrm>
            <a:off x="6311555" y="2303294"/>
            <a:ext cx="4160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Montserrat SemiBold" panose="00000700000000000000" pitchFamily="2" charset="-52"/>
              </a:rPr>
              <a:t>УСНА</a:t>
            </a:r>
            <a:endParaRPr lang="uk-UA" sz="3200" b="1" dirty="0">
              <a:latin typeface="Montserrat SemiBold" panose="00000700000000000000" pitchFamily="2" charset="-52"/>
            </a:endParaRPr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xmlns="" id="{A86DA927-9D17-4C14-ACF7-9C0A19149705}"/>
              </a:ext>
            </a:extLst>
          </p:cNvPr>
          <p:cNvSpPr/>
          <p:nvPr/>
        </p:nvSpPr>
        <p:spPr>
          <a:xfrm>
            <a:off x="6311555" y="3395901"/>
            <a:ext cx="416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000" dirty="0"/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xmlns="" id="{63339CCE-EFE6-4698-A0E7-B581DB92E505}"/>
              </a:ext>
            </a:extLst>
          </p:cNvPr>
          <p:cNvSpPr/>
          <p:nvPr/>
        </p:nvSpPr>
        <p:spPr>
          <a:xfrm>
            <a:off x="6311555" y="3118902"/>
            <a:ext cx="4160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Montserrat SemiBold" panose="00000700000000000000" pitchFamily="2" charset="-52"/>
              </a:rPr>
              <a:t>ПИСЬМОВА</a:t>
            </a:r>
            <a:endParaRPr lang="uk-UA" sz="3200" b="1" dirty="0">
              <a:latin typeface="Montserrat SemiBold" panose="00000700000000000000" pitchFamily="2" charset="-52"/>
            </a:endParaRPr>
          </a:p>
        </p:txBody>
      </p:sp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xmlns="" id="{F0A8C520-097B-4243-AD74-1C1887320D10}"/>
              </a:ext>
            </a:extLst>
          </p:cNvPr>
          <p:cNvSpPr/>
          <p:nvPr/>
        </p:nvSpPr>
        <p:spPr>
          <a:xfrm>
            <a:off x="6311555" y="4218145"/>
            <a:ext cx="416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000" dirty="0"/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xmlns="" id="{4DCE9E71-7183-440A-9DE7-5C2F68329B1D}"/>
              </a:ext>
            </a:extLst>
          </p:cNvPr>
          <p:cNvSpPr/>
          <p:nvPr/>
        </p:nvSpPr>
        <p:spPr>
          <a:xfrm>
            <a:off x="6311555" y="3941146"/>
            <a:ext cx="4160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Montserrat SemiBold" panose="00000700000000000000" pitchFamily="2" charset="-52"/>
              </a:rPr>
              <a:t>ВІЗУАЛЬНА</a:t>
            </a:r>
            <a:endParaRPr lang="uk-UA" sz="3200" b="1" dirty="0">
              <a:latin typeface="Montserrat SemiBold" panose="00000700000000000000" pitchFamily="2" charset="-52"/>
            </a:endParaRPr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xmlns="" id="{4B43F294-01A4-4157-BB0B-23BA6FB46982}"/>
              </a:ext>
            </a:extLst>
          </p:cNvPr>
          <p:cNvSpPr/>
          <p:nvPr/>
        </p:nvSpPr>
        <p:spPr>
          <a:xfrm>
            <a:off x="6311555" y="5033753"/>
            <a:ext cx="416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000" dirty="0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xmlns="" id="{082DB70A-BDC6-4459-8F53-5A3AE2DB68CC}"/>
              </a:ext>
            </a:extLst>
          </p:cNvPr>
          <p:cNvSpPr/>
          <p:nvPr/>
        </p:nvSpPr>
        <p:spPr>
          <a:xfrm>
            <a:off x="6311555" y="4756754"/>
            <a:ext cx="4160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200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693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46275DDC-9520-46E4-9860-4CDEF68B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8328"/>
            <a:ext cx="12192000" cy="61019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C36F80-29F6-4C8B-AB9C-52569EB82BF7}"/>
              </a:ext>
            </a:extLst>
          </p:cNvPr>
          <p:cNvSpPr txBox="1"/>
          <p:nvPr/>
        </p:nvSpPr>
        <p:spPr>
          <a:xfrm>
            <a:off x="5971032" y="2554153"/>
            <a:ext cx="4727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Light" panose="00000400000000000000" pitchFamily="2" charset="0"/>
              </a:rPr>
              <a:t>Magnis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Light" panose="00000400000000000000" pitchFamily="2" charset="0"/>
              </a:rPr>
              <a:t> is a </a:t>
            </a:r>
            <a:r>
              <a:rPr lang="en-US" sz="1200" b="1" dirty="0">
                <a:solidFill>
                  <a:srgbClr val="012075"/>
                </a:solidFill>
                <a:latin typeface="Nunito Sans Light" panose="00000400000000000000" pitchFamily="2" charset="0"/>
              </a:rPr>
              <a:t>full-cycle software development company</a:t>
            </a:r>
            <a:r>
              <a:rPr lang="en-US" sz="1200" dirty="0">
                <a:solidFill>
                  <a:srgbClr val="012075"/>
                </a:solidFill>
                <a:latin typeface="Nunito Sans Light" panose="00000400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Light" panose="00000400000000000000" pitchFamily="2" charset="0"/>
              </a:rPr>
              <a:t>located in Eastern Europe. We specialize in converting ideas and requirements to software solutions closely aligned with business objectives.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unito Sans Light" panose="00000400000000000000" pitchFamily="2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Light" panose="00000400000000000000" pitchFamily="2" charset="0"/>
              </a:rPr>
              <a:t>Our agile teams utilize 13 years of in-depth expertise, strong development process and effective communication to deliver market-ready products.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ED05B9C-9517-42A5-8E37-56826CA800F2}"/>
              </a:ext>
            </a:extLst>
          </p:cNvPr>
          <p:cNvSpPr txBox="1"/>
          <p:nvPr/>
        </p:nvSpPr>
        <p:spPr>
          <a:xfrm>
            <a:off x="5971032" y="1324030"/>
            <a:ext cx="43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2075"/>
                </a:solidFill>
                <a:latin typeface="Nunito Sans Light" panose="00000400000000000000" pitchFamily="2" charset="0"/>
              </a:rPr>
              <a:t>About</a:t>
            </a:r>
            <a:r>
              <a:rPr lang="en-US" sz="4400" dirty="0">
                <a:solidFill>
                  <a:srgbClr val="012075"/>
                </a:solidFill>
                <a:latin typeface="Nunito Sans Light" panose="00000400000000000000" pitchFamily="2" charset="0"/>
              </a:rPr>
              <a:t> </a:t>
            </a:r>
            <a:r>
              <a:rPr lang="en-US" sz="4400" b="1" spc="300" dirty="0">
                <a:solidFill>
                  <a:srgbClr val="012075"/>
                </a:solidFill>
                <a:latin typeface="Nunito Sans Light" panose="00000400000000000000" pitchFamily="2" charset="0"/>
              </a:rPr>
              <a:t>MAGNIS</a:t>
            </a:r>
            <a:endParaRPr lang="uk-UA" sz="4400" b="1" spc="300" dirty="0">
              <a:solidFill>
                <a:srgbClr val="012075"/>
              </a:solidFill>
            </a:endParaRPr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xmlns="" id="{E904C3AC-B3CE-49CD-A514-5F1A3DCB7873}"/>
              </a:ext>
            </a:extLst>
          </p:cNvPr>
          <p:cNvSpPr/>
          <p:nvPr/>
        </p:nvSpPr>
        <p:spPr>
          <a:xfrm>
            <a:off x="765672" y="521208"/>
            <a:ext cx="2018693" cy="1384995"/>
          </a:xfrm>
          <a:prstGeom prst="roundRect">
            <a:avLst>
              <a:gd name="adj" fmla="val 7576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xmlns="" id="{732016B2-73DC-4919-86EB-7635A4491978}"/>
              </a:ext>
            </a:extLst>
          </p:cNvPr>
          <p:cNvSpPr/>
          <p:nvPr/>
        </p:nvSpPr>
        <p:spPr>
          <a:xfrm>
            <a:off x="765671" y="2073733"/>
            <a:ext cx="2018693" cy="1384995"/>
          </a:xfrm>
          <a:prstGeom prst="roundRect">
            <a:avLst>
              <a:gd name="adj" fmla="val 7576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xmlns="" id="{0C3CFBCC-DFAD-4E57-A287-0E5669A9C7B4}"/>
              </a:ext>
            </a:extLst>
          </p:cNvPr>
          <p:cNvSpPr/>
          <p:nvPr/>
        </p:nvSpPr>
        <p:spPr>
          <a:xfrm>
            <a:off x="2948039" y="2073733"/>
            <a:ext cx="2018693" cy="1384995"/>
          </a:xfrm>
          <a:prstGeom prst="roundRect">
            <a:avLst>
              <a:gd name="adj" fmla="val 7576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xmlns="" id="{73157E7B-96C7-49C2-93BF-C5643BF20AA4}"/>
              </a:ext>
            </a:extLst>
          </p:cNvPr>
          <p:cNvSpPr/>
          <p:nvPr/>
        </p:nvSpPr>
        <p:spPr>
          <a:xfrm>
            <a:off x="2948039" y="521208"/>
            <a:ext cx="2018693" cy="1384995"/>
          </a:xfrm>
          <a:prstGeom prst="roundRect">
            <a:avLst>
              <a:gd name="adj" fmla="val 7576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1B559B-E2D8-4200-9483-C5E5600583C1}"/>
              </a:ext>
            </a:extLst>
          </p:cNvPr>
          <p:cNvSpPr txBox="1"/>
          <p:nvPr/>
        </p:nvSpPr>
        <p:spPr>
          <a:xfrm>
            <a:off x="1110128" y="1035842"/>
            <a:ext cx="141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12075"/>
                </a:solidFill>
                <a:latin typeface="Nunito Sans SemiBold" panose="00000700000000000000" pitchFamily="2" charset="0"/>
              </a:rPr>
              <a:t>2005</a:t>
            </a:r>
            <a:endParaRPr lang="uk-UA" sz="4000" b="1" dirty="0">
              <a:solidFill>
                <a:srgbClr val="01207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E342100-B847-4758-86F6-0E48C56084BF}"/>
              </a:ext>
            </a:extLst>
          </p:cNvPr>
          <p:cNvSpPr txBox="1"/>
          <p:nvPr/>
        </p:nvSpPr>
        <p:spPr>
          <a:xfrm>
            <a:off x="1332808" y="830566"/>
            <a:ext cx="93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 Light" panose="00000400000000000000" pitchFamily="2" charset="0"/>
              </a:rPr>
              <a:t>Founded in</a:t>
            </a:r>
            <a:endParaRPr lang="uk-U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1AD4D87-F155-4CBB-BD6D-723A365AF167}"/>
              </a:ext>
            </a:extLst>
          </p:cNvPr>
          <p:cNvSpPr txBox="1"/>
          <p:nvPr/>
        </p:nvSpPr>
        <p:spPr>
          <a:xfrm>
            <a:off x="1110128" y="2221683"/>
            <a:ext cx="141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12075"/>
                </a:solidFill>
                <a:latin typeface="Nunito Sans SemiBold" panose="00000700000000000000" pitchFamily="2" charset="0"/>
              </a:rPr>
              <a:t>4 </a:t>
            </a:r>
            <a:r>
              <a:rPr lang="en-US" sz="2000" b="1" dirty="0">
                <a:solidFill>
                  <a:srgbClr val="012075"/>
                </a:solidFill>
                <a:latin typeface="Nunito Sans SemiBold" panose="00000700000000000000" pitchFamily="2" charset="0"/>
              </a:rPr>
              <a:t>offices</a:t>
            </a:r>
            <a:endParaRPr lang="uk-UA" sz="2000" b="1" dirty="0">
              <a:solidFill>
                <a:srgbClr val="01207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AC26EA-81C8-48DB-91E1-3E792DABC0CD}"/>
              </a:ext>
            </a:extLst>
          </p:cNvPr>
          <p:cNvSpPr txBox="1"/>
          <p:nvPr/>
        </p:nvSpPr>
        <p:spPr>
          <a:xfrm>
            <a:off x="3248725" y="764387"/>
            <a:ext cx="141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12075"/>
                </a:solidFill>
                <a:latin typeface="Nunito Sans SemiBold" panose="00000700000000000000" pitchFamily="2" charset="0"/>
              </a:rPr>
              <a:t>450+</a:t>
            </a:r>
            <a:endParaRPr lang="uk-UA" sz="4000" b="1" dirty="0">
              <a:solidFill>
                <a:srgbClr val="01207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D25D4F3-AE71-47B4-829D-024F5BBDEAEC}"/>
              </a:ext>
            </a:extLst>
          </p:cNvPr>
          <p:cNvSpPr txBox="1"/>
          <p:nvPr/>
        </p:nvSpPr>
        <p:spPr>
          <a:xfrm>
            <a:off x="3248725" y="2288393"/>
            <a:ext cx="141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12075"/>
                </a:solidFill>
                <a:latin typeface="Nunito Sans SemiBold" panose="00000700000000000000" pitchFamily="2" charset="0"/>
              </a:rPr>
              <a:t>150+</a:t>
            </a:r>
            <a:endParaRPr lang="uk-UA" sz="4000" b="1" dirty="0">
              <a:solidFill>
                <a:srgbClr val="01207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F589BE1-56BB-4D34-A2D0-68B4AD87F395}"/>
              </a:ext>
            </a:extLst>
          </p:cNvPr>
          <p:cNvSpPr txBox="1"/>
          <p:nvPr/>
        </p:nvSpPr>
        <p:spPr>
          <a:xfrm>
            <a:off x="3051458" y="2908289"/>
            <a:ext cx="181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 Light" panose="00000400000000000000" pitchFamily="2" charset="0"/>
              </a:rPr>
              <a:t>high-skilled developers</a:t>
            </a:r>
            <a:endParaRPr lang="uk-U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E194449-BD7F-4ADD-B3AB-26E4FDFC4C9E}"/>
              </a:ext>
            </a:extLst>
          </p:cNvPr>
          <p:cNvSpPr txBox="1"/>
          <p:nvPr/>
        </p:nvSpPr>
        <p:spPr>
          <a:xfrm>
            <a:off x="3134790" y="1293856"/>
            <a:ext cx="164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 Light" panose="00000400000000000000" pitchFamily="2" charset="0"/>
              </a:rPr>
              <a:t>projects implemented successfully</a:t>
            </a:r>
            <a:endParaRPr lang="uk-U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xmlns="" id="{0A889BAA-467B-49A1-96DB-9ADC322D0B31}"/>
              </a:ext>
            </a:extLst>
          </p:cNvPr>
          <p:cNvSpPr/>
          <p:nvPr/>
        </p:nvSpPr>
        <p:spPr>
          <a:xfrm>
            <a:off x="765670" y="3619197"/>
            <a:ext cx="4201062" cy="1384995"/>
          </a:xfrm>
          <a:prstGeom prst="roundRect">
            <a:avLst>
              <a:gd name="adj" fmla="val 7576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97BB537-CDEF-4158-9BDD-DB132BF795C3}"/>
              </a:ext>
            </a:extLst>
          </p:cNvPr>
          <p:cNvSpPr/>
          <p:nvPr/>
        </p:nvSpPr>
        <p:spPr>
          <a:xfrm>
            <a:off x="9831896" y="1642546"/>
            <a:ext cx="146304" cy="146304"/>
          </a:xfrm>
          <a:prstGeom prst="ellipse">
            <a:avLst/>
          </a:prstGeom>
          <a:solidFill>
            <a:srgbClr val="012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xmlns="" id="{85E99797-EF8F-4A1D-AEE1-7A32A44B87F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978200" y="1701891"/>
            <a:ext cx="2311907" cy="1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64912C3-C26F-4C1A-A2A9-87B5671522B7}"/>
              </a:ext>
            </a:extLst>
          </p:cNvPr>
          <p:cNvSpPr txBox="1"/>
          <p:nvPr/>
        </p:nvSpPr>
        <p:spPr>
          <a:xfrm>
            <a:off x="2584609" y="4094928"/>
            <a:ext cx="175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 Light" panose="00000400000000000000" pitchFamily="2" charset="0"/>
              </a:rPr>
              <a:t>«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unito Sans Light" panose="00000400000000000000" pitchFamily="2" charset="0"/>
              </a:rPr>
              <a:t>Magnis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 Light" panose="00000400000000000000" pitchFamily="2" charset="0"/>
              </a:rPr>
              <a:t> Academy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 Light" panose="00000400000000000000" pitchFamily="2" charset="0"/>
              </a:rPr>
              <a:t>»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 Light" panose="00000400000000000000" pitchFamily="2" charset="0"/>
              </a:rPr>
              <a:t> graduates</a:t>
            </a:r>
            <a:endParaRPr lang="uk-U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456DEE9-8EDD-4905-8497-0F5DBE496880}"/>
              </a:ext>
            </a:extLst>
          </p:cNvPr>
          <p:cNvSpPr txBox="1"/>
          <p:nvPr/>
        </p:nvSpPr>
        <p:spPr>
          <a:xfrm>
            <a:off x="1493115" y="3971817"/>
            <a:ext cx="141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12075"/>
                </a:solidFill>
                <a:latin typeface="Nunito Sans SemiBold" panose="00000700000000000000" pitchFamily="2" charset="0"/>
              </a:rPr>
              <a:t>187</a:t>
            </a:r>
            <a:endParaRPr lang="uk-UA" sz="4000" b="1" dirty="0">
              <a:solidFill>
                <a:srgbClr val="012075"/>
              </a:solidFill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BF8F23E3-086E-4E8E-812C-AEE4ADC92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9" y="6319978"/>
            <a:ext cx="269433" cy="28956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4EE0A2DF-4493-4881-89EA-8C8BF6407E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2" y="6335590"/>
            <a:ext cx="229799" cy="25833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CAD645E0-6E6E-40CD-B729-FB7FFF4737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06" y="6187813"/>
            <a:ext cx="783349" cy="55389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E6FEA6FE-0F40-4C3F-AC83-075C9F997C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36" y="6364925"/>
            <a:ext cx="369383" cy="199667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28778493-5DB3-42D8-85EA-0B3A7011F1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07" y="6293768"/>
            <a:ext cx="393656" cy="24603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D33F689F-562D-4387-A8E9-DA06056E9F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07" y="6336200"/>
            <a:ext cx="257116" cy="25711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B23A96D9-FC73-4F8D-80B3-D6D4890112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80" y="6362149"/>
            <a:ext cx="390895" cy="20522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DBD2DE3C-8178-456A-A9D2-6A6210AE3DA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28" y="6288973"/>
            <a:ext cx="351572" cy="35157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06E4A3D1-5F7D-4F56-AC8E-9056ED13B5C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87" y="6274187"/>
            <a:ext cx="431607" cy="38114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14A7407C-3128-43DF-8AB5-AA2CBA9DC94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84" y="6303861"/>
            <a:ext cx="267215" cy="321797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xmlns="" id="{52C5CDCA-129F-4C2A-BE91-466F33F807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44" y="6346731"/>
            <a:ext cx="891886" cy="23605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51169E2-8D05-4E0E-8FDD-A3E8A3A69CE1}"/>
              </a:ext>
            </a:extLst>
          </p:cNvPr>
          <p:cNvSpPr txBox="1"/>
          <p:nvPr/>
        </p:nvSpPr>
        <p:spPr>
          <a:xfrm>
            <a:off x="4914389" y="5600741"/>
            <a:ext cx="2352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12075"/>
                </a:solidFill>
                <a:latin typeface="Nunito Sans Light" panose="00000400000000000000" pitchFamily="2" charset="0"/>
              </a:rPr>
              <a:t>Technologies</a:t>
            </a:r>
            <a:r>
              <a:rPr lang="en-US" sz="1400" dirty="0">
                <a:solidFill>
                  <a:srgbClr val="012075"/>
                </a:solidFill>
                <a:latin typeface="Nunito Sans Light" panose="00000400000000000000" pitchFamily="2" charset="0"/>
              </a:rPr>
              <a:t> </a:t>
            </a:r>
            <a:r>
              <a:rPr lang="en-US" sz="1200" dirty="0" smtClean="0">
                <a:solidFill>
                  <a:srgbClr val="012075"/>
                </a:solidFill>
                <a:latin typeface="Nunito Sans Light" panose="00000400000000000000" pitchFamily="2" charset="0"/>
              </a:rPr>
              <a:t>We</a:t>
            </a:r>
            <a:r>
              <a:rPr lang="ru-RU" sz="1200" dirty="0" smtClean="0">
                <a:solidFill>
                  <a:srgbClr val="012075"/>
                </a:solidFill>
                <a:latin typeface="Nunito Sans Light" panose="00000400000000000000" pitchFamily="2" charset="0"/>
              </a:rPr>
              <a:t> </a:t>
            </a:r>
            <a:r>
              <a:rPr lang="en-US" sz="1200" dirty="0" smtClean="0">
                <a:solidFill>
                  <a:srgbClr val="012075"/>
                </a:solidFill>
                <a:latin typeface="Nunito Sans Light" panose="00000400000000000000" pitchFamily="2" charset="0"/>
              </a:rPr>
              <a:t>Use</a:t>
            </a:r>
            <a:r>
              <a:rPr lang="ru-RU" sz="1200" dirty="0">
                <a:solidFill>
                  <a:srgbClr val="012075"/>
                </a:solidFill>
                <a:latin typeface="Nunito Sans Light" panose="00000400000000000000" pitchFamily="2" charset="0"/>
              </a:rPr>
              <a:t>:</a:t>
            </a:r>
            <a:endParaRPr lang="uk-UA" sz="1200" dirty="0">
              <a:solidFill>
                <a:srgbClr val="012075"/>
              </a:solidFill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04E63E76-738C-420A-BDB3-9BF884A9C8A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59" y="6309428"/>
            <a:ext cx="621324" cy="3106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C7B29A15-8FB9-4EAD-B2D4-59E5FAFBCDC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12" y="6337232"/>
            <a:ext cx="420878" cy="257458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E8564D6B-ED2C-4F74-8AE4-82774224B6E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10" y="6392153"/>
            <a:ext cx="554545" cy="147616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xmlns="" id="{804DDC42-B207-4EC1-BC33-83D8CE14E96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95" y="6325337"/>
            <a:ext cx="404423" cy="281249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CFFF0DDE-C8EE-429F-B616-6449CAADDB0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39" y="6328360"/>
            <a:ext cx="275202" cy="27520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7DCB6AD4-D6CC-4E0D-BCF4-199F0FF20F6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72" y="6380745"/>
            <a:ext cx="507541" cy="17043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19F1212C-1FC8-435F-9705-5B8A6BD0E52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33" y="6375238"/>
            <a:ext cx="558295" cy="18144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B2D44962-0350-46A0-A748-EE3C539307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57" y="6317380"/>
            <a:ext cx="297162" cy="297162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xmlns="" id="{6050B9C8-B1CB-42EC-B592-EE448E86A83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68" y="6387118"/>
            <a:ext cx="293142" cy="15768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xmlns="" id="{BF94CEC2-B102-48E2-AE00-3049B68C8CA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478" y="6346731"/>
            <a:ext cx="429611" cy="24050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xmlns="" id="{0FF107CD-96DA-4FED-B191-6B62C6CD9C7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32" y="6339381"/>
            <a:ext cx="253160" cy="25316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xmlns="" id="{AB87FB25-4242-494B-BD05-BCD2343A786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919" y="6211143"/>
            <a:ext cx="694217" cy="52066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xmlns="" id="{DAF07444-8C89-45D5-9C63-85FD52E806F9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394" y="6352266"/>
            <a:ext cx="454779" cy="227390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7CA3058A-EB8B-4386-8156-19A8685D3592}"/>
              </a:ext>
            </a:extLst>
          </p:cNvPr>
          <p:cNvSpPr/>
          <p:nvPr/>
        </p:nvSpPr>
        <p:spPr>
          <a:xfrm>
            <a:off x="4790212" y="5733640"/>
            <a:ext cx="103535" cy="103535"/>
          </a:xfrm>
          <a:prstGeom prst="ellipse">
            <a:avLst/>
          </a:prstGeom>
          <a:solidFill>
            <a:srgbClr val="012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9" name="Пряма сполучна лінія 48">
            <a:extLst>
              <a:ext uri="{FF2B5EF4-FFF2-40B4-BE49-F238E27FC236}">
                <a16:creationId xmlns:a16="http://schemas.microsoft.com/office/drawing/2014/main" xmlns="" id="{96B6CFBD-E94C-4794-B06B-F854622A6900}"/>
              </a:ext>
            </a:extLst>
          </p:cNvPr>
          <p:cNvCxnSpPr>
            <a:cxnSpLocks/>
          </p:cNvCxnSpPr>
          <p:nvPr/>
        </p:nvCxnSpPr>
        <p:spPr>
          <a:xfrm flipV="1">
            <a:off x="0" y="5786805"/>
            <a:ext cx="4791013" cy="2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6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127C2234-1DE3-4A01-A557-FEC2CD486BD2}"/>
              </a:ext>
            </a:extLst>
          </p:cNvPr>
          <p:cNvSpPr/>
          <p:nvPr/>
        </p:nvSpPr>
        <p:spPr>
          <a:xfrm>
            <a:off x="-217714" y="-7173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>
                <a:latin typeface="Montserrat SemiBold" panose="00000700000000000000" pitchFamily="2" charset="-52"/>
              </a:rPr>
              <a:t>невербальне</a:t>
            </a:r>
            <a:endParaRPr lang="uk-UA" b="1" dirty="0"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A8F93059-2E3E-4E1D-959C-0BD595DD81E8}"/>
              </a:ext>
            </a:extLst>
          </p:cNvPr>
          <p:cNvSpPr/>
          <p:nvPr/>
        </p:nvSpPr>
        <p:spPr>
          <a:xfrm>
            <a:off x="11465529" y="4321909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D3E627-4C65-4F82-B846-8CE56FB1525C}"/>
              </a:ext>
            </a:extLst>
          </p:cNvPr>
          <p:cNvSpPr txBox="1"/>
          <p:nvPr/>
        </p:nvSpPr>
        <p:spPr>
          <a:xfrm>
            <a:off x="813696" y="3322122"/>
            <a:ext cx="51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Montserrat SemiBold" panose="00000700000000000000" pitchFamily="2" charset="-52"/>
              </a:rPr>
              <a:t>С</a:t>
            </a:r>
            <a:r>
              <a:rPr lang="ru-RU" sz="3600" b="1" dirty="0" smtClean="0">
                <a:latin typeface="Montserrat SemiBold" panose="00000700000000000000" pitchFamily="2" charset="-52"/>
              </a:rPr>
              <a:t>ПІЛКУВАННЯ</a:t>
            </a:r>
            <a:endParaRPr lang="uk-UA" sz="3600" b="1" dirty="0">
              <a:latin typeface="Montserrat SemiBold" panose="00000700000000000000" pitchFamily="2" charset="-52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1CD1D027-E08F-4C76-979D-86ECE130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53158" y="4822281"/>
            <a:ext cx="307473" cy="1764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BED755F9-7449-4582-85FE-B73B0995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3584538"/>
            <a:ext cx="307473" cy="1764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63EE4BAF-4EBB-4A46-826C-6F760091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24549" y="2431504"/>
            <a:ext cx="307473" cy="176419"/>
          </a:xfrm>
          <a:prstGeom prst="rect">
            <a:avLst/>
          </a:prstGeom>
        </p:spPr>
      </p:pic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xmlns="" id="{A09202AD-3A9D-43CE-8224-F732466A2693}"/>
              </a:ext>
            </a:extLst>
          </p:cNvPr>
          <p:cNvSpPr/>
          <p:nvPr/>
        </p:nvSpPr>
        <p:spPr>
          <a:xfrm>
            <a:off x="6311555" y="2580293"/>
            <a:ext cx="416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000" dirty="0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xmlns="" id="{3C4417CB-1430-4BCB-8FCA-D648C11EF55D}"/>
              </a:ext>
            </a:extLst>
          </p:cNvPr>
          <p:cNvSpPr/>
          <p:nvPr/>
        </p:nvSpPr>
        <p:spPr>
          <a:xfrm>
            <a:off x="6311555" y="2199837"/>
            <a:ext cx="4160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Montserrat SemiBold" panose="00000700000000000000" pitchFamily="2" charset="-52"/>
              </a:rPr>
              <a:t>вербальне</a:t>
            </a:r>
            <a:endParaRPr lang="uk-UA" sz="3200" b="1" dirty="0">
              <a:latin typeface="Montserrat SemiBold" panose="00000700000000000000" pitchFamily="2" charset="-52"/>
            </a:endParaRPr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xmlns="" id="{A86DA927-9D17-4C14-ACF7-9C0A19149705}"/>
              </a:ext>
            </a:extLst>
          </p:cNvPr>
          <p:cNvSpPr/>
          <p:nvPr/>
        </p:nvSpPr>
        <p:spPr>
          <a:xfrm>
            <a:off x="6311555" y="3395901"/>
            <a:ext cx="416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000" dirty="0"/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xmlns="" id="{63339CCE-EFE6-4698-A0E7-B581DB92E505}"/>
              </a:ext>
            </a:extLst>
          </p:cNvPr>
          <p:cNvSpPr/>
          <p:nvPr/>
        </p:nvSpPr>
        <p:spPr>
          <a:xfrm>
            <a:off x="6311555" y="3335263"/>
            <a:ext cx="4160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Montserrat SemiBold" panose="00000700000000000000" pitchFamily="2" charset="-52"/>
              </a:rPr>
              <a:t>невербальне</a:t>
            </a:r>
            <a:endParaRPr lang="uk-UA" sz="3200" b="1" dirty="0">
              <a:latin typeface="Montserrat SemiBold" panose="00000700000000000000" pitchFamily="2" charset="-52"/>
            </a:endParaRPr>
          </a:p>
        </p:txBody>
      </p:sp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xmlns="" id="{F0A8C520-097B-4243-AD74-1C1887320D10}"/>
              </a:ext>
            </a:extLst>
          </p:cNvPr>
          <p:cNvSpPr/>
          <p:nvPr/>
        </p:nvSpPr>
        <p:spPr>
          <a:xfrm>
            <a:off x="6311555" y="4218145"/>
            <a:ext cx="416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000" dirty="0"/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xmlns="" id="{4DCE9E71-7183-440A-9DE7-5C2F68329B1D}"/>
              </a:ext>
            </a:extLst>
          </p:cNvPr>
          <p:cNvSpPr/>
          <p:nvPr/>
        </p:nvSpPr>
        <p:spPr>
          <a:xfrm>
            <a:off x="6311555" y="4621529"/>
            <a:ext cx="4160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latin typeface="Montserrat SemiBold" panose="00000700000000000000" pitchFamily="2" charset="-52"/>
              </a:rPr>
              <a:t>письмове</a:t>
            </a:r>
            <a:endParaRPr lang="uk-UA" sz="3200" b="1" dirty="0">
              <a:latin typeface="Montserrat SemiBold" panose="00000700000000000000" pitchFamily="2" charset="-52"/>
            </a:endParaRPr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xmlns="" id="{4B43F294-01A4-4157-BB0B-23BA6FB46982}"/>
              </a:ext>
            </a:extLst>
          </p:cNvPr>
          <p:cNvSpPr/>
          <p:nvPr/>
        </p:nvSpPr>
        <p:spPr>
          <a:xfrm>
            <a:off x="6311555" y="5033753"/>
            <a:ext cx="416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000" dirty="0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xmlns="" id="{082DB70A-BDC6-4459-8F53-5A3AE2DB68CC}"/>
              </a:ext>
            </a:extLst>
          </p:cNvPr>
          <p:cNvSpPr/>
          <p:nvPr/>
        </p:nvSpPr>
        <p:spPr>
          <a:xfrm>
            <a:off x="6311555" y="4756754"/>
            <a:ext cx="4160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200" dirty="0">
              <a:latin typeface="Montserrat SemiBold" panose="00000700000000000000" pitchFamily="2" charset="-52"/>
            </a:endParaRPr>
          </a:p>
        </p:txBody>
      </p:sp>
      <p:sp>
        <p:nvSpPr>
          <p:cNvPr id="26" name="Прямокутник 32">
            <a:extLst>
              <a:ext uri="{FF2B5EF4-FFF2-40B4-BE49-F238E27FC236}">
                <a16:creationId xmlns:a16="http://schemas.microsoft.com/office/drawing/2014/main" xmlns="" id="{63339CCE-EFE6-4698-A0E7-B581DB92E505}"/>
              </a:ext>
            </a:extLst>
          </p:cNvPr>
          <p:cNvSpPr/>
          <p:nvPr/>
        </p:nvSpPr>
        <p:spPr>
          <a:xfrm>
            <a:off x="6243670" y="3931642"/>
            <a:ext cx="5281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Montserrat SemiBold" panose="00000700000000000000"/>
              </a:rPr>
              <a:t>мова</a:t>
            </a:r>
            <a:r>
              <a:rPr lang="ru-RU" sz="1600" dirty="0">
                <a:latin typeface="Montserrat SemiBold" panose="00000700000000000000"/>
              </a:rPr>
              <a:t> </a:t>
            </a:r>
            <a:r>
              <a:rPr lang="ru-RU" sz="1600" dirty="0" err="1">
                <a:latin typeface="Montserrat SemiBold" panose="00000700000000000000"/>
              </a:rPr>
              <a:t>тіла</a:t>
            </a:r>
            <a:r>
              <a:rPr lang="ru-RU" sz="1600" dirty="0">
                <a:latin typeface="Montserrat SemiBold" panose="00000700000000000000"/>
              </a:rPr>
              <a:t>, </a:t>
            </a:r>
            <a:r>
              <a:rPr lang="ru-RU" sz="1600" dirty="0" err="1">
                <a:latin typeface="Montserrat SemiBold" panose="00000700000000000000"/>
              </a:rPr>
              <a:t>візуальний</a:t>
            </a:r>
            <a:r>
              <a:rPr lang="ru-RU" sz="1600" dirty="0">
                <a:latin typeface="Montserrat SemiBold" panose="00000700000000000000"/>
              </a:rPr>
              <a:t> контакт, </a:t>
            </a:r>
            <a:r>
              <a:rPr lang="ru-RU" sz="1600" dirty="0" err="1">
                <a:latin typeface="Montserrat SemiBold" panose="00000700000000000000"/>
              </a:rPr>
              <a:t>мова</a:t>
            </a:r>
            <a:r>
              <a:rPr lang="ru-RU" sz="1600" dirty="0">
                <a:latin typeface="Montserrat SemiBold" panose="00000700000000000000"/>
              </a:rPr>
              <a:t> </a:t>
            </a:r>
            <a:r>
              <a:rPr lang="ru-RU" sz="1600" dirty="0" err="1">
                <a:latin typeface="Montserrat SemiBold" panose="00000700000000000000"/>
              </a:rPr>
              <a:t>жестів</a:t>
            </a:r>
            <a:r>
              <a:rPr lang="ru-RU" sz="1600" dirty="0">
                <a:latin typeface="Montserrat SemiBold" panose="00000700000000000000"/>
              </a:rPr>
              <a:t> та </a:t>
            </a:r>
            <a:r>
              <a:rPr lang="ru-RU" sz="1600" dirty="0" err="1">
                <a:latin typeface="Montserrat SemiBold" panose="00000700000000000000"/>
              </a:rPr>
              <a:t>ін</a:t>
            </a:r>
            <a:r>
              <a:rPr lang="ru-RU" sz="1600" dirty="0">
                <a:latin typeface="Montserrat SemiBold" panose="00000700000000000000"/>
              </a:rPr>
              <a:t>.</a:t>
            </a:r>
          </a:p>
        </p:txBody>
      </p:sp>
      <p:sp>
        <p:nvSpPr>
          <p:cNvPr id="27" name="Прямокутник 32">
            <a:extLst>
              <a:ext uri="{FF2B5EF4-FFF2-40B4-BE49-F238E27FC236}">
                <a16:creationId xmlns:a16="http://schemas.microsoft.com/office/drawing/2014/main" xmlns="" id="{63339CCE-EFE6-4698-A0E7-B581DB92E505}"/>
              </a:ext>
            </a:extLst>
          </p:cNvPr>
          <p:cNvSpPr/>
          <p:nvPr/>
        </p:nvSpPr>
        <p:spPr>
          <a:xfrm>
            <a:off x="6183798" y="2697347"/>
            <a:ext cx="5281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Montserrat SemiBold" panose="00000700000000000000"/>
              </a:rPr>
              <a:t>контакт масок, </a:t>
            </a:r>
            <a:r>
              <a:rPr lang="ru-RU" sz="1600" dirty="0" err="1" smtClean="0">
                <a:latin typeface="Montserrat SemiBold" panose="00000700000000000000"/>
              </a:rPr>
              <a:t>світське</a:t>
            </a:r>
            <a:r>
              <a:rPr lang="ru-RU" sz="1600" dirty="0" smtClean="0">
                <a:latin typeface="Montserrat SemiBold" panose="00000700000000000000"/>
              </a:rPr>
              <a:t>, формально-</a:t>
            </a:r>
            <a:r>
              <a:rPr lang="ru-RU" sz="1600" dirty="0" err="1" smtClean="0">
                <a:latin typeface="Montserrat SemiBold" panose="00000700000000000000"/>
              </a:rPr>
              <a:t>рольове</a:t>
            </a:r>
            <a:r>
              <a:rPr lang="ru-RU" sz="1600" dirty="0" smtClean="0">
                <a:latin typeface="Montserrat SemiBold" panose="00000700000000000000"/>
              </a:rPr>
              <a:t>, </a:t>
            </a:r>
            <a:r>
              <a:rPr lang="ru-RU" sz="1600" dirty="0" err="1" smtClean="0">
                <a:latin typeface="Montserrat SemiBold" panose="00000700000000000000"/>
              </a:rPr>
              <a:t>ділове</a:t>
            </a:r>
            <a:r>
              <a:rPr lang="ru-RU" sz="1600" dirty="0" smtClean="0">
                <a:latin typeface="Montserrat SemiBold" panose="00000700000000000000"/>
              </a:rPr>
              <a:t>, </a:t>
            </a:r>
            <a:r>
              <a:rPr lang="ru-RU" sz="1600" dirty="0" err="1" smtClean="0">
                <a:latin typeface="Montserrat SemiBold" panose="00000700000000000000"/>
              </a:rPr>
              <a:t>духовне</a:t>
            </a:r>
            <a:endParaRPr lang="ru-RU" sz="1600" dirty="0">
              <a:latin typeface="Montserrat SemiBold" panose="000007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4499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D3E627-4C65-4F82-B846-8CE56FB1525C}"/>
              </a:ext>
            </a:extLst>
          </p:cNvPr>
          <p:cNvSpPr txBox="1"/>
          <p:nvPr/>
        </p:nvSpPr>
        <p:spPr>
          <a:xfrm>
            <a:off x="3959057" y="1024783"/>
            <a:ext cx="535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latin typeface="Montserrat SemiBold" panose="00000700000000000000" pitchFamily="2" charset="-52"/>
              </a:rPr>
              <a:t>Умови</a:t>
            </a:r>
            <a:r>
              <a:rPr lang="ru-RU" sz="2400" b="1" dirty="0" smtClean="0">
                <a:latin typeface="Montserrat SemiBold" panose="00000700000000000000" pitchFamily="2" charset="-52"/>
              </a:rPr>
              <a:t> </a:t>
            </a:r>
            <a:r>
              <a:rPr lang="ru-RU" sz="2400" b="1" dirty="0" err="1" smtClean="0">
                <a:latin typeface="Montserrat SemiBold" panose="00000700000000000000" pitchFamily="2" charset="-52"/>
              </a:rPr>
              <a:t>здійснення</a:t>
            </a:r>
            <a:r>
              <a:rPr lang="ru-RU" sz="2400" b="1" dirty="0" smtClean="0">
                <a:latin typeface="Montserrat SemiBold" panose="00000700000000000000" pitchFamily="2" charset="-52"/>
              </a:rPr>
              <a:t> </a:t>
            </a:r>
            <a:r>
              <a:rPr lang="ru-RU" sz="2400" b="1" dirty="0" err="1" smtClean="0">
                <a:latin typeface="Montserrat SemiBold" panose="00000700000000000000" pitchFamily="2" charset="-52"/>
              </a:rPr>
              <a:t>комунікації</a:t>
            </a:r>
            <a:endParaRPr lang="uk-UA" sz="2400" b="1" dirty="0">
              <a:latin typeface="Montserrat SemiBold" panose="00000700000000000000" pitchFamily="2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69919" y="3117219"/>
            <a:ext cx="307473" cy="1764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BED755F9-7449-4582-85FE-B73B0995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63117" y="3184123"/>
            <a:ext cx="307473" cy="1764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63EE4BAF-4EBB-4A46-826C-6F760091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58568" y="3117219"/>
            <a:ext cx="307473" cy="176419"/>
          </a:xfrm>
          <a:prstGeom prst="rect">
            <a:avLst/>
          </a:prstGeom>
        </p:spPr>
      </p:pic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xmlns="" id="{E1CA23EF-F903-4A10-B338-0C4333D5D230}"/>
              </a:ext>
            </a:extLst>
          </p:cNvPr>
          <p:cNvSpPr/>
          <p:nvPr/>
        </p:nvSpPr>
        <p:spPr>
          <a:xfrm>
            <a:off x="1157022" y="2964404"/>
            <a:ext cx="15778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Montserrat SemiBold" panose="00000700000000000000"/>
              </a:rPr>
              <a:t>наявність</a:t>
            </a:r>
            <a:r>
              <a:rPr lang="ru-RU" sz="1600" dirty="0">
                <a:latin typeface="Montserrat SemiBold" panose="00000700000000000000"/>
              </a:rPr>
              <a:t> </a:t>
            </a:r>
            <a:r>
              <a:rPr lang="ru-RU" sz="1600" dirty="0" err="1">
                <a:latin typeface="Montserrat SemiBold" panose="00000700000000000000"/>
              </a:rPr>
              <a:t>щонайменше</a:t>
            </a:r>
            <a:r>
              <a:rPr lang="ru-RU" sz="1600" dirty="0">
                <a:latin typeface="Montserrat SemiBold" panose="00000700000000000000"/>
              </a:rPr>
              <a:t> </a:t>
            </a:r>
            <a:r>
              <a:rPr lang="ru-RU" sz="1600" dirty="0" err="1">
                <a:latin typeface="Montserrat SemiBold" panose="00000700000000000000"/>
              </a:rPr>
              <a:t>двох</a:t>
            </a:r>
            <a:r>
              <a:rPr lang="ru-RU" sz="1600" dirty="0">
                <a:latin typeface="Montserrat SemiBold" panose="00000700000000000000"/>
              </a:rPr>
              <a:t> </a:t>
            </a:r>
            <a:r>
              <a:rPr lang="ru-RU" sz="1600" dirty="0" err="1">
                <a:latin typeface="Montserrat SemiBold" panose="00000700000000000000"/>
              </a:rPr>
              <a:t>осіб</a:t>
            </a:r>
            <a:r>
              <a:rPr lang="ru-RU" sz="1600" dirty="0">
                <a:latin typeface="Montserrat SemiBold" panose="00000700000000000000"/>
              </a:rPr>
              <a:t>: </a:t>
            </a:r>
            <a:r>
              <a:rPr lang="ru-RU" sz="1600" dirty="0" err="1" smtClean="0">
                <a:latin typeface="Montserrat SemiBold" panose="00000700000000000000"/>
              </a:rPr>
              <a:t>відправника</a:t>
            </a:r>
            <a:r>
              <a:rPr lang="ru-RU" sz="1600" dirty="0" smtClean="0">
                <a:latin typeface="Montserrat SemiBold" panose="00000700000000000000"/>
              </a:rPr>
              <a:t> та </a:t>
            </a:r>
            <a:r>
              <a:rPr lang="ru-RU" sz="1600" dirty="0" err="1" smtClean="0">
                <a:latin typeface="Montserrat SemiBold" panose="00000700000000000000"/>
              </a:rPr>
              <a:t>одержувача</a:t>
            </a:r>
            <a:r>
              <a:rPr lang="ru-RU" sz="1600" dirty="0" smtClean="0">
                <a:latin typeface="Montserrat SemiBold" panose="00000700000000000000"/>
              </a:rPr>
              <a:t>;</a:t>
            </a:r>
            <a:endParaRPr lang="uk-UA" sz="1600" dirty="0">
              <a:latin typeface="Montserrat SemiBold" panose="00000700000000000000"/>
            </a:endParaRPr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xmlns="" id="{F5DE1E3A-3C94-4F32-9E46-A810B0A39793}"/>
              </a:ext>
            </a:extLst>
          </p:cNvPr>
          <p:cNvSpPr/>
          <p:nvPr/>
        </p:nvSpPr>
        <p:spPr>
          <a:xfrm>
            <a:off x="3714337" y="2964404"/>
            <a:ext cx="1752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Montserrat SemiBold" panose="00000700000000000000"/>
              </a:rPr>
              <a:t>наявність</a:t>
            </a:r>
            <a:r>
              <a:rPr lang="ru-RU" sz="1600" dirty="0">
                <a:latin typeface="Montserrat SemiBold" panose="00000700000000000000"/>
              </a:rPr>
              <a:t> </a:t>
            </a:r>
            <a:r>
              <a:rPr lang="ru-RU" sz="1600" dirty="0" err="1">
                <a:latin typeface="Montserrat SemiBold" panose="00000700000000000000"/>
              </a:rPr>
              <a:t>повідомлення</a:t>
            </a:r>
            <a:endParaRPr lang="uk-UA" sz="1600" dirty="0">
              <a:latin typeface="Montserrat SemiBold" panose="00000700000000000000"/>
            </a:endParaRPr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xmlns="" id="{8E37610C-15B0-4AFC-8470-E6E46F27875F}"/>
              </a:ext>
            </a:extLst>
          </p:cNvPr>
          <p:cNvSpPr/>
          <p:nvPr/>
        </p:nvSpPr>
        <p:spPr>
          <a:xfrm>
            <a:off x="6907537" y="3051691"/>
            <a:ext cx="1577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Montserrat SemiBold" panose="00000700000000000000"/>
              </a:rPr>
              <a:t>наявність</a:t>
            </a:r>
            <a:r>
              <a:rPr lang="ru-RU" sz="1600" dirty="0">
                <a:latin typeface="Montserrat SemiBold" panose="00000700000000000000"/>
              </a:rPr>
              <a:t> каналу </a:t>
            </a:r>
            <a:r>
              <a:rPr lang="ru-RU" sz="1600" dirty="0" err="1">
                <a:latin typeface="Montserrat SemiBold" panose="00000700000000000000"/>
              </a:rPr>
              <a:t>комунікації</a:t>
            </a:r>
            <a:endParaRPr lang="uk-UA" sz="1600" dirty="0">
              <a:latin typeface="Montserrat SemiBold" panose="00000700000000000000"/>
            </a:endParaRPr>
          </a:p>
        </p:txBody>
      </p:sp>
      <p:sp>
        <p:nvSpPr>
          <p:cNvPr id="39" name="Прямокутник 38">
            <a:extLst>
              <a:ext uri="{FF2B5EF4-FFF2-40B4-BE49-F238E27FC236}">
                <a16:creationId xmlns:a16="http://schemas.microsoft.com/office/drawing/2014/main" xmlns="" id="{64F8E1DA-CC3A-4533-AE59-FC8234CE8919}"/>
              </a:ext>
            </a:extLst>
          </p:cNvPr>
          <p:cNvSpPr/>
          <p:nvPr/>
        </p:nvSpPr>
        <p:spPr>
          <a:xfrm>
            <a:off x="9675220" y="2964404"/>
            <a:ext cx="15778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Montserrat SemiBold" panose="00000700000000000000"/>
              </a:rPr>
              <a:t>наявність</a:t>
            </a:r>
            <a:r>
              <a:rPr lang="ru-RU" sz="1600" dirty="0">
                <a:latin typeface="Montserrat SemiBold" panose="00000700000000000000"/>
              </a:rPr>
              <a:t> </a:t>
            </a:r>
            <a:r>
              <a:rPr lang="ru-RU" sz="1600" dirty="0" err="1">
                <a:latin typeface="Montserrat SemiBold" panose="00000700000000000000"/>
              </a:rPr>
              <a:t>зворотного</a:t>
            </a:r>
            <a:r>
              <a:rPr lang="ru-RU" sz="1600" dirty="0">
                <a:latin typeface="Montserrat SemiBold" panose="00000700000000000000"/>
              </a:rPr>
              <a:t> </a:t>
            </a:r>
            <a:r>
              <a:rPr lang="ru-RU" sz="1600" dirty="0" err="1" smtClean="0">
                <a:latin typeface="Montserrat SemiBold" panose="00000700000000000000"/>
              </a:rPr>
              <a:t>зв'язку</a:t>
            </a:r>
            <a:r>
              <a:rPr lang="ru-RU" sz="1600" dirty="0" smtClean="0">
                <a:latin typeface="Montserrat SemiBold" panose="00000700000000000000"/>
              </a:rPr>
              <a:t> </a:t>
            </a:r>
            <a:r>
              <a:rPr lang="ru-RU" sz="1600" dirty="0" err="1" smtClean="0">
                <a:latin typeface="Montserrat SemiBold" panose="00000700000000000000"/>
              </a:rPr>
              <a:t>від</a:t>
            </a:r>
            <a:r>
              <a:rPr lang="ru-RU" sz="1600" dirty="0" smtClean="0">
                <a:latin typeface="Montserrat SemiBold" panose="00000700000000000000"/>
              </a:rPr>
              <a:t> </a:t>
            </a:r>
            <a:r>
              <a:rPr lang="ru-RU" sz="1600" dirty="0" err="1" smtClean="0">
                <a:latin typeface="Montserrat SemiBold" panose="00000700000000000000"/>
              </a:rPr>
              <a:t>одержувача</a:t>
            </a:r>
            <a:r>
              <a:rPr lang="ru-RU" sz="1600" dirty="0" smtClean="0">
                <a:latin typeface="Montserrat SemiBold" panose="00000700000000000000"/>
              </a:rPr>
              <a:t> до </a:t>
            </a:r>
            <a:r>
              <a:rPr lang="ru-RU" sz="1600" dirty="0" err="1" smtClean="0">
                <a:latin typeface="Montserrat SemiBold" panose="00000700000000000000"/>
              </a:rPr>
              <a:t>відправника</a:t>
            </a:r>
            <a:endParaRPr lang="uk-UA" sz="1600" dirty="0">
              <a:latin typeface="Montserrat SemiBold" panose="0000070000000000000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8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D88E37-3457-4374-BF51-60B2AD656DD1}"/>
              </a:ext>
            </a:extLst>
          </p:cNvPr>
          <p:cNvSpPr txBox="1"/>
          <p:nvPr/>
        </p:nvSpPr>
        <p:spPr>
          <a:xfrm>
            <a:off x="1681518" y="2149019"/>
            <a:ext cx="79977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Потреба у </a:t>
            </a:r>
            <a:r>
              <a:rPr lang="ru-RU" sz="2000" dirty="0" err="1" smtClean="0"/>
              <a:t>спілкуванні</a:t>
            </a:r>
            <a:r>
              <a:rPr lang="ru-RU" sz="2000" dirty="0"/>
              <a:t> </a:t>
            </a:r>
            <a:r>
              <a:rPr lang="ru-RU" sz="2000" dirty="0" smtClean="0"/>
              <a:t>— </a:t>
            </a:r>
            <a:r>
              <a:rPr lang="ru-RU" sz="2000" dirty="0" err="1"/>
              <a:t>спонукає</a:t>
            </a:r>
            <a:r>
              <a:rPr lang="ru-RU" sz="2000" dirty="0"/>
              <a:t> </a:t>
            </a:r>
            <a:r>
              <a:rPr lang="ru-RU" sz="2000" dirty="0" err="1"/>
              <a:t>людину</a:t>
            </a:r>
            <a:r>
              <a:rPr lang="ru-RU" sz="2000" dirty="0"/>
              <a:t> </a:t>
            </a:r>
            <a:r>
              <a:rPr lang="ru-RU" sz="2000" dirty="0" err="1"/>
              <a:t>вступити</a:t>
            </a:r>
            <a:r>
              <a:rPr lang="ru-RU" sz="2000" dirty="0"/>
              <a:t> в контакт з </a:t>
            </a:r>
            <a:r>
              <a:rPr lang="ru-RU" sz="2000" dirty="0" err="1"/>
              <a:t>іншими</a:t>
            </a:r>
            <a:r>
              <a:rPr lang="ru-RU" sz="2000" dirty="0"/>
              <a:t> людьми.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Орієнтування</a:t>
            </a:r>
            <a:r>
              <a:rPr lang="ru-RU" sz="2000" dirty="0"/>
              <a:t> з метою </a:t>
            </a:r>
            <a:r>
              <a:rPr lang="ru-RU" sz="2000" dirty="0" err="1"/>
              <a:t>спілкування</a:t>
            </a:r>
            <a:r>
              <a:rPr lang="ru-RU" sz="2000" dirty="0"/>
              <a:t>, в </a:t>
            </a:r>
            <a:r>
              <a:rPr lang="ru-RU" sz="2000" dirty="0" err="1"/>
              <a:t>ситуації</a:t>
            </a:r>
            <a:r>
              <a:rPr lang="ru-RU" sz="2000" dirty="0"/>
              <a:t> </a:t>
            </a:r>
            <a:r>
              <a:rPr lang="ru-RU" sz="2000" dirty="0" err="1"/>
              <a:t>спілкування</a:t>
            </a:r>
            <a:r>
              <a:rPr lang="ru-RU" sz="20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Орієнтування</a:t>
            </a:r>
            <a:r>
              <a:rPr lang="ru-RU" sz="2000" dirty="0"/>
              <a:t> в </a:t>
            </a:r>
            <a:r>
              <a:rPr lang="ru-RU" sz="2000" dirty="0" err="1"/>
              <a:t>особистості</a:t>
            </a:r>
            <a:r>
              <a:rPr lang="ru-RU" sz="2000" dirty="0"/>
              <a:t> </a:t>
            </a:r>
            <a:r>
              <a:rPr lang="ru-RU" sz="2000" dirty="0" err="1"/>
              <a:t>співрозмовника</a:t>
            </a:r>
            <a:r>
              <a:rPr lang="ru-RU" sz="20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Планування</a:t>
            </a:r>
            <a:r>
              <a:rPr lang="ru-RU" sz="2000" dirty="0"/>
              <a:t> </a:t>
            </a:r>
            <a:r>
              <a:rPr lang="ru-RU" sz="2000" dirty="0" err="1"/>
              <a:t>змісту</a:t>
            </a:r>
            <a:r>
              <a:rPr lang="ru-RU" sz="2000" dirty="0"/>
              <a:t> </a:t>
            </a:r>
            <a:r>
              <a:rPr lang="ru-RU" sz="2000" dirty="0" err="1"/>
              <a:t>свого</a:t>
            </a:r>
            <a:r>
              <a:rPr lang="ru-RU" sz="2000" dirty="0"/>
              <a:t> </a:t>
            </a:r>
            <a:r>
              <a:rPr lang="ru-RU" sz="2000" dirty="0" err="1" smtClean="0"/>
              <a:t>спілкування</a:t>
            </a:r>
            <a:r>
              <a:rPr lang="ru-RU" sz="2000" dirty="0" smtClean="0"/>
              <a:t>.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Несвідомо</a:t>
            </a:r>
            <a:r>
              <a:rPr lang="ru-RU" sz="2000" dirty="0"/>
              <a:t> (</a:t>
            </a:r>
            <a:r>
              <a:rPr lang="ru-RU" sz="2000" dirty="0" err="1"/>
              <a:t>іноді</a:t>
            </a:r>
            <a:r>
              <a:rPr lang="ru-RU" sz="2000" dirty="0"/>
              <a:t> </a:t>
            </a:r>
            <a:r>
              <a:rPr lang="ru-RU" sz="2000" dirty="0" err="1"/>
              <a:t>свідомо</a:t>
            </a:r>
            <a:r>
              <a:rPr lang="ru-RU" sz="2000" dirty="0"/>
              <a:t>) </a:t>
            </a:r>
            <a:r>
              <a:rPr lang="ru-RU" sz="2000" dirty="0" err="1"/>
              <a:t>людина</a:t>
            </a:r>
            <a:r>
              <a:rPr lang="ru-RU" sz="2000" dirty="0"/>
              <a:t> </a:t>
            </a:r>
            <a:r>
              <a:rPr lang="ru-RU" sz="2000" dirty="0" err="1"/>
              <a:t>вибирає</a:t>
            </a:r>
            <a:r>
              <a:rPr lang="ru-RU" sz="2000" dirty="0"/>
              <a:t> </a:t>
            </a:r>
            <a:r>
              <a:rPr lang="ru-RU" sz="2000" dirty="0" err="1"/>
              <a:t>конкретні</a:t>
            </a:r>
            <a:r>
              <a:rPr lang="ru-RU" sz="2000" dirty="0"/>
              <a:t> </a:t>
            </a:r>
            <a:r>
              <a:rPr lang="ru-RU" sz="2000" dirty="0" err="1"/>
              <a:t>засоби</a:t>
            </a:r>
            <a:r>
              <a:rPr lang="ru-RU" sz="2000" dirty="0"/>
              <a:t>, </a:t>
            </a:r>
            <a:r>
              <a:rPr lang="ru-RU" sz="2000" dirty="0" err="1"/>
              <a:t>фрази</a:t>
            </a:r>
            <a:r>
              <a:rPr lang="ru-RU" sz="2000" dirty="0"/>
              <a:t>, </a:t>
            </a:r>
            <a:r>
              <a:rPr lang="ru-RU" sz="2000" dirty="0" err="1"/>
              <a:t>якими</a:t>
            </a:r>
            <a:r>
              <a:rPr lang="ru-RU" sz="2000" dirty="0"/>
              <a:t> буде </a:t>
            </a:r>
            <a:r>
              <a:rPr lang="ru-RU" sz="2000" dirty="0" err="1"/>
              <a:t>користуватися</a:t>
            </a:r>
            <a:r>
              <a:rPr lang="ru-RU" sz="2000" dirty="0"/>
              <a:t>, </a:t>
            </a:r>
            <a:r>
              <a:rPr lang="ru-RU" sz="2000" dirty="0" err="1"/>
              <a:t>вирішує</a:t>
            </a:r>
            <a:r>
              <a:rPr lang="ru-RU" sz="2000" dirty="0"/>
              <a:t> як </a:t>
            </a:r>
            <a:r>
              <a:rPr lang="ru-RU" sz="2000" dirty="0" err="1"/>
              <a:t>говорити</a:t>
            </a:r>
            <a:r>
              <a:rPr lang="ru-RU" sz="2000" dirty="0"/>
              <a:t>, як себе вести.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Встановлення</a:t>
            </a:r>
            <a:r>
              <a:rPr lang="ru-RU" sz="2000" dirty="0"/>
              <a:t> контакту.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Обмін</a:t>
            </a:r>
            <a:r>
              <a:rPr lang="ru-RU" sz="2000" dirty="0"/>
              <a:t> думками, </a:t>
            </a:r>
            <a:r>
              <a:rPr lang="ru-RU" sz="2000" dirty="0" err="1"/>
              <a:t>ідеями</a:t>
            </a:r>
            <a:r>
              <a:rPr lang="ru-RU" sz="2000" dirty="0"/>
              <a:t>, фактами.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Сприйняття</a:t>
            </a:r>
            <a:r>
              <a:rPr lang="ru-RU" sz="2000" dirty="0"/>
              <a:t> і </a:t>
            </a:r>
            <a:r>
              <a:rPr lang="ru-RU" sz="2000" dirty="0" err="1"/>
              <a:t>оцінка</a:t>
            </a:r>
            <a:r>
              <a:rPr lang="ru-RU" sz="2000" dirty="0"/>
              <a:t> </a:t>
            </a:r>
            <a:r>
              <a:rPr lang="ru-RU" sz="2000" dirty="0" err="1"/>
              <a:t>відповідної</a:t>
            </a:r>
            <a:r>
              <a:rPr lang="ru-RU" sz="2000" dirty="0"/>
              <a:t> </a:t>
            </a:r>
            <a:r>
              <a:rPr lang="ru-RU" sz="2000" dirty="0" err="1"/>
              <a:t>реакції</a:t>
            </a:r>
            <a:r>
              <a:rPr lang="ru-RU" sz="2000" dirty="0"/>
              <a:t> </a:t>
            </a:r>
            <a:r>
              <a:rPr lang="ru-RU" sz="2000" dirty="0" err="1"/>
              <a:t>співрозмовника</a:t>
            </a:r>
            <a:r>
              <a:rPr lang="ru-RU" sz="2000" dirty="0"/>
              <a:t>, контроль </a:t>
            </a:r>
            <a:r>
              <a:rPr lang="ru-RU" sz="2000" dirty="0" err="1"/>
              <a:t>ефективності</a:t>
            </a:r>
            <a:r>
              <a:rPr lang="ru-RU" sz="2000" dirty="0"/>
              <a:t> </a:t>
            </a:r>
            <a:r>
              <a:rPr lang="ru-RU" sz="2000" dirty="0" err="1"/>
              <a:t>спілкування</a:t>
            </a:r>
            <a:r>
              <a:rPr lang="ru-RU" sz="2000" dirty="0"/>
              <a:t> на </a:t>
            </a:r>
            <a:r>
              <a:rPr lang="ru-RU" sz="2000" dirty="0" err="1"/>
              <a:t>основі</a:t>
            </a:r>
            <a:r>
              <a:rPr lang="ru-RU" sz="2000" dirty="0"/>
              <a:t> </a:t>
            </a:r>
            <a:r>
              <a:rPr lang="ru-RU" sz="2000" dirty="0" err="1"/>
              <a:t>встановлення</a:t>
            </a:r>
            <a:r>
              <a:rPr lang="ru-RU" sz="2000" dirty="0"/>
              <a:t> </a:t>
            </a:r>
            <a:r>
              <a:rPr lang="ru-RU" sz="2000" dirty="0" err="1"/>
              <a:t>зворотного</a:t>
            </a:r>
            <a:r>
              <a:rPr lang="ru-RU" sz="2000" dirty="0"/>
              <a:t> </a:t>
            </a:r>
            <a:r>
              <a:rPr lang="ru-RU" sz="2000" dirty="0" err="1"/>
              <a:t>зв'язку</a:t>
            </a:r>
            <a:r>
              <a:rPr lang="ru-RU" sz="20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Коригування</a:t>
            </a:r>
            <a:r>
              <a:rPr lang="ru-RU" sz="2000" dirty="0"/>
              <a:t> </a:t>
            </a:r>
            <a:r>
              <a:rPr lang="ru-RU" sz="2000" dirty="0" err="1"/>
              <a:t>напряму</a:t>
            </a:r>
            <a:r>
              <a:rPr lang="ru-RU" sz="2000" dirty="0"/>
              <a:t>, стилю, </a:t>
            </a:r>
            <a:r>
              <a:rPr lang="ru-RU" sz="2000" dirty="0" err="1"/>
              <a:t>методів</a:t>
            </a:r>
            <a:r>
              <a:rPr lang="ru-RU" sz="2000" dirty="0"/>
              <a:t> </a:t>
            </a:r>
            <a:r>
              <a:rPr lang="ru-RU" sz="2000" dirty="0" err="1"/>
              <a:t>спілкування</a:t>
            </a:r>
            <a:r>
              <a:rPr lang="ru-RU" sz="2000" dirty="0"/>
              <a:t> і </a:t>
            </a:r>
            <a:r>
              <a:rPr lang="ru-RU" sz="2000" dirty="0" err="1"/>
              <a:t>способів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взаємодії</a:t>
            </a:r>
            <a:r>
              <a:rPr lang="ru-RU" sz="2000" dirty="0"/>
              <a:t>.</a:t>
            </a:r>
          </a:p>
          <a:p>
            <a:endParaRPr lang="ru-RU" sz="2000" dirty="0">
              <a:latin typeface="Montserrat SemiBold" panose="000007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4649273" y="1212637"/>
            <a:ext cx="5936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latin typeface="Montserrat SemiBold" panose="00000700000000000000"/>
              </a:rPr>
              <a:t>Етапи спілкування:</a:t>
            </a:r>
            <a:endParaRPr lang="uk-UA" sz="4000" b="1" dirty="0">
              <a:latin typeface="Montserrat SemiBold" panose="0000070000000000000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28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127C2234-1DE3-4A01-A557-FEC2CD486BD2}"/>
              </a:ext>
            </a:extLst>
          </p:cNvPr>
          <p:cNvSpPr/>
          <p:nvPr/>
        </p:nvSpPr>
        <p:spPr>
          <a:xfrm>
            <a:off x="0" y="9001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A8F93059-2E3E-4E1D-959C-0BD595DD81E8}"/>
              </a:ext>
            </a:extLst>
          </p:cNvPr>
          <p:cNvSpPr/>
          <p:nvPr/>
        </p:nvSpPr>
        <p:spPr>
          <a:xfrm>
            <a:off x="11465529" y="4321909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D3E627-4C65-4F82-B846-8CE56FB1525C}"/>
              </a:ext>
            </a:extLst>
          </p:cNvPr>
          <p:cNvSpPr txBox="1"/>
          <p:nvPr/>
        </p:nvSpPr>
        <p:spPr>
          <a:xfrm>
            <a:off x="826834" y="3118902"/>
            <a:ext cx="4971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latin typeface="Montserrat SemiBold" panose="00000700000000000000" pitchFamily="2" charset="-52"/>
              </a:rPr>
              <a:t>Види</a:t>
            </a:r>
            <a:r>
              <a:rPr lang="ru-RU" sz="2400" b="1" dirty="0" smtClean="0">
                <a:latin typeface="Montserrat SemiBold" panose="00000700000000000000" pitchFamily="2" charset="-52"/>
              </a:rPr>
              <a:t> </a:t>
            </a:r>
            <a:r>
              <a:rPr lang="ru-RU" sz="2400" b="1" dirty="0" err="1" smtClean="0">
                <a:latin typeface="Montserrat SemiBold" panose="00000700000000000000" pitchFamily="2" charset="-52"/>
              </a:rPr>
              <a:t>комунікативних</a:t>
            </a:r>
            <a:r>
              <a:rPr lang="ru-RU" sz="2400" b="1" dirty="0" smtClean="0">
                <a:latin typeface="Montserrat SemiBold" panose="00000700000000000000" pitchFamily="2" charset="-52"/>
              </a:rPr>
              <a:t> бар</a:t>
            </a:r>
            <a:r>
              <a:rPr lang="en-US" sz="2400" b="1" dirty="0" smtClean="0">
                <a:latin typeface="Montserrat SemiBold" panose="00000700000000000000" pitchFamily="2" charset="-52"/>
              </a:rPr>
              <a:t>`</a:t>
            </a:r>
            <a:r>
              <a:rPr lang="ru-RU" sz="2400" b="1" dirty="0" err="1" smtClean="0">
                <a:latin typeface="Montserrat SemiBold" panose="00000700000000000000" pitchFamily="2" charset="-52"/>
              </a:rPr>
              <a:t>єрів</a:t>
            </a:r>
            <a:endParaRPr lang="uk-UA" sz="2400" b="1" dirty="0">
              <a:latin typeface="Montserrat SemiBold" panose="00000700000000000000" pitchFamily="2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5005027"/>
            <a:ext cx="307473" cy="17641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1CD1D027-E08F-4C76-979D-86ECE130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7348" y="4190464"/>
            <a:ext cx="307473" cy="1764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BED755F9-7449-4582-85FE-B73B0995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3375899"/>
            <a:ext cx="307473" cy="1764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63EE4BAF-4EBB-4A46-826C-6F760091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2561334"/>
            <a:ext cx="307473" cy="17641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2" y="1746769"/>
            <a:ext cx="307473" cy="176419"/>
          </a:xfrm>
          <a:prstGeom prst="rect">
            <a:avLst/>
          </a:prstGeom>
        </p:spPr>
      </p:pic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xmlns="" id="{F79AAF9E-9EA6-4149-BEB7-65A1CBC519B5}"/>
              </a:ext>
            </a:extLst>
          </p:cNvPr>
          <p:cNvSpPr/>
          <p:nvPr/>
        </p:nvSpPr>
        <p:spPr>
          <a:xfrm>
            <a:off x="6311555" y="1696478"/>
            <a:ext cx="4160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Montserrat SemiBold" panose="00000700000000000000"/>
              </a:rPr>
              <a:t>Семантичний</a:t>
            </a:r>
            <a:r>
              <a:rPr lang="ru-RU" sz="1600" b="1" dirty="0">
                <a:latin typeface="Montserrat SemiBold" panose="00000700000000000000"/>
              </a:rPr>
              <a:t> </a:t>
            </a:r>
            <a:r>
              <a:rPr lang="ru-RU" sz="1600" b="1" dirty="0" err="1">
                <a:latin typeface="Montserrat SemiBold" panose="00000700000000000000"/>
              </a:rPr>
              <a:t>бар'єр</a:t>
            </a:r>
            <a:endParaRPr lang="uk-UA" sz="1600" dirty="0">
              <a:latin typeface="Montserrat SemiBold" panose="00000700000000000000"/>
            </a:endParaRPr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xmlns="" id="{3C4417CB-1430-4BCB-8FCA-D648C11EF55D}"/>
              </a:ext>
            </a:extLst>
          </p:cNvPr>
          <p:cNvSpPr/>
          <p:nvPr/>
        </p:nvSpPr>
        <p:spPr>
          <a:xfrm>
            <a:off x="6308591" y="2510751"/>
            <a:ext cx="4160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Montserrat SemiBold" panose="00000700000000000000"/>
              </a:rPr>
              <a:t>Стилістичний</a:t>
            </a:r>
            <a:r>
              <a:rPr lang="ru-RU" sz="1600" b="1" dirty="0">
                <a:latin typeface="Montserrat SemiBold" panose="00000700000000000000"/>
              </a:rPr>
              <a:t> </a:t>
            </a:r>
            <a:r>
              <a:rPr lang="ru-RU" sz="1600" b="1" dirty="0" err="1">
                <a:latin typeface="Montserrat SemiBold" panose="00000700000000000000"/>
              </a:rPr>
              <a:t>бар'єр</a:t>
            </a:r>
            <a:endParaRPr lang="uk-UA" sz="1600" dirty="0">
              <a:latin typeface="Montserrat SemiBold" panose="00000700000000000000"/>
            </a:endParaRPr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xmlns="" id="{63339CCE-EFE6-4698-A0E7-B581DB92E505}"/>
              </a:ext>
            </a:extLst>
          </p:cNvPr>
          <p:cNvSpPr/>
          <p:nvPr/>
        </p:nvSpPr>
        <p:spPr>
          <a:xfrm>
            <a:off x="6308591" y="3321978"/>
            <a:ext cx="4160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Montserrat SemiBold" panose="00000700000000000000"/>
              </a:rPr>
              <a:t>Логічний</a:t>
            </a:r>
            <a:r>
              <a:rPr lang="ru-RU" sz="1600" b="1" dirty="0">
                <a:latin typeface="Montserrat SemiBold" panose="00000700000000000000"/>
              </a:rPr>
              <a:t> </a:t>
            </a:r>
            <a:r>
              <a:rPr lang="ru-RU" sz="1600" b="1" dirty="0" err="1">
                <a:latin typeface="Montserrat SemiBold" panose="00000700000000000000"/>
              </a:rPr>
              <a:t>бар'єр</a:t>
            </a:r>
            <a:endParaRPr lang="uk-UA" sz="1600" dirty="0">
              <a:latin typeface="Montserrat SemiBold" panose="00000700000000000000"/>
            </a:endParaRPr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xmlns="" id="{4DCE9E71-7183-440A-9DE7-5C2F68329B1D}"/>
              </a:ext>
            </a:extLst>
          </p:cNvPr>
          <p:cNvSpPr/>
          <p:nvPr/>
        </p:nvSpPr>
        <p:spPr>
          <a:xfrm>
            <a:off x="6284550" y="4158206"/>
            <a:ext cx="4160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Montserrat SemiBold" panose="00000700000000000000"/>
              </a:rPr>
              <a:t>Соціально-культурний</a:t>
            </a:r>
            <a:r>
              <a:rPr lang="ru-RU" sz="1600" b="1" dirty="0">
                <a:latin typeface="Montserrat SemiBold" panose="00000700000000000000"/>
              </a:rPr>
              <a:t> </a:t>
            </a:r>
            <a:r>
              <a:rPr lang="ru-RU" sz="1600" b="1" dirty="0" err="1">
                <a:latin typeface="Montserrat SemiBold" panose="00000700000000000000"/>
              </a:rPr>
              <a:t>бар'єр</a:t>
            </a:r>
            <a:endParaRPr lang="uk-UA" sz="1600" dirty="0">
              <a:latin typeface="Montserrat SemiBold" panose="00000700000000000000"/>
            </a:endParaRPr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xmlns="" id="{082DB70A-BDC6-4459-8F53-5A3AE2DB68CC}"/>
              </a:ext>
            </a:extLst>
          </p:cNvPr>
          <p:cNvSpPr/>
          <p:nvPr/>
        </p:nvSpPr>
        <p:spPr>
          <a:xfrm>
            <a:off x="6284550" y="4967040"/>
            <a:ext cx="4160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Montserrat SemiBold" panose="00000700000000000000"/>
              </a:rPr>
              <a:t>Бар'єр</a:t>
            </a:r>
            <a:r>
              <a:rPr lang="ru-RU" sz="1600" b="1" dirty="0">
                <a:latin typeface="Montserrat SemiBold" panose="00000700000000000000"/>
              </a:rPr>
              <a:t> авторитету</a:t>
            </a:r>
            <a:endParaRPr lang="uk-UA" sz="1600" dirty="0">
              <a:latin typeface="Montserrat SemiBold" panose="0000070000000000000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1" y="1049319"/>
            <a:ext cx="307473" cy="17641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2840" y="5812301"/>
            <a:ext cx="307473" cy="176419"/>
          </a:xfrm>
          <a:prstGeom prst="rect">
            <a:avLst/>
          </a:prstGeom>
        </p:spPr>
      </p:pic>
      <p:sp>
        <p:nvSpPr>
          <p:cNvPr id="40" name="Прямокутник 28">
            <a:extLst>
              <a:ext uri="{FF2B5EF4-FFF2-40B4-BE49-F238E27FC236}">
                <a16:creationId xmlns:a16="http://schemas.microsoft.com/office/drawing/2014/main" xmlns="" id="{F79AAF9E-9EA6-4149-BEB7-65A1CBC519B5}"/>
              </a:ext>
            </a:extLst>
          </p:cNvPr>
          <p:cNvSpPr/>
          <p:nvPr/>
        </p:nvSpPr>
        <p:spPr>
          <a:xfrm>
            <a:off x="6308591" y="1001669"/>
            <a:ext cx="4160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Montserrat SemiBold" panose="00000700000000000000"/>
              </a:rPr>
              <a:t>Бар'єр</a:t>
            </a:r>
            <a:r>
              <a:rPr lang="ru-RU" sz="1600" b="1" dirty="0">
                <a:latin typeface="Montserrat SemiBold" panose="00000700000000000000"/>
              </a:rPr>
              <a:t> </a:t>
            </a:r>
            <a:r>
              <a:rPr lang="ru-RU" sz="1600" b="1" dirty="0" err="1">
                <a:latin typeface="Montserrat SemiBold" panose="00000700000000000000"/>
              </a:rPr>
              <a:t>взаєморозуміння</a:t>
            </a:r>
            <a:endParaRPr lang="uk-UA" sz="1600" dirty="0">
              <a:latin typeface="Montserrat SemiBold" panose="00000700000000000000"/>
            </a:endParaRPr>
          </a:p>
        </p:txBody>
      </p:sp>
      <p:sp>
        <p:nvSpPr>
          <p:cNvPr id="41" name="Прямокутник 28">
            <a:extLst>
              <a:ext uri="{FF2B5EF4-FFF2-40B4-BE49-F238E27FC236}">
                <a16:creationId xmlns:a16="http://schemas.microsoft.com/office/drawing/2014/main" xmlns="" id="{F79AAF9E-9EA6-4149-BEB7-65A1CBC519B5}"/>
              </a:ext>
            </a:extLst>
          </p:cNvPr>
          <p:cNvSpPr/>
          <p:nvPr/>
        </p:nvSpPr>
        <p:spPr>
          <a:xfrm>
            <a:off x="6308591" y="5762010"/>
            <a:ext cx="4160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Montserrat SemiBold" panose="00000700000000000000"/>
              </a:rPr>
              <a:t>Бар'єр</a:t>
            </a:r>
            <a:r>
              <a:rPr lang="ru-RU" sz="1600" b="1" dirty="0">
                <a:latin typeface="Montserrat SemiBold" panose="00000700000000000000"/>
              </a:rPr>
              <a:t> </a:t>
            </a:r>
            <a:r>
              <a:rPr lang="ru-RU" sz="1600" b="1" dirty="0" err="1">
                <a:latin typeface="Montserrat SemiBold" panose="00000700000000000000"/>
              </a:rPr>
              <a:t>відносин</a:t>
            </a:r>
            <a:endParaRPr lang="uk-UA" sz="1600" dirty="0">
              <a:latin typeface="Montserrat SemiBold" panose="000007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7083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2CCDE62-D853-4F9B-A4AD-2F4C12DB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xmlns="" id="{0D7F1F85-3E3C-41A7-BD40-7BBCE5EEA547}"/>
              </a:ext>
            </a:extLst>
          </p:cNvPr>
          <p:cNvSpPr/>
          <p:nvPr/>
        </p:nvSpPr>
        <p:spPr>
          <a:xfrm>
            <a:off x="2596535" y="4194823"/>
            <a:ext cx="6389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 err="1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Дякую</a:t>
            </a:r>
            <a:r>
              <a:rPr lang="ru-RU" sz="5400" b="1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 за </a:t>
            </a:r>
            <a:r>
              <a:rPr lang="ru-RU" sz="5400" b="1" dirty="0" err="1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увагу</a:t>
            </a:r>
            <a:r>
              <a:rPr lang="en-US" sz="5400" b="1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!</a:t>
            </a:r>
            <a:endParaRPr lang="uk-UA" sz="5400" b="1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D780D89D-60BD-462F-8E3E-2496C85BCB9A}"/>
              </a:ext>
            </a:extLst>
          </p:cNvPr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1B0D1ABB-F367-46F6-A130-904F851D491B}"/>
              </a:ext>
            </a:extLst>
          </p:cNvPr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90C3C395-7427-4C1C-A0BF-1FB12C6E6A4F}"/>
              </a:ext>
            </a:extLst>
          </p:cNvPr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71785179-AAD3-4BD0-8974-63C89B3D0E5C}"/>
              </a:ext>
            </a:extLst>
          </p:cNvPr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87D617E3-C691-45BE-9AC1-6B4F93AEBDE1}"/>
              </a:ext>
            </a:extLst>
          </p:cNvPr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5105E0-6C92-4A65-B1FE-CF97CF56E9CA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A413A1C8-8E81-45AE-ABAE-AE23CD0E26DE}"/>
              </a:ext>
            </a:extLst>
          </p:cNvPr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0C7FCE42-03E7-4AD4-AC16-3929F3A7C69C}"/>
              </a:ext>
            </a:extLst>
          </p:cNvPr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B019E66A-9697-45ED-81C4-0B99826E2A6B}"/>
              </a:ext>
            </a:extLst>
          </p:cNvPr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8838E2E9-C82B-4BE2-BDDE-D6D6C16749F2}"/>
              </a:ext>
            </a:extLst>
          </p:cNvPr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26F6E1B2-A8CF-47A6-8AA4-BD1DBEBE8D59}"/>
              </a:ext>
            </a:extLst>
          </p:cNvPr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BC92F051-81E6-4E52-ACC6-72B8F7097D00}"/>
              </a:ext>
            </a:extLst>
          </p:cNvPr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49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D8524AB6-EC2D-4B94-B6EB-B07B5969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" y="3442"/>
            <a:ext cx="12191755" cy="6854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F124DD-B22E-4430-967C-BC8F33EE40EC}"/>
              </a:ext>
            </a:extLst>
          </p:cNvPr>
          <p:cNvSpPr txBox="1"/>
          <p:nvPr/>
        </p:nvSpPr>
        <p:spPr>
          <a:xfrm>
            <a:off x="1975104" y="2232013"/>
            <a:ext cx="14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Fintech</a:t>
            </a:r>
            <a:endParaRPr lang="uk-U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CD9A76-CBFA-45FC-BB5D-9CA47FB09967}"/>
              </a:ext>
            </a:extLst>
          </p:cNvPr>
          <p:cNvSpPr txBox="1"/>
          <p:nvPr/>
        </p:nvSpPr>
        <p:spPr>
          <a:xfrm>
            <a:off x="1975104" y="2984404"/>
            <a:ext cx="14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Trading</a:t>
            </a:r>
            <a:endParaRPr lang="uk-UA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5875A9-FFC9-40C6-AB2D-DCEFDEB2EE3F}"/>
              </a:ext>
            </a:extLst>
          </p:cNvPr>
          <p:cNvSpPr txBox="1"/>
          <p:nvPr/>
        </p:nvSpPr>
        <p:spPr>
          <a:xfrm>
            <a:off x="1975104" y="3736796"/>
            <a:ext cx="162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Data &amp; Analysis</a:t>
            </a:r>
            <a:endParaRPr lang="uk-UA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442E62-288A-4EB6-B6A7-3CD67246C235}"/>
              </a:ext>
            </a:extLst>
          </p:cNvPr>
          <p:cNvSpPr txBox="1"/>
          <p:nvPr/>
        </p:nvSpPr>
        <p:spPr>
          <a:xfrm>
            <a:off x="1975104" y="4489188"/>
            <a:ext cx="176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Human Relations</a:t>
            </a:r>
            <a:endParaRPr lang="uk-UA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539C95-1078-404A-AE87-37233CB6E881}"/>
              </a:ext>
            </a:extLst>
          </p:cNvPr>
          <p:cNvSpPr txBox="1"/>
          <p:nvPr/>
        </p:nvSpPr>
        <p:spPr>
          <a:xfrm>
            <a:off x="1975104" y="5241579"/>
            <a:ext cx="200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eCommerce &amp; Retail</a:t>
            </a:r>
            <a:endParaRPr lang="uk-U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5858DE-2D0F-4120-8FA4-DB133EF0B305}"/>
              </a:ext>
            </a:extLst>
          </p:cNvPr>
          <p:cNvSpPr txBox="1"/>
          <p:nvPr/>
        </p:nvSpPr>
        <p:spPr>
          <a:xfrm>
            <a:off x="8702040" y="4432639"/>
            <a:ext cx="221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Business Applications</a:t>
            </a:r>
            <a:endParaRPr lang="uk-UA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15190A-126B-4B61-B92A-C264FEDA2096}"/>
              </a:ext>
            </a:extLst>
          </p:cNvPr>
          <p:cNvSpPr txBox="1"/>
          <p:nvPr/>
        </p:nvSpPr>
        <p:spPr>
          <a:xfrm>
            <a:off x="8702040" y="3736796"/>
            <a:ext cx="21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Security &amp; Encryption</a:t>
            </a:r>
            <a:endParaRPr lang="uk-UA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D90DFB-5E83-4763-AEDD-AF09D7133B50}"/>
              </a:ext>
            </a:extLst>
          </p:cNvPr>
          <p:cNvSpPr txBox="1"/>
          <p:nvPr/>
        </p:nvSpPr>
        <p:spPr>
          <a:xfrm>
            <a:off x="8702040" y="2245787"/>
            <a:ext cx="1662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Social Networks</a:t>
            </a:r>
            <a:endParaRPr lang="uk-UA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95EADD-1731-4F42-A412-51E954C49E69}"/>
              </a:ext>
            </a:extLst>
          </p:cNvPr>
          <p:cNvSpPr txBox="1"/>
          <p:nvPr/>
        </p:nvSpPr>
        <p:spPr>
          <a:xfrm>
            <a:off x="8702040" y="2984404"/>
            <a:ext cx="14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Government</a:t>
            </a:r>
            <a:endParaRPr lang="uk-U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D59D15-CF09-436B-95D1-9679A1D1EAD9}"/>
              </a:ext>
            </a:extLst>
          </p:cNvPr>
          <p:cNvSpPr txBox="1"/>
          <p:nvPr/>
        </p:nvSpPr>
        <p:spPr>
          <a:xfrm>
            <a:off x="5355336" y="4489188"/>
            <a:ext cx="196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Travel &amp; Hospitality</a:t>
            </a:r>
            <a:endParaRPr lang="uk-UA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E17AE8-F55F-467A-BF0B-6C4916C8FE99}"/>
              </a:ext>
            </a:extLst>
          </p:cNvPr>
          <p:cNvSpPr txBox="1"/>
          <p:nvPr/>
        </p:nvSpPr>
        <p:spPr>
          <a:xfrm>
            <a:off x="5355336" y="3745390"/>
            <a:ext cx="222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Booking &amp; Reservation</a:t>
            </a:r>
            <a:endParaRPr lang="uk-UA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C19A7E5-50F9-4746-9D68-BFE6AA886562}"/>
              </a:ext>
            </a:extLst>
          </p:cNvPr>
          <p:cNvSpPr txBox="1"/>
          <p:nvPr/>
        </p:nvSpPr>
        <p:spPr>
          <a:xfrm>
            <a:off x="5355336" y="3001592"/>
            <a:ext cx="162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Digital Banking</a:t>
            </a:r>
            <a:endParaRPr lang="uk-UA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5194D6-DAFF-4D6D-8A62-E607E2D1F3ED}"/>
              </a:ext>
            </a:extLst>
          </p:cNvPr>
          <p:cNvSpPr txBox="1"/>
          <p:nvPr/>
        </p:nvSpPr>
        <p:spPr>
          <a:xfrm>
            <a:off x="5355336" y="2273353"/>
            <a:ext cx="14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 Light" panose="00000400000000000000" pitchFamily="2" charset="0"/>
              </a:rPr>
              <a:t>Blockchain</a:t>
            </a:r>
            <a:endParaRPr lang="uk-UA" sz="16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5DBDCCB0-C3FC-45FC-8AF4-0B7CA3F2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28" y="2094627"/>
            <a:ext cx="647700" cy="6477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83DC3B34-7A56-4139-9407-0A824680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28" y="2842722"/>
            <a:ext cx="647700" cy="6477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6708B818-D23F-4D3F-9444-F84BCC875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28" y="3590817"/>
            <a:ext cx="647700" cy="6477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8509F9F-EF2F-4202-9054-F8D66CC67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28" y="4338912"/>
            <a:ext cx="647700" cy="6477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7505C3DF-31CC-4C7D-89D9-823E76293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28" y="5087006"/>
            <a:ext cx="647700" cy="6477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88F68916-2589-4600-94DE-B21132A9F9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91" y="4334615"/>
            <a:ext cx="647700" cy="6477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4887FDA-7791-4E16-8A8D-7C8E573C60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91" y="3587953"/>
            <a:ext cx="647700" cy="6477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65E8FA1D-25FE-4D8C-92AB-996A413037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91" y="2841290"/>
            <a:ext cx="647700" cy="6477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AD1726AB-B3CA-409E-9305-52B7C14546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91" y="2094627"/>
            <a:ext cx="647700" cy="6477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F79D880D-4C54-4FAE-BB76-B381EBE5DB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54" y="2091214"/>
            <a:ext cx="647700" cy="6477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DE364390-CB4D-4FAE-948B-D96A32BD21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54" y="2839014"/>
            <a:ext cx="647700" cy="6477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60604DBD-2209-4C30-B819-C61D713F2C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54" y="3586814"/>
            <a:ext cx="647700" cy="6477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1B5215BF-D9CE-4A11-AD21-1B063DCE72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54" y="4334615"/>
            <a:ext cx="647700" cy="647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149DD5-20C1-4CE9-B995-A10417E9CF67}"/>
              </a:ext>
            </a:extLst>
          </p:cNvPr>
          <p:cNvSpPr txBox="1"/>
          <p:nvPr/>
        </p:nvSpPr>
        <p:spPr>
          <a:xfrm>
            <a:off x="2632709" y="660901"/>
            <a:ext cx="7280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>
                <a:solidFill>
                  <a:srgbClr val="012075"/>
                </a:solidFill>
                <a:latin typeface="Nunito Sans Light" panose="00000400000000000000" pitchFamily="2" charset="0"/>
              </a:rPr>
              <a:t>Industries</a:t>
            </a:r>
            <a:r>
              <a:rPr lang="en-US" sz="2400" dirty="0">
                <a:solidFill>
                  <a:srgbClr val="012075"/>
                </a:solidFill>
                <a:latin typeface="Nunito Sans Light" panose="00000400000000000000" pitchFamily="2" charset="0"/>
              </a:rPr>
              <a:t> We Proved Our Competence In</a:t>
            </a:r>
            <a:endParaRPr lang="uk-UA" sz="2400" dirty="0">
              <a:solidFill>
                <a:srgbClr val="012075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xmlns="" id="{B87EEFBD-FB0B-4526-BDC4-8AC82BADBAFC}"/>
              </a:ext>
            </a:extLst>
          </p:cNvPr>
          <p:cNvSpPr/>
          <p:nvPr/>
        </p:nvSpPr>
        <p:spPr>
          <a:xfrm>
            <a:off x="2500122" y="987657"/>
            <a:ext cx="132588" cy="132588"/>
          </a:xfrm>
          <a:prstGeom prst="ellipse">
            <a:avLst/>
          </a:prstGeom>
          <a:solidFill>
            <a:srgbClr val="012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5" name="Пряма сполучна лінія 44">
            <a:extLst>
              <a:ext uri="{FF2B5EF4-FFF2-40B4-BE49-F238E27FC236}">
                <a16:creationId xmlns:a16="http://schemas.microsoft.com/office/drawing/2014/main" xmlns="" id="{3DB2F7B3-9089-4966-AFED-D7FC2BE93F2D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0" y="1047907"/>
            <a:ext cx="2500122" cy="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118EED9-7F7D-4AF4-91ED-58C82DDC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68" y="1598362"/>
            <a:ext cx="5310406" cy="4688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9F61C0-3532-4098-9CE2-5B41D9F022AC}"/>
              </a:ext>
            </a:extLst>
          </p:cNvPr>
          <p:cNvSpPr txBox="1"/>
          <p:nvPr/>
        </p:nvSpPr>
        <p:spPr>
          <a:xfrm>
            <a:off x="2158107" y="2576851"/>
            <a:ext cx="435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unito Sans Light" panose="00000400000000000000"/>
              </a:rPr>
              <a:t>High </a:t>
            </a:r>
            <a:r>
              <a:rPr lang="en-US" sz="1600" dirty="0" err="1" smtClean="0">
                <a:latin typeface="Nunito Sans Light" panose="00000400000000000000"/>
              </a:rPr>
              <a:t>sallary</a:t>
            </a:r>
            <a:endParaRPr lang="uk-UA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42826B-2839-4ADD-B069-AAA3D9D3E346}"/>
              </a:ext>
            </a:extLst>
          </p:cNvPr>
          <p:cNvSpPr txBox="1"/>
          <p:nvPr/>
        </p:nvSpPr>
        <p:spPr>
          <a:xfrm>
            <a:off x="2158107" y="3527797"/>
            <a:ext cx="187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unito Sans Light" panose="00000400000000000000" pitchFamily="2" charset="0"/>
              </a:rPr>
              <a:t>Friendly staff</a:t>
            </a:r>
            <a:endParaRPr lang="uk-UA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F228314-79C5-40E4-AF5E-F9740CEC20CE}"/>
              </a:ext>
            </a:extLst>
          </p:cNvPr>
          <p:cNvSpPr txBox="1"/>
          <p:nvPr/>
        </p:nvSpPr>
        <p:spPr>
          <a:xfrm>
            <a:off x="2158107" y="4478743"/>
            <a:ext cx="271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unito Sans Light" panose="00000400000000000000" pitchFamily="2" charset="0"/>
              </a:rPr>
              <a:t>Possibility of self-development</a:t>
            </a:r>
            <a:endParaRPr lang="uk-UA" sz="16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D7A32CED-56FB-4432-8FF0-F64D3AA4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49796"/>
            <a:ext cx="1947672" cy="5704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496F0929-713F-47D1-8D17-B58CFCB4F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10995"/>
            <a:ext cx="1947672" cy="5704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8E873020-2DFB-4D23-BC20-8F67BA4C4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20447"/>
            <a:ext cx="1947672" cy="570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2451BC-F954-4572-AF5A-51D04BB66C10}"/>
              </a:ext>
            </a:extLst>
          </p:cNvPr>
          <p:cNvSpPr txBox="1"/>
          <p:nvPr/>
        </p:nvSpPr>
        <p:spPr>
          <a:xfrm>
            <a:off x="1947671" y="510497"/>
            <a:ext cx="7065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>
                <a:solidFill>
                  <a:srgbClr val="012075"/>
                </a:solidFill>
                <a:latin typeface="Nunito Sans Light" panose="00000400000000000000" pitchFamily="2" charset="0"/>
              </a:rPr>
              <a:t>Benefits</a:t>
            </a:r>
            <a:r>
              <a:rPr lang="en-US" sz="2400" dirty="0">
                <a:solidFill>
                  <a:srgbClr val="012075"/>
                </a:solidFill>
                <a:latin typeface="Nunito Sans Light" panose="00000400000000000000" pitchFamily="2" charset="0"/>
              </a:rPr>
              <a:t> of Working </a:t>
            </a:r>
            <a:r>
              <a:rPr lang="en-US" sz="2400" dirty="0" smtClean="0">
                <a:solidFill>
                  <a:srgbClr val="012075"/>
                </a:solidFill>
                <a:latin typeface="Nunito Sans Light" panose="00000400000000000000" pitchFamily="2" charset="0"/>
              </a:rPr>
              <a:t>in </a:t>
            </a:r>
            <a:r>
              <a:rPr lang="en-US" sz="2400" dirty="0" err="1" smtClean="0">
                <a:solidFill>
                  <a:srgbClr val="012075"/>
                </a:solidFill>
                <a:latin typeface="Nunito Sans Light" panose="00000400000000000000" pitchFamily="2" charset="0"/>
              </a:rPr>
              <a:t>Magnis</a:t>
            </a:r>
            <a:endParaRPr lang="uk-UA" sz="2400" dirty="0">
              <a:solidFill>
                <a:srgbClr val="0120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49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xmlns="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DEBAB45-527C-4503-8770-CDFB68113437}"/>
              </a:ext>
            </a:extLst>
          </p:cNvPr>
          <p:cNvSpPr txBox="1"/>
          <p:nvPr/>
        </p:nvSpPr>
        <p:spPr>
          <a:xfrm>
            <a:off x="1679105" y="1180024"/>
            <a:ext cx="75356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1. </a:t>
            </a:r>
            <a:r>
              <a:rPr lang="en-US" sz="2800" b="1" dirty="0" smtClean="0"/>
              <a:t>Soft</a:t>
            </a:r>
            <a:r>
              <a:rPr lang="ru-RU" sz="2800" b="1" dirty="0"/>
              <a:t>-</a:t>
            </a:r>
            <a:r>
              <a:rPr lang="en-US" sz="2800" b="1" dirty="0" smtClean="0"/>
              <a:t>skills</a:t>
            </a:r>
            <a:r>
              <a:rPr lang="ru-RU" sz="2800" b="1" dirty="0" smtClean="0"/>
              <a:t> (</a:t>
            </a:r>
            <a:r>
              <a:rPr lang="ru-RU" sz="2800" b="1" dirty="0" err="1" smtClean="0"/>
              <a:t>універсальні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компетенції</a:t>
            </a:r>
            <a:r>
              <a:rPr lang="ru-RU" sz="2800" b="1" dirty="0" smtClean="0"/>
              <a:t>)</a:t>
            </a:r>
            <a:endParaRPr lang="ru-RU" sz="2800" b="1" dirty="0"/>
          </a:p>
          <a:p>
            <a:r>
              <a:rPr lang="ru-RU" sz="2800" b="1" dirty="0" smtClean="0"/>
              <a:t>	</a:t>
            </a:r>
            <a:r>
              <a:rPr lang="ru-RU" sz="2000" dirty="0" smtClean="0"/>
              <a:t>1.1 </a:t>
            </a:r>
            <a:r>
              <a:rPr lang="ru-RU" sz="2000" dirty="0" err="1" smtClean="0"/>
              <a:t>поняття</a:t>
            </a:r>
            <a:r>
              <a:rPr lang="ru-RU" sz="2000" dirty="0" smtClean="0"/>
              <a:t> </a:t>
            </a:r>
            <a:r>
              <a:rPr lang="ru-RU" sz="2000" dirty="0" err="1" smtClean="0"/>
              <a:t>універсальних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компетенцій</a:t>
            </a:r>
            <a:endParaRPr lang="ru-RU" sz="2000" dirty="0" smtClean="0"/>
          </a:p>
          <a:p>
            <a:r>
              <a:rPr lang="ru-RU" sz="2000" dirty="0" smtClean="0"/>
              <a:t>	1.2 </a:t>
            </a:r>
            <a:r>
              <a:rPr lang="ru-RU" sz="2000" dirty="0" err="1" smtClean="0"/>
              <a:t>різниця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</a:t>
            </a:r>
            <a:r>
              <a:rPr lang="en-US" sz="2000" dirty="0" smtClean="0"/>
              <a:t>soft</a:t>
            </a:r>
            <a:r>
              <a:rPr lang="ru-RU" sz="2000" dirty="0" smtClean="0"/>
              <a:t> та </a:t>
            </a:r>
            <a:r>
              <a:rPr lang="en-US" sz="2000" dirty="0" smtClean="0"/>
              <a:t>hard skills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1.3 </a:t>
            </a:r>
            <a:r>
              <a:rPr lang="ru-RU" sz="2000" dirty="0" err="1" smtClean="0"/>
              <a:t>найперспективніші</a:t>
            </a:r>
            <a:r>
              <a:rPr lang="ru-RU" sz="2000" dirty="0" smtClean="0"/>
              <a:t> </a:t>
            </a:r>
            <a:r>
              <a:rPr lang="ru-RU" sz="2000" dirty="0" err="1" smtClean="0"/>
              <a:t>універсальні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компетенції</a:t>
            </a:r>
            <a:r>
              <a:rPr lang="ru-RU" sz="2000" dirty="0" smtClean="0"/>
              <a:t> </a:t>
            </a:r>
            <a:r>
              <a:rPr lang="en-US" sz="2000" dirty="0" smtClean="0"/>
              <a:t>X</a:t>
            </a:r>
            <a:r>
              <a:rPr lang="ru-RU" sz="2000" dirty="0" smtClean="0"/>
              <a:t>ХІ ст.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2800" b="1" dirty="0" smtClean="0"/>
              <a:t>2. </a:t>
            </a:r>
            <a:r>
              <a:rPr lang="ru-RU" sz="2800" b="1" dirty="0" err="1" smtClean="0"/>
              <a:t>Мотивація</a:t>
            </a:r>
            <a:endParaRPr lang="ru-RU" sz="2800" b="1" dirty="0"/>
          </a:p>
          <a:p>
            <a:r>
              <a:rPr lang="ru-RU" sz="2000" dirty="0" smtClean="0"/>
              <a:t>	2.1 </a:t>
            </a:r>
            <a:r>
              <a:rPr lang="ru-RU" sz="2000" dirty="0" err="1" smtClean="0"/>
              <a:t>поняття</a:t>
            </a:r>
            <a:r>
              <a:rPr lang="ru-RU" sz="2000" dirty="0" smtClean="0"/>
              <a:t> </a:t>
            </a:r>
            <a:r>
              <a:rPr lang="ru-RU" sz="2000" dirty="0" err="1" smtClean="0"/>
              <a:t>мотивації</a:t>
            </a:r>
            <a:endParaRPr lang="ru-RU" sz="2000" dirty="0"/>
          </a:p>
          <a:p>
            <a:r>
              <a:rPr lang="ru-RU" sz="2000" dirty="0" smtClean="0"/>
              <a:t>	2.2 </a:t>
            </a:r>
            <a:r>
              <a:rPr lang="ru-RU" sz="2000" dirty="0" err="1" smtClean="0"/>
              <a:t>підходи</a:t>
            </a:r>
            <a:r>
              <a:rPr lang="ru-RU" sz="2000" dirty="0" smtClean="0"/>
              <a:t> до </a:t>
            </a:r>
            <a:r>
              <a:rPr lang="ru-RU" sz="2000" dirty="0" err="1" smtClean="0"/>
              <a:t>вивчення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мотивації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2.3 </a:t>
            </a:r>
            <a:r>
              <a:rPr lang="ru-RU" sz="2000" dirty="0" err="1" smtClean="0"/>
              <a:t>теорії</a:t>
            </a:r>
            <a:r>
              <a:rPr lang="ru-RU" sz="2000" dirty="0" smtClean="0"/>
              <a:t> </a:t>
            </a:r>
            <a:r>
              <a:rPr lang="ru-RU" sz="2000" dirty="0" err="1" smtClean="0"/>
              <a:t>мотивації</a:t>
            </a:r>
            <a:endParaRPr lang="ru-RU" sz="2800" dirty="0" smtClean="0"/>
          </a:p>
          <a:p>
            <a:r>
              <a:rPr lang="ru-RU" sz="2800" b="1" dirty="0" smtClean="0"/>
              <a:t>3. </a:t>
            </a:r>
            <a:r>
              <a:rPr lang="ru-RU" sz="2800" b="1" dirty="0" err="1" smtClean="0"/>
              <a:t>Комунікація</a:t>
            </a:r>
            <a:endParaRPr lang="ru-RU" sz="2800" b="1" dirty="0"/>
          </a:p>
          <a:p>
            <a:r>
              <a:rPr lang="ru-RU" sz="2000" dirty="0" smtClean="0"/>
              <a:t>	3.1 </a:t>
            </a:r>
            <a:r>
              <a:rPr lang="ru-RU" sz="2000" dirty="0" err="1" smtClean="0"/>
              <a:t>види</a:t>
            </a:r>
            <a:r>
              <a:rPr lang="ru-RU" sz="2000" dirty="0" smtClean="0"/>
              <a:t> </a:t>
            </a:r>
            <a:r>
              <a:rPr lang="ru-RU" sz="2000" dirty="0" err="1" smtClean="0"/>
              <a:t>комунікації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3.2 </a:t>
            </a:r>
            <a:r>
              <a:rPr lang="ru-RU" sz="2000" dirty="0" err="1" smtClean="0"/>
              <a:t>умови</a:t>
            </a:r>
            <a:r>
              <a:rPr lang="ru-RU" sz="2000" dirty="0" smtClean="0"/>
              <a:t> </a:t>
            </a:r>
            <a:r>
              <a:rPr lang="ru-RU" sz="2000" dirty="0" err="1" smtClean="0"/>
              <a:t>здійснення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комунікації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3.3 </a:t>
            </a:r>
            <a:r>
              <a:rPr lang="ru-RU" sz="2000" dirty="0" err="1" smtClean="0"/>
              <a:t>етапи</a:t>
            </a:r>
            <a:r>
              <a:rPr lang="ru-RU" sz="2000" dirty="0" smtClean="0"/>
              <a:t> </a:t>
            </a:r>
            <a:r>
              <a:rPr lang="ru-RU" sz="2000" dirty="0" err="1" smtClean="0"/>
              <a:t>спілкування</a:t>
            </a:r>
            <a:endParaRPr lang="ru-RU" sz="2000" dirty="0"/>
          </a:p>
          <a:p>
            <a:r>
              <a:rPr lang="ru-RU" sz="2000" dirty="0" smtClean="0"/>
              <a:t>	3.4 </a:t>
            </a:r>
            <a:r>
              <a:rPr lang="ru-RU" sz="2000" dirty="0" err="1"/>
              <a:t>види</a:t>
            </a:r>
            <a:r>
              <a:rPr lang="ru-RU" sz="2000" dirty="0"/>
              <a:t> </a:t>
            </a:r>
            <a:r>
              <a:rPr lang="ru-RU" sz="2000" dirty="0" err="1"/>
              <a:t>комунікативних</a:t>
            </a:r>
            <a:r>
              <a:rPr lang="ru-RU" sz="2000" dirty="0"/>
              <a:t> </a:t>
            </a:r>
            <a:r>
              <a:rPr lang="ru-RU" sz="2000" dirty="0" smtClean="0"/>
              <a:t>бар</a:t>
            </a:r>
            <a:r>
              <a:rPr lang="en-US" sz="2000" dirty="0" smtClean="0"/>
              <a:t>`</a:t>
            </a:r>
            <a:r>
              <a:rPr lang="ru-RU" sz="2000" dirty="0" err="1" smtClean="0"/>
              <a:t>єрів</a:t>
            </a:r>
            <a:endParaRPr lang="uk-UA" sz="2000" dirty="0">
              <a:latin typeface="Montserrat ExtraLight" panose="000003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7475155-F3BC-4AEC-A6D9-68AAFFEF6F66}"/>
              </a:ext>
            </a:extLst>
          </p:cNvPr>
          <p:cNvSpPr txBox="1"/>
          <p:nvPr/>
        </p:nvSpPr>
        <p:spPr>
          <a:xfrm>
            <a:off x="1589496" y="164361"/>
            <a:ext cx="4392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Montserrat SemiBold" panose="00000700000000000000" pitchFamily="2" charset="-52"/>
              </a:rPr>
              <a:t>План</a:t>
            </a:r>
            <a:endParaRPr lang="uk-UA" sz="6000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66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xmlns="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02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F44307-A303-4A5A-91B8-B5D754DAD1F8}"/>
              </a:ext>
            </a:extLst>
          </p:cNvPr>
          <p:cNvSpPr txBox="1"/>
          <p:nvPr/>
        </p:nvSpPr>
        <p:spPr>
          <a:xfrm>
            <a:off x="446971" y="2501517"/>
            <a:ext cx="39503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Montserrat ExtraLight" panose="00000300000000000000"/>
              </a:rPr>
              <a:t>Hard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skills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sz="1600" dirty="0">
                <a:latin typeface="Montserrat ExtraLight" panose="00000300000000000000"/>
              </a:rPr>
              <a:t>- (англ. "</a:t>
            </a:r>
            <a:r>
              <a:rPr lang="ru-RU" sz="1600" dirty="0" err="1">
                <a:latin typeface="Montserrat ExtraLight" panose="00000300000000000000"/>
              </a:rPr>
              <a:t>Жорсткі</a:t>
            </a:r>
            <a:r>
              <a:rPr lang="ru-RU" sz="1600" dirty="0">
                <a:latin typeface="Montserrat ExtraLight" panose="00000300000000000000"/>
              </a:rPr>
              <a:t>" </a:t>
            </a:r>
            <a:r>
              <a:rPr lang="ru-RU" sz="1600" dirty="0" err="1">
                <a:latin typeface="Montserrat ExtraLight" panose="00000300000000000000"/>
              </a:rPr>
              <a:t>навички</a:t>
            </a:r>
            <a:r>
              <a:rPr lang="ru-RU" sz="1600" dirty="0">
                <a:latin typeface="Montserrat ExtraLight" panose="00000300000000000000"/>
              </a:rPr>
              <a:t>) </a:t>
            </a:r>
            <a:r>
              <a:rPr lang="ru-RU" sz="1600" dirty="0" err="1">
                <a:latin typeface="Montserrat ExtraLight" panose="00000300000000000000"/>
              </a:rPr>
              <a:t>професійні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навички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яким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можна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навчити</a:t>
            </a:r>
            <a:r>
              <a:rPr lang="ru-RU" sz="1600" dirty="0">
                <a:latin typeface="Montserrat ExtraLight" panose="00000300000000000000"/>
              </a:rPr>
              <a:t> і </a:t>
            </a:r>
            <a:r>
              <a:rPr lang="ru-RU" sz="1600" dirty="0" err="1">
                <a:latin typeface="Montserrat ExtraLight" panose="00000300000000000000"/>
              </a:rPr>
              <a:t>які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можна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виміряти</a:t>
            </a:r>
            <a:r>
              <a:rPr lang="ru-RU" sz="1600" dirty="0">
                <a:latin typeface="Montserrat ExtraLight" panose="00000300000000000000"/>
              </a:rPr>
              <a:t>. Для </a:t>
            </a:r>
            <a:r>
              <a:rPr lang="ru-RU" sz="1600" dirty="0" err="1">
                <a:latin typeface="Montserrat ExtraLight" panose="00000300000000000000"/>
              </a:rPr>
              <a:t>навчання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hard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skills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необхідно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засвоїти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знання</a:t>
            </a:r>
            <a:r>
              <a:rPr lang="ru-RU" sz="1600" dirty="0">
                <a:latin typeface="Montserrat ExtraLight" panose="00000300000000000000"/>
              </a:rPr>
              <a:t> та </a:t>
            </a:r>
            <a:r>
              <a:rPr lang="ru-RU" sz="1600" dirty="0" err="1">
                <a:latin typeface="Montserrat ExtraLight" panose="00000300000000000000"/>
              </a:rPr>
              <a:t>інструкції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якість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навчання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можна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перевірити</a:t>
            </a:r>
            <a:r>
              <a:rPr lang="ru-RU" sz="1600" dirty="0">
                <a:latin typeface="Montserrat ExtraLight" panose="00000300000000000000"/>
              </a:rPr>
              <a:t> за </a:t>
            </a:r>
            <a:r>
              <a:rPr lang="ru-RU" sz="1600" dirty="0" err="1">
                <a:latin typeface="Montserrat ExtraLight" panose="00000300000000000000"/>
              </a:rPr>
              <a:t>допомогою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 smtClean="0">
                <a:latin typeface="Montserrat ExtraLight" panose="00000300000000000000"/>
              </a:rPr>
              <a:t>іспиту</a:t>
            </a:r>
            <a:r>
              <a:rPr lang="ru-RU" sz="1600" dirty="0" smtClean="0">
                <a:latin typeface="Montserrat ExtraLight" panose="00000300000000000000"/>
              </a:rPr>
              <a:t>.</a:t>
            </a:r>
          </a:p>
          <a:p>
            <a:r>
              <a:rPr lang="ru-RU" sz="1600" dirty="0" err="1" smtClean="0">
                <a:latin typeface="Montserrat ExtraLight" panose="00000300000000000000"/>
              </a:rPr>
              <a:t>Приклади</a:t>
            </a:r>
            <a:r>
              <a:rPr lang="ru-RU" sz="1600" dirty="0" smtClean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hard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skills</a:t>
            </a:r>
            <a:r>
              <a:rPr lang="ru-RU" sz="1600" dirty="0">
                <a:latin typeface="Montserrat ExtraLight" panose="00000300000000000000"/>
              </a:rPr>
              <a:t>: </a:t>
            </a:r>
            <a:r>
              <a:rPr lang="ru-RU" sz="1600" dirty="0" err="1">
                <a:latin typeface="Montserrat ExtraLight" panose="00000300000000000000"/>
              </a:rPr>
              <a:t>набір</a:t>
            </a:r>
            <a:r>
              <a:rPr lang="ru-RU" sz="1600" dirty="0">
                <a:latin typeface="Montserrat ExtraLight" panose="00000300000000000000"/>
              </a:rPr>
              <a:t> тексту на </a:t>
            </a:r>
            <a:r>
              <a:rPr lang="ru-RU" sz="1600" dirty="0" err="1">
                <a:latin typeface="Montserrat ExtraLight" panose="00000300000000000000"/>
              </a:rPr>
              <a:t>комп'ютері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водіння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автомобіля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читання</a:t>
            </a:r>
            <a:r>
              <a:rPr lang="ru-RU" sz="1600" dirty="0">
                <a:latin typeface="Montserrat ExtraLight" panose="00000300000000000000"/>
              </a:rPr>
              <a:t>, математика, </a:t>
            </a:r>
            <a:r>
              <a:rPr lang="ru-RU" sz="1600" dirty="0" err="1">
                <a:latin typeface="Montserrat ExtraLight" panose="00000300000000000000"/>
              </a:rPr>
              <a:t>знання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іноземної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мови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використання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комп'ютерних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 smtClean="0">
                <a:latin typeface="Montserrat ExtraLight" panose="00000300000000000000"/>
              </a:rPr>
              <a:t>програм</a:t>
            </a:r>
            <a:r>
              <a:rPr lang="ru-RU" sz="1600" dirty="0" smtClean="0">
                <a:latin typeface="Montserrat ExtraLight" panose="00000300000000000000"/>
              </a:rPr>
              <a:t>, </a:t>
            </a:r>
            <a:r>
              <a:rPr lang="ru-RU" sz="1600" dirty="0" err="1" smtClean="0">
                <a:latin typeface="Montserrat ExtraLight" panose="00000300000000000000"/>
              </a:rPr>
              <a:t>тд</a:t>
            </a:r>
            <a:r>
              <a:rPr lang="ru-RU" sz="1600" dirty="0" smtClean="0">
                <a:latin typeface="Montserrat ExtraLight" panose="00000300000000000000"/>
              </a:rPr>
              <a:t>.</a:t>
            </a:r>
            <a:endParaRPr lang="ru-RU" sz="1600" dirty="0">
              <a:latin typeface="Montserrat ExtraLight" panose="00000300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EB6FDB-5F15-4220-BC92-2B695FBFC30F}"/>
              </a:ext>
            </a:extLst>
          </p:cNvPr>
          <p:cNvSpPr txBox="1"/>
          <p:nvPr/>
        </p:nvSpPr>
        <p:spPr>
          <a:xfrm>
            <a:off x="2408350" y="667517"/>
            <a:ext cx="9216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Montserrat ExtraLight" panose="00000300000000000000"/>
              </a:rPr>
              <a:t>Сьогодні</a:t>
            </a:r>
            <a:r>
              <a:rPr lang="ru-RU" sz="2400" b="1" dirty="0">
                <a:latin typeface="Montserrat ExtraLight" panose="00000300000000000000"/>
              </a:rPr>
              <a:t> у </a:t>
            </a:r>
            <a:r>
              <a:rPr lang="ru-RU" sz="2400" b="1" dirty="0" err="1">
                <a:latin typeface="Montserrat ExtraLight" panose="00000300000000000000"/>
              </a:rPr>
              <a:t>вакансіях</a:t>
            </a:r>
            <a:r>
              <a:rPr lang="ru-RU" sz="2400" b="1" dirty="0">
                <a:latin typeface="Montserrat ExtraLight" panose="00000300000000000000"/>
              </a:rPr>
              <a:t>, </a:t>
            </a:r>
            <a:r>
              <a:rPr lang="ru-RU" sz="2400" b="1" dirty="0" err="1">
                <a:latin typeface="Montserrat ExtraLight" panose="00000300000000000000"/>
              </a:rPr>
              <a:t>можна</a:t>
            </a:r>
            <a:r>
              <a:rPr lang="ru-RU" sz="2400" b="1" dirty="0">
                <a:latin typeface="Montserrat ExtraLight" panose="00000300000000000000"/>
              </a:rPr>
              <a:t> </a:t>
            </a:r>
            <a:r>
              <a:rPr lang="ru-RU" sz="2400" b="1" dirty="0" err="1">
                <a:latin typeface="Montserrat ExtraLight" panose="00000300000000000000"/>
              </a:rPr>
              <a:t>зустріти</a:t>
            </a:r>
            <a:r>
              <a:rPr lang="ru-RU" sz="2400" b="1" dirty="0">
                <a:latin typeface="Montserrat ExtraLight" panose="00000300000000000000"/>
              </a:rPr>
              <a:t> </a:t>
            </a:r>
            <a:r>
              <a:rPr lang="ru-RU" sz="2400" b="1" dirty="0" err="1">
                <a:latin typeface="Montserrat ExtraLight" panose="00000300000000000000"/>
              </a:rPr>
              <a:t>замість</a:t>
            </a:r>
            <a:r>
              <a:rPr lang="ru-RU" sz="2400" b="1" dirty="0">
                <a:latin typeface="Montserrat ExtraLight" panose="00000300000000000000"/>
              </a:rPr>
              <a:t> </a:t>
            </a:r>
            <a:r>
              <a:rPr lang="ru-RU" sz="2400" b="1" dirty="0" err="1">
                <a:latin typeface="Montserrat ExtraLight" panose="00000300000000000000"/>
              </a:rPr>
              <a:t>розділів</a:t>
            </a:r>
            <a:r>
              <a:rPr lang="ru-RU" sz="2400" b="1" dirty="0">
                <a:latin typeface="Montserrat ExtraLight" panose="00000300000000000000"/>
              </a:rPr>
              <a:t> «</a:t>
            </a:r>
            <a:r>
              <a:rPr lang="ru-RU" sz="2400" b="1" dirty="0" err="1">
                <a:latin typeface="Montserrat ExtraLight" panose="00000300000000000000"/>
              </a:rPr>
              <a:t>професійні</a:t>
            </a:r>
            <a:r>
              <a:rPr lang="ru-RU" sz="2400" b="1" dirty="0">
                <a:latin typeface="Montserrat ExtraLight" panose="00000300000000000000"/>
              </a:rPr>
              <a:t> </a:t>
            </a:r>
            <a:r>
              <a:rPr lang="ru-RU" sz="2400" b="1" dirty="0" err="1">
                <a:latin typeface="Montserrat ExtraLight" panose="00000300000000000000"/>
              </a:rPr>
              <a:t>навички</a:t>
            </a:r>
            <a:r>
              <a:rPr lang="ru-RU" sz="2400" b="1" dirty="0">
                <a:latin typeface="Montserrat ExtraLight" panose="00000300000000000000"/>
              </a:rPr>
              <a:t>» і «</a:t>
            </a:r>
            <a:r>
              <a:rPr lang="ru-RU" sz="2400" b="1" dirty="0" err="1">
                <a:latin typeface="Montserrat ExtraLight" panose="00000300000000000000"/>
              </a:rPr>
              <a:t>особисті</a:t>
            </a:r>
            <a:r>
              <a:rPr lang="ru-RU" sz="2400" b="1" dirty="0">
                <a:latin typeface="Montserrat ExtraLight" panose="00000300000000000000"/>
              </a:rPr>
              <a:t> </a:t>
            </a:r>
            <a:r>
              <a:rPr lang="ru-RU" sz="2400" b="1" dirty="0" err="1">
                <a:latin typeface="Montserrat ExtraLight" panose="00000300000000000000"/>
              </a:rPr>
              <a:t>якості</a:t>
            </a:r>
            <a:r>
              <a:rPr lang="ru-RU" sz="2400" b="1" dirty="0">
                <a:latin typeface="Montserrat ExtraLight" panose="00000300000000000000"/>
              </a:rPr>
              <a:t>» - </a:t>
            </a:r>
            <a:r>
              <a:rPr lang="ru-RU" sz="2400" b="1" dirty="0" smtClean="0">
                <a:latin typeface="Montserrat ExtraLight" panose="00000300000000000000"/>
              </a:rPr>
              <a:t>«</a:t>
            </a:r>
            <a:r>
              <a:rPr lang="ru-RU" sz="2400" b="1" dirty="0" err="1" smtClean="0">
                <a:latin typeface="Montserrat ExtraLight" panose="00000300000000000000"/>
              </a:rPr>
              <a:t>hard</a:t>
            </a:r>
            <a:r>
              <a:rPr lang="ru-RU" sz="2400" b="1" dirty="0" smtClean="0">
                <a:latin typeface="Montserrat ExtraLight" panose="00000300000000000000"/>
              </a:rPr>
              <a:t> </a:t>
            </a:r>
            <a:r>
              <a:rPr lang="ru-RU" sz="2400" b="1" dirty="0" err="1" smtClean="0">
                <a:latin typeface="Montserrat ExtraLight" panose="00000300000000000000"/>
              </a:rPr>
              <a:t>skills</a:t>
            </a:r>
            <a:r>
              <a:rPr lang="ru-RU" sz="2400" b="1" dirty="0" smtClean="0">
                <a:latin typeface="Montserrat ExtraLight" panose="00000300000000000000"/>
              </a:rPr>
              <a:t>» </a:t>
            </a:r>
            <a:r>
              <a:rPr lang="ru-RU" sz="2400" b="1" dirty="0">
                <a:latin typeface="Montserrat ExtraLight" panose="00000300000000000000"/>
              </a:rPr>
              <a:t>і </a:t>
            </a:r>
            <a:r>
              <a:rPr lang="ru-RU" sz="2400" b="1" dirty="0" smtClean="0">
                <a:latin typeface="Montserrat ExtraLight" panose="00000300000000000000"/>
              </a:rPr>
              <a:t>«</a:t>
            </a:r>
            <a:r>
              <a:rPr lang="ru-RU" sz="2400" b="1" dirty="0" err="1" smtClean="0">
                <a:latin typeface="Montserrat ExtraLight" panose="00000300000000000000"/>
              </a:rPr>
              <a:t>soft</a:t>
            </a:r>
            <a:r>
              <a:rPr lang="ru-RU" sz="2400" b="1" dirty="0" smtClean="0">
                <a:latin typeface="Montserrat ExtraLight" panose="00000300000000000000"/>
              </a:rPr>
              <a:t> </a:t>
            </a:r>
            <a:r>
              <a:rPr lang="ru-RU" sz="2400" b="1" dirty="0" err="1" smtClean="0">
                <a:latin typeface="Montserrat ExtraLight" panose="00000300000000000000"/>
              </a:rPr>
              <a:t>skills</a:t>
            </a:r>
            <a:r>
              <a:rPr lang="ru-RU" sz="2400" b="1" dirty="0" smtClean="0">
                <a:latin typeface="Montserrat ExtraLight" panose="00000300000000000000"/>
              </a:rPr>
              <a:t>»</a:t>
            </a:r>
            <a:endParaRPr lang="ru-RU" sz="2400" b="1" dirty="0">
              <a:latin typeface="Montserrat ExtraLight" panose="00000300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BF44307-A303-4A5A-91B8-B5D754DAD1F8}"/>
              </a:ext>
            </a:extLst>
          </p:cNvPr>
          <p:cNvSpPr txBox="1"/>
          <p:nvPr/>
        </p:nvSpPr>
        <p:spPr>
          <a:xfrm>
            <a:off x="4844257" y="2846555"/>
            <a:ext cx="4992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Montserrat ExtraLight" panose="00000300000000000000"/>
              </a:rPr>
              <a:t>Soft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skills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sz="1600" dirty="0">
                <a:latin typeface="Montserrat ExtraLight" panose="00000300000000000000"/>
              </a:rPr>
              <a:t>- (англ. "</a:t>
            </a:r>
            <a:r>
              <a:rPr lang="ru-RU" sz="1600" dirty="0" err="1">
                <a:latin typeface="Montserrat ExtraLight" panose="00000300000000000000"/>
              </a:rPr>
              <a:t>М'які</a:t>
            </a:r>
            <a:r>
              <a:rPr lang="ru-RU" sz="1600" dirty="0">
                <a:latin typeface="Montserrat ExtraLight" panose="00000300000000000000"/>
              </a:rPr>
              <a:t>" </a:t>
            </a:r>
            <a:r>
              <a:rPr lang="ru-RU" sz="1600" dirty="0" err="1">
                <a:latin typeface="Montserrat ExtraLight" panose="00000300000000000000"/>
              </a:rPr>
              <a:t>навички</a:t>
            </a:r>
            <a:r>
              <a:rPr lang="ru-RU" sz="1600" dirty="0">
                <a:latin typeface="Montserrat ExtraLight" panose="00000300000000000000"/>
              </a:rPr>
              <a:t>) </a:t>
            </a:r>
            <a:r>
              <a:rPr lang="ru-RU" sz="1600" dirty="0" err="1">
                <a:latin typeface="Montserrat ExtraLight" panose="00000300000000000000"/>
              </a:rPr>
              <a:t>універсальні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компетенції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які</a:t>
            </a:r>
            <a:r>
              <a:rPr lang="ru-RU" sz="1600" dirty="0">
                <a:latin typeface="Montserrat ExtraLight" panose="00000300000000000000"/>
              </a:rPr>
              <a:t> не </a:t>
            </a:r>
            <a:r>
              <a:rPr lang="ru-RU" sz="1600" dirty="0" err="1">
                <a:latin typeface="Montserrat ExtraLight" panose="00000300000000000000"/>
              </a:rPr>
              <a:t>піддаються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кількісному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вимірюванню</a:t>
            </a:r>
            <a:r>
              <a:rPr lang="ru-RU" sz="1600" dirty="0">
                <a:latin typeface="Montserrat ExtraLight" panose="00000300000000000000"/>
              </a:rPr>
              <a:t>. </a:t>
            </a:r>
            <a:r>
              <a:rPr lang="ru-RU" sz="1600" dirty="0" err="1">
                <a:latin typeface="Montserrat ExtraLight" panose="00000300000000000000"/>
              </a:rPr>
              <a:t>Іноді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їх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називають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особистими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якостями</a:t>
            </a:r>
            <a:r>
              <a:rPr lang="ru-RU" sz="1600" dirty="0">
                <a:latin typeface="Montserrat ExtraLight" panose="00000300000000000000"/>
              </a:rPr>
              <a:t>, тому </a:t>
            </a:r>
            <a:r>
              <a:rPr lang="ru-RU" sz="1600" dirty="0" err="1">
                <a:latin typeface="Montserrat ExtraLight" panose="00000300000000000000"/>
              </a:rPr>
              <a:t>що</a:t>
            </a:r>
            <a:r>
              <a:rPr lang="ru-RU" sz="1600" dirty="0">
                <a:latin typeface="Montserrat ExtraLight" panose="00000300000000000000"/>
              </a:rPr>
              <a:t> вони </a:t>
            </a:r>
            <a:r>
              <a:rPr lang="ru-RU" sz="1600" dirty="0" err="1">
                <a:latin typeface="Montserrat ExtraLight" panose="00000300000000000000"/>
              </a:rPr>
              <a:t>залежать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від</a:t>
            </a:r>
            <a:r>
              <a:rPr lang="ru-RU" sz="1600" dirty="0">
                <a:latin typeface="Montserrat ExtraLight" panose="00000300000000000000"/>
              </a:rPr>
              <a:t> характеру </a:t>
            </a:r>
            <a:r>
              <a:rPr lang="ru-RU" sz="1600" dirty="0" err="1">
                <a:latin typeface="Montserrat ExtraLight" panose="00000300000000000000"/>
              </a:rPr>
              <a:t>людини</a:t>
            </a:r>
            <a:r>
              <a:rPr lang="ru-RU" sz="1600" dirty="0">
                <a:latin typeface="Montserrat ExtraLight" panose="00000300000000000000"/>
              </a:rPr>
              <a:t> і </a:t>
            </a:r>
            <a:r>
              <a:rPr lang="ru-RU" sz="1600" dirty="0" err="1" smtClean="0">
                <a:latin typeface="Montserrat ExtraLight" panose="00000300000000000000"/>
              </a:rPr>
              <a:t>набуваються</a:t>
            </a:r>
            <a:r>
              <a:rPr lang="ru-RU" sz="1600" dirty="0" smtClean="0">
                <a:latin typeface="Montserrat ExtraLight" panose="00000300000000000000"/>
              </a:rPr>
              <a:t> з </a:t>
            </a:r>
            <a:r>
              <a:rPr lang="ru-RU" sz="1600" dirty="0" err="1">
                <a:latin typeface="Montserrat ExtraLight" panose="00000300000000000000"/>
              </a:rPr>
              <a:t>досвідом</a:t>
            </a:r>
            <a:r>
              <a:rPr lang="ru-RU" sz="1600" dirty="0">
                <a:latin typeface="Montserrat ExtraLight" panose="00000300000000000000"/>
              </a:rPr>
              <a:t>. </a:t>
            </a:r>
            <a:r>
              <a:rPr lang="ru-RU" sz="1600" dirty="0" err="1">
                <a:latin typeface="Montserrat ExtraLight" panose="00000300000000000000"/>
              </a:rPr>
              <a:t>Приклади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soft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 smtClean="0">
                <a:latin typeface="Montserrat ExtraLight" panose="00000300000000000000"/>
              </a:rPr>
              <a:t>skills</a:t>
            </a:r>
            <a:r>
              <a:rPr lang="ru-RU" sz="1600" dirty="0" smtClean="0">
                <a:latin typeface="Montserrat ExtraLight" panose="00000300000000000000"/>
              </a:rPr>
              <a:t>: </a:t>
            </a:r>
            <a:r>
              <a:rPr lang="ru-RU" sz="1600" dirty="0" err="1" smtClean="0">
                <a:latin typeface="Montserrat ExtraLight" panose="00000300000000000000"/>
              </a:rPr>
              <a:t>комунікабельність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вміння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працювати</a:t>
            </a:r>
            <a:r>
              <a:rPr lang="ru-RU" sz="1600" dirty="0">
                <a:latin typeface="Montserrat ExtraLight" panose="00000300000000000000"/>
              </a:rPr>
              <a:t> в </a:t>
            </a:r>
            <a:r>
              <a:rPr lang="ru-RU" sz="1600" dirty="0" err="1">
                <a:latin typeface="Montserrat ExtraLight" panose="00000300000000000000"/>
              </a:rPr>
              <a:t>команді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креативність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пунктуальність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 smtClean="0">
                <a:latin typeface="Montserrat ExtraLight" panose="00000300000000000000"/>
              </a:rPr>
              <a:t>врівноваженість</a:t>
            </a:r>
            <a:r>
              <a:rPr lang="ru-RU" sz="1600" dirty="0" smtClean="0">
                <a:latin typeface="Montserrat ExtraLight" panose="00000300000000000000"/>
              </a:rPr>
              <a:t>, </a:t>
            </a:r>
            <a:r>
              <a:rPr lang="ru-RU" sz="1600" dirty="0" err="1" smtClean="0">
                <a:latin typeface="Montserrat ExtraLight" panose="00000300000000000000"/>
              </a:rPr>
              <a:t>тд</a:t>
            </a:r>
            <a:r>
              <a:rPr lang="ru-RU" sz="1600" dirty="0" smtClean="0">
                <a:latin typeface="Montserrat ExtraLight" panose="00000300000000000000"/>
              </a:rPr>
              <a:t>.</a:t>
            </a:r>
            <a:endParaRPr lang="ru-RU" sz="1600" dirty="0">
              <a:latin typeface="Montserrat Extra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5001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D88E37-3457-4374-BF51-60B2AD656DD1}"/>
              </a:ext>
            </a:extLst>
          </p:cNvPr>
          <p:cNvSpPr txBox="1"/>
          <p:nvPr/>
        </p:nvSpPr>
        <p:spPr>
          <a:xfrm>
            <a:off x="2266682" y="2886939"/>
            <a:ext cx="76114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latin typeface="Montserrat ExtraLight" panose="00000300000000000000"/>
              </a:rPr>
              <a:t>Оволодіти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hard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skills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можна</a:t>
            </a:r>
            <a:r>
              <a:rPr lang="ru-RU" sz="1600" dirty="0">
                <a:latin typeface="Montserrat ExtraLight" panose="00000300000000000000"/>
              </a:rPr>
              <a:t> в </a:t>
            </a:r>
            <a:r>
              <a:rPr lang="ru-RU" sz="1600" dirty="0" err="1">
                <a:latin typeface="Montserrat ExtraLight" panose="00000300000000000000"/>
              </a:rPr>
              <a:t>різних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навчальних</a:t>
            </a:r>
            <a:r>
              <a:rPr lang="ru-RU" sz="1600" dirty="0">
                <a:latin typeface="Montserrat ExtraLight" panose="00000300000000000000"/>
              </a:rPr>
              <a:t> закладах (</a:t>
            </a:r>
            <a:r>
              <a:rPr lang="ru-RU" sz="1600" dirty="0" err="1">
                <a:latin typeface="Montserrat ExtraLight" panose="00000300000000000000"/>
              </a:rPr>
              <a:t>школи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інститут</a:t>
            </a:r>
            <a:r>
              <a:rPr lang="ru-RU" sz="1600" dirty="0">
                <a:latin typeface="Montserrat ExtraLight" panose="00000300000000000000"/>
              </a:rPr>
              <a:t>, </a:t>
            </a:r>
            <a:r>
              <a:rPr lang="ru-RU" sz="1600" dirty="0" err="1">
                <a:latin typeface="Montserrat ExtraLight" panose="00000300000000000000"/>
              </a:rPr>
              <a:t>додаткові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 smtClean="0">
                <a:latin typeface="Montserrat ExtraLight" panose="00000300000000000000"/>
              </a:rPr>
              <a:t>курси</a:t>
            </a:r>
            <a:r>
              <a:rPr lang="ru-RU" sz="1600" dirty="0">
                <a:latin typeface="Montserrat ExtraLight" panose="00000300000000000000"/>
              </a:rPr>
              <a:t>)</a:t>
            </a:r>
            <a:endParaRPr lang="ru-RU" sz="1600" dirty="0" smtClean="0">
              <a:latin typeface="Montserrat ExtraLight" panose="00000300000000000000"/>
            </a:endParaRPr>
          </a:p>
          <a:p>
            <a:endParaRPr lang="ru-RU" sz="1600" dirty="0">
              <a:latin typeface="Montserrat ExtraLight" panose="00000300000000000000"/>
            </a:endParaRPr>
          </a:p>
          <a:p>
            <a:r>
              <a:rPr lang="uk-UA" sz="1600" dirty="0">
                <a:latin typeface="Montserrat ExtraLight" panose="00000300000000000000"/>
              </a:rPr>
              <a:t>На відміну від </a:t>
            </a:r>
            <a:r>
              <a:rPr lang="ru-RU" sz="1600" dirty="0" err="1">
                <a:latin typeface="Montserrat ExtraLight" panose="00000300000000000000"/>
              </a:rPr>
              <a:t>hard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skills</a:t>
            </a:r>
            <a:r>
              <a:rPr lang="uk-UA" sz="1600" dirty="0">
                <a:latin typeface="Montserrat ExtraLight" panose="00000300000000000000"/>
              </a:rPr>
              <a:t>, для освоєння </a:t>
            </a:r>
            <a:r>
              <a:rPr lang="ru-RU" sz="1600" dirty="0" err="1">
                <a:latin typeface="Montserrat ExtraLight" panose="00000300000000000000"/>
              </a:rPr>
              <a:t>soft</a:t>
            </a:r>
            <a:r>
              <a:rPr lang="ru-RU" sz="1600" dirty="0">
                <a:latin typeface="Montserrat ExtraLight" panose="00000300000000000000"/>
              </a:rPr>
              <a:t> </a:t>
            </a:r>
            <a:r>
              <a:rPr lang="ru-RU" sz="1600" dirty="0" err="1">
                <a:latin typeface="Montserrat ExtraLight" panose="00000300000000000000"/>
              </a:rPr>
              <a:t>skills</a:t>
            </a:r>
            <a:r>
              <a:rPr lang="uk-UA" sz="1600" dirty="0">
                <a:latin typeface="Montserrat ExtraLight" panose="00000300000000000000"/>
              </a:rPr>
              <a:t> не існує легких покрокових інструкцій: людина або має </a:t>
            </a:r>
            <a:r>
              <a:rPr lang="uk-UA" sz="1600" dirty="0" smtClean="0">
                <a:latin typeface="Montserrat ExtraLight" panose="00000300000000000000"/>
              </a:rPr>
              <a:t>будь-яку якість </a:t>
            </a:r>
            <a:r>
              <a:rPr lang="uk-UA" sz="1600" dirty="0">
                <a:latin typeface="Montserrat ExtraLight" panose="00000300000000000000"/>
              </a:rPr>
              <a:t>від народження (наприклад, дружелюбність, спокійний характер), або набуває його з досвідом, шляхом проб і помилок (наприклад, вміння працювати в команді, лідерські якості</a:t>
            </a:r>
            <a:r>
              <a:rPr lang="uk-UA" sz="1600" dirty="0" smtClean="0">
                <a:latin typeface="Montserrat ExtraLight" panose="00000300000000000000"/>
              </a:rPr>
              <a:t>)</a:t>
            </a:r>
          </a:p>
          <a:p>
            <a:endParaRPr lang="uk-UA" sz="1600" dirty="0">
              <a:latin typeface="Montserrat ExtraLight" panose="00000300000000000000"/>
            </a:endParaRPr>
          </a:p>
          <a:p>
            <a:r>
              <a:rPr lang="uk-UA" sz="1600" dirty="0">
                <a:latin typeface="Montserrat ExtraLight" panose="00000300000000000000"/>
              </a:rPr>
              <a:t>Для </a:t>
            </a:r>
            <a:r>
              <a:rPr lang="ru-RU" sz="1600" b="1" dirty="0" err="1">
                <a:latin typeface="Montserrat ExtraLight" panose="00000300000000000000"/>
              </a:rPr>
              <a:t>hard</a:t>
            </a:r>
            <a:r>
              <a:rPr lang="ru-RU" sz="1600" b="1" dirty="0">
                <a:latin typeface="Montserrat ExtraLight" panose="00000300000000000000"/>
              </a:rPr>
              <a:t> </a:t>
            </a:r>
            <a:r>
              <a:rPr lang="ru-RU" sz="1600" b="1" dirty="0" err="1">
                <a:latin typeface="Montserrat ExtraLight" panose="00000300000000000000"/>
              </a:rPr>
              <a:t>skills</a:t>
            </a:r>
            <a:r>
              <a:rPr lang="uk-UA" sz="1600" b="1" dirty="0">
                <a:latin typeface="Montserrat ExtraLight" panose="00000300000000000000"/>
              </a:rPr>
              <a:t> </a:t>
            </a:r>
            <a:r>
              <a:rPr lang="uk-UA" sz="1600" dirty="0">
                <a:latin typeface="Montserrat ExtraLight" panose="00000300000000000000"/>
              </a:rPr>
              <a:t>існують </a:t>
            </a:r>
            <a:r>
              <a:rPr lang="uk-UA" sz="1600" dirty="0" smtClean="0">
                <a:latin typeface="Montserrat ExtraLight" panose="00000300000000000000"/>
              </a:rPr>
              <a:t>підтверджуючі </a:t>
            </a:r>
            <a:r>
              <a:rPr lang="uk-UA" sz="1600" dirty="0">
                <a:latin typeface="Montserrat ExtraLight" panose="00000300000000000000"/>
              </a:rPr>
              <a:t>сертифікати та дипломи про те, що співробітник має необхідні професійні навички. </a:t>
            </a:r>
            <a:r>
              <a:rPr lang="ru-RU" sz="1600" b="1" dirty="0" err="1">
                <a:latin typeface="Montserrat ExtraLight" panose="00000300000000000000"/>
              </a:rPr>
              <a:t>Soft</a:t>
            </a:r>
            <a:r>
              <a:rPr lang="ru-RU" sz="1600" b="1" dirty="0">
                <a:latin typeface="Montserrat ExtraLight" panose="00000300000000000000"/>
              </a:rPr>
              <a:t> </a:t>
            </a:r>
            <a:r>
              <a:rPr lang="ru-RU" sz="1600" b="1" dirty="0" err="1">
                <a:latin typeface="Montserrat ExtraLight" panose="00000300000000000000"/>
              </a:rPr>
              <a:t>skills</a:t>
            </a:r>
            <a:r>
              <a:rPr lang="uk-UA" sz="1600" b="1" dirty="0">
                <a:latin typeface="Montserrat ExtraLight" panose="00000300000000000000"/>
              </a:rPr>
              <a:t> </a:t>
            </a:r>
            <a:r>
              <a:rPr lang="uk-UA" sz="1600" dirty="0">
                <a:latin typeface="Montserrat ExtraLight" panose="00000300000000000000"/>
              </a:rPr>
              <a:t>не мають сертифікації і довести їх наявність набагато </a:t>
            </a:r>
            <a:r>
              <a:rPr lang="uk-UA" sz="1600" dirty="0" smtClean="0">
                <a:latin typeface="Montserrat ExtraLight" panose="00000300000000000000"/>
              </a:rPr>
              <a:t>важче </a:t>
            </a:r>
            <a:endParaRPr lang="uk-UA" sz="1600" dirty="0">
              <a:latin typeface="Montserrat ExtraLight" panose="000003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3773510" y="1194528"/>
            <a:ext cx="767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Montserrat ExtraLight" panose="00000300000000000000"/>
              </a:rPr>
              <a:t>Вимоги</a:t>
            </a:r>
            <a:r>
              <a:rPr lang="ru-RU" b="1" dirty="0">
                <a:latin typeface="Montserrat ExtraLight" panose="00000300000000000000"/>
              </a:rPr>
              <a:t> до </a:t>
            </a:r>
            <a:r>
              <a:rPr lang="ru-RU" b="1" dirty="0" err="1">
                <a:latin typeface="Montserrat ExtraLight" panose="00000300000000000000"/>
              </a:rPr>
              <a:t>hard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skills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залишаються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незмінними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незалежно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від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 smtClean="0">
                <a:latin typeface="Montserrat ExtraLight" panose="00000300000000000000"/>
              </a:rPr>
              <a:t>компанії</a:t>
            </a:r>
            <a:r>
              <a:rPr lang="ru-RU" b="1" dirty="0" smtClean="0">
                <a:latin typeface="Montserrat ExtraLight" panose="00000300000000000000"/>
              </a:rPr>
              <a:t> </a:t>
            </a:r>
            <a:r>
              <a:rPr lang="ru-RU" b="1" dirty="0">
                <a:latin typeface="Montserrat ExtraLight" panose="00000300000000000000"/>
              </a:rPr>
              <a:t>в </a:t>
            </a:r>
            <a:r>
              <a:rPr lang="ru-RU" b="1" dirty="0" err="1">
                <a:latin typeface="Montserrat ExtraLight" panose="00000300000000000000"/>
              </a:rPr>
              <a:t>якій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ви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працюєте</a:t>
            </a:r>
            <a:r>
              <a:rPr lang="ru-RU" b="1" dirty="0">
                <a:latin typeface="Montserrat ExtraLight" panose="00000300000000000000"/>
              </a:rPr>
              <a:t>, людей і </a:t>
            </a:r>
            <a:r>
              <a:rPr lang="ru-RU" b="1" dirty="0" err="1">
                <a:latin typeface="Montserrat ExtraLight" panose="00000300000000000000"/>
              </a:rPr>
              <a:t>корпоративної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культури</a:t>
            </a:r>
            <a:r>
              <a:rPr lang="ru-RU" b="1" dirty="0">
                <a:latin typeface="Montserrat ExtraLight" panose="00000300000000000000"/>
              </a:rPr>
              <a:t>. </a:t>
            </a:r>
            <a:r>
              <a:rPr lang="ru-RU" b="1" dirty="0" err="1">
                <a:latin typeface="Montserrat ExtraLight" panose="00000300000000000000"/>
              </a:rPr>
              <a:t>Soft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err="1">
                <a:latin typeface="Montserrat ExtraLight" panose="00000300000000000000"/>
              </a:rPr>
              <a:t>skills</a:t>
            </a:r>
            <a:r>
              <a:rPr lang="ru-RU" b="1" dirty="0">
                <a:latin typeface="Montserrat ExtraLight" panose="00000300000000000000"/>
              </a:rPr>
              <a:t>, </a:t>
            </a:r>
            <a:r>
              <a:rPr lang="ru-RU" b="1" dirty="0" err="1" smtClean="0">
                <a:latin typeface="Montserrat ExtraLight" panose="00000300000000000000"/>
              </a:rPr>
              <a:t>навпаки</a:t>
            </a:r>
            <a:r>
              <a:rPr lang="ru-RU" b="1" dirty="0">
                <a:latin typeface="Montserrat ExtraLight" panose="00000300000000000000"/>
              </a:rPr>
              <a:t> </a:t>
            </a:r>
            <a:r>
              <a:rPr lang="ru-RU" b="1" dirty="0" smtClean="0">
                <a:latin typeface="Montserrat ExtraLight" panose="00000300000000000000"/>
              </a:rPr>
              <a:t>- </a:t>
            </a:r>
            <a:r>
              <a:rPr lang="ru-RU" b="1" dirty="0" err="1">
                <a:latin typeface="Montserrat ExtraLight" panose="00000300000000000000"/>
              </a:rPr>
              <a:t>мінливі</a:t>
            </a:r>
            <a:r>
              <a:rPr lang="ru-RU" b="1" dirty="0">
                <a:latin typeface="Montserrat ExtraLight" panose="00000300000000000000"/>
              </a:rPr>
              <a:t> і </a:t>
            </a:r>
            <a:r>
              <a:rPr lang="ru-RU" b="1" dirty="0" err="1">
                <a:latin typeface="Montserrat ExtraLight" panose="00000300000000000000"/>
              </a:rPr>
              <a:t>ситуативні</a:t>
            </a:r>
            <a:endParaRPr lang="uk-UA" b="1" dirty="0">
              <a:latin typeface="Montserrat ExtraLight" panose="0000030000000000000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162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xmlns="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3E1C9-7696-4C13-856A-02890E28E5F7}"/>
              </a:ext>
            </a:extLst>
          </p:cNvPr>
          <p:cNvSpPr txBox="1"/>
          <p:nvPr/>
        </p:nvSpPr>
        <p:spPr>
          <a:xfrm>
            <a:off x="4570127" y="725118"/>
            <a:ext cx="8131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latin typeface="Montserrat SemiBold" panose="00000700000000000000" pitchFamily="2" charset="-52"/>
              </a:rPr>
              <a:t>Найбільш перспективні універсальні </a:t>
            </a:r>
            <a:r>
              <a:rPr lang="uk-UA" sz="2800" b="1" dirty="0" smtClean="0">
                <a:latin typeface="Montserrat ExtraLight"/>
              </a:rPr>
              <a:t>компетенції </a:t>
            </a:r>
            <a:r>
              <a:rPr lang="en-US" sz="2800" b="1" dirty="0">
                <a:latin typeface="Montserrat ExtraLight"/>
              </a:rPr>
              <a:t>X</a:t>
            </a:r>
            <a:r>
              <a:rPr lang="ru-RU" sz="2800" b="1" dirty="0">
                <a:latin typeface="Montserrat ExtraLight"/>
              </a:rPr>
              <a:t>ХІ ст</a:t>
            </a:r>
            <a:r>
              <a:rPr lang="ru-RU" sz="2800" b="1" dirty="0" smtClean="0">
                <a:latin typeface="Montserrat ExtraLight"/>
              </a:rPr>
              <a:t>.</a:t>
            </a:r>
            <a:endParaRPr lang="ru-RU" sz="2800" b="1" dirty="0">
              <a:latin typeface="Montserrat ExtraLight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Рисунок 17" descr="&amp;tcy;&amp;acy;&amp;bcy;&amp;lcy;&amp;icy;&amp;tscy;&amp;yacy;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19" y="1679225"/>
            <a:ext cx="8946044" cy="5558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622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855</Words>
  <Application>Microsoft Office PowerPoint</Application>
  <PresentationFormat>Широкоэкранный</PresentationFormat>
  <Paragraphs>152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Montserrat ExtraLight</vt:lpstr>
      <vt:lpstr>Montserrat SemiBold</vt:lpstr>
      <vt:lpstr>Nunito Sans Light</vt:lpstr>
      <vt:lpstr>Nunito Sans SemiBold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Iryna Nykonova</dc:creator>
  <cp:lastModifiedBy>magnis-developer@outlook.com</cp:lastModifiedBy>
  <cp:revision>41</cp:revision>
  <dcterms:created xsi:type="dcterms:W3CDTF">2019-05-27T13:51:26Z</dcterms:created>
  <dcterms:modified xsi:type="dcterms:W3CDTF">2019-06-06T14:47:42Z</dcterms:modified>
</cp:coreProperties>
</file>