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81" r:id="rId5"/>
    <p:sldId id="280" r:id="rId6"/>
    <p:sldId id="267" r:id="rId7"/>
    <p:sldId id="282" r:id="rId8"/>
    <p:sldId id="258" r:id="rId9"/>
    <p:sldId id="265" r:id="rId10"/>
    <p:sldId id="269" r:id="rId11"/>
    <p:sldId id="270" r:id="rId12"/>
    <p:sldId id="262" r:id="rId13"/>
    <p:sldId id="266" r:id="rId14"/>
    <p:sldId id="283" r:id="rId15"/>
    <p:sldId id="284" r:id="rId16"/>
    <p:sldId id="259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5C5F"/>
    <a:srgbClr val="25403C"/>
    <a:srgbClr val="26443F"/>
    <a:srgbClr val="0B9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5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E224-2E5E-4D0C-898C-C7CCA53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A215DC5-0D21-4680-877C-93AE23BF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4F39295-1F96-441F-9704-F939EF7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DD418-AECB-4707-9B8E-46420C8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3A1477-2439-48D5-8C96-21743D6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69DF4-ABDA-4A99-AF5B-47D28620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4876C03-8841-461F-969D-0CCEFC48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7EB11C-43EA-40A9-8226-FA2E7F7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E1B952-CFEF-4C7D-8825-7689B03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690BAE-8428-48A4-8599-C0B19DA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8CDC7FB-7771-485F-B86A-89DDE76E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0976F92-CFD7-479D-8E53-3241EF3A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6EED71E-D2B5-4DD1-8977-C0534DB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68F9C9A-FAC2-4016-8437-9A10A8E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26CA83A-0391-45E1-8A61-833E068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9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23B7A-1D7B-4955-96E6-76414BCA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E7EEE5-97E3-4039-9D1A-A74A8CA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A82BBA-8B49-4AE9-BF5D-798126A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63AEC5C-B567-4454-A11F-75604DD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82618A-974D-4095-87A1-606C6E1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1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2AEA6-811D-41F7-9311-99E2284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67DABF-F796-4FFA-B15B-1051279F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6692-A141-4D24-8A1C-AFBBD756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F7A785-9E4B-4A57-B4B8-5E2E377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745F420-FCD3-471C-8FE1-8D6725F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2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87618-30B1-429C-B8CF-527BA13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C1DC76-E334-435A-B7FB-BCCC6710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6683F53-902F-4821-AFF9-5A6F91B8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8C6DC0-059B-4FBD-8DB9-FB8A4F1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1955E2-7318-4665-BFAB-267A0D8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80B850D-413F-4580-9818-144168E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4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BD2CC-F84A-4B1B-99D3-C139C2A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0097D3-8475-4246-AE67-9E60B8BF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6502CF4-2E64-4C3E-A54A-F81A259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48BF0DE-E9A2-433C-8A70-D37D446A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D730FE7-5FB4-4C69-AAEA-AD7B5FC3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9E98F94-D86A-4E65-B354-77A9111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869D5CB-391E-4273-B06E-83BDF5F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81D32DD-414E-443D-A64C-61DB35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6BFBE-7060-4A8E-B870-1AAF058E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CE5365C-0693-4D6B-B5CB-53DC8F6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E9BE8A3-6322-449D-8DC4-7D333DF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6FCB659-6336-4087-9567-C7D9427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AA23786-B117-49F7-9870-6F75F67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BA8554E-DAF0-4A7A-85BE-2A994AA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84EFC7C-35BD-430F-AE76-D4C99A5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7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CC844-ED25-4DC8-8557-3FCA95C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2883E7-8549-4604-9579-B7A0E00E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75807A4-39A4-4549-848F-53727A38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A21098-4993-4EB4-A2B1-EF797D07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D60677-E583-4227-B01C-6A4E0085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F38E429-7FF6-4D74-941F-DE7C452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9F48-DDFE-46AC-99FE-D34E9BC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F02EF93-22A5-4A5F-9F98-F22FEC0AC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69A7E30-7C18-433E-ACC2-83442CF1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BB220E5-2E5C-46C9-95BA-CCFEF06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289BC62-C8AA-48D9-93C7-FB2F065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FAD2163-DDA3-4229-B973-1A3F60B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684BA93-52D5-4748-9FF5-A056822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47A65D2-FA47-4D8E-87D7-85FF16C9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E13DFB7-9899-4737-8AA7-346CC232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1440-241F-4D1F-883A-D6B09AD66FDD}" type="datetimeFigureOut">
              <a:rPr lang="uk-UA" smtClean="0"/>
              <a:t>10.06.2019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B1F1CB-B958-44DF-B1CB-0BA894EC0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87C862F-6921-4049-BD3D-68AC2052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B3F5E830-872A-40D0-98A9-2F2CEB70E3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кутник 11">
              <a:extLst>
                <a:ext uri="{FF2B5EF4-FFF2-40B4-BE49-F238E27FC236}">
                  <a16:creationId xmlns:a16="http://schemas.microsoft.com/office/drawing/2014/main" id="{1CF95CD2-AA45-4FE4-B5B9-FE0643959C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7FF3A39A-ED6A-449D-B1AB-7C863C79802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0AE274A-DD53-45D8-8BAA-CE84785D9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B826953E-F317-440D-A9BB-5A799C5B7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A7FC238-E12A-42EC-B5D6-E31FA7B3B9C9}"/>
              </a:ext>
            </a:extLst>
          </p:cNvPr>
          <p:cNvSpPr txBox="1"/>
          <p:nvPr/>
        </p:nvSpPr>
        <p:spPr>
          <a:xfrm>
            <a:off x="1208316" y="1030785"/>
            <a:ext cx="6759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Dependency</a:t>
            </a:r>
            <a:r>
              <a:rPr lang="en-US" sz="3200" b="1" dirty="0">
                <a:solidFill>
                  <a:schemeClr val="bg1"/>
                </a:solidFill>
                <a:latin typeface="Montserrat SemiBold" panose="00000700000000000000" pitchFamily="2" charset="-52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Montserrat SemiBold" panose="00000700000000000000" pitchFamily="2" charset="-52"/>
              </a:rPr>
              <a:t>Management</a:t>
            </a:r>
            <a:endParaRPr lang="uk-UA" sz="32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4576C-F50C-41A8-B6C8-8B1DFE3D2628}"/>
              </a:ext>
            </a:extLst>
          </p:cNvPr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Speaker</a:t>
            </a:r>
            <a:r>
              <a:rPr lang="ru-RU" sz="1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:</a:t>
            </a:r>
            <a:endParaRPr lang="uk-UA" sz="12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BCD3-33FD-4F1B-B072-DEEC469F4F2C}"/>
              </a:ext>
            </a:extLst>
          </p:cNvPr>
          <p:cNvSpPr txBox="1"/>
          <p:nvPr/>
        </p:nvSpPr>
        <p:spPr>
          <a:xfrm>
            <a:off x="702130" y="5345357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ExtraLight" panose="00000300000000000000" pitchFamily="2" charset="-52"/>
              </a:rPr>
              <a:t>Igor </a:t>
            </a:r>
            <a:endParaRPr lang="uk-UA" sz="1200" dirty="0">
              <a:solidFill>
                <a:schemeClr val="bg1"/>
              </a:solidFill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01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978" y="770886"/>
            <a:ext cx="2238375" cy="3219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011051" y="545067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Common</a:t>
            </a:r>
            <a:r>
              <a:rPr lang="en-US" dirty="0" smtClean="0">
                <a:latin typeface="Montserrat SemiBold" panose="00000700000000000000" pitchFamily="2" charset="-52"/>
              </a:rPr>
              <a:t> Mistakes</a:t>
            </a:r>
            <a:endParaRPr lang="uk-UA" dirty="0">
              <a:solidFill>
                <a:srgbClr val="FF0000"/>
              </a:solidFill>
              <a:latin typeface="Montserrat SemiBold" panose="000007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3" y="1607811"/>
            <a:ext cx="5992068" cy="431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616" y="4900869"/>
            <a:ext cx="3076768" cy="17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93" y="2653236"/>
            <a:ext cx="6119311" cy="39463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042812" y="381743"/>
            <a:ext cx="312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Package</a:t>
            </a:r>
            <a:r>
              <a:rPr lang="en-US" dirty="0" smtClean="0">
                <a:latin typeface="Montserrat SemiBold" panose="00000700000000000000" pitchFamily="2" charset="-52"/>
              </a:rPr>
              <a:t> Manager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1" name="Прямокутник 27">
            <a:extLst>
              <a:ext uri="{FF2B5EF4-FFF2-40B4-BE49-F238E27FC236}">
                <a16:creationId xmlns:a16="http://schemas.microsoft.com/office/drawing/2014/main" id="{F16B480B-808A-48C9-A952-86C5F036B8A8}"/>
              </a:ext>
            </a:extLst>
          </p:cNvPr>
          <p:cNvSpPr/>
          <p:nvPr/>
        </p:nvSpPr>
        <p:spPr>
          <a:xfrm>
            <a:off x="4459858" y="1038765"/>
            <a:ext cx="75739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ontserrat ExtraLight" panose="00000300000000000000" pitchFamily="2" charset="-52"/>
              </a:rPr>
              <a:t>T</a:t>
            </a:r>
            <a:r>
              <a:rPr lang="en-GB" dirty="0" smtClean="0">
                <a:latin typeface="Montserrat ExtraLight" panose="00000300000000000000" pitchFamily="2" charset="-52"/>
              </a:rPr>
              <a:t>he </a:t>
            </a:r>
            <a:r>
              <a:rPr lang="en-GB" dirty="0">
                <a:latin typeface="Montserrat ExtraLight" panose="00000300000000000000" pitchFamily="2" charset="-52"/>
              </a:rPr>
              <a:t>primary way of adding dependencies to a .NET library is referencing </a:t>
            </a:r>
            <a:r>
              <a:rPr lang="en-GB" dirty="0" err="1">
                <a:latin typeface="Montserrat ExtraLight" panose="00000300000000000000" pitchFamily="2" charset="-52"/>
              </a:rPr>
              <a:t>NuGet</a:t>
            </a:r>
            <a:r>
              <a:rPr lang="en-GB" dirty="0">
                <a:latin typeface="Montserrat ExtraLight" panose="00000300000000000000" pitchFamily="2" charset="-52"/>
              </a:rPr>
              <a:t> packages. </a:t>
            </a:r>
            <a:r>
              <a:rPr lang="en-GB" dirty="0" err="1">
                <a:latin typeface="Montserrat ExtraLight" panose="00000300000000000000" pitchFamily="2" charset="-52"/>
              </a:rPr>
              <a:t>NuGet</a:t>
            </a:r>
            <a:r>
              <a:rPr lang="en-GB" dirty="0">
                <a:latin typeface="Montserrat ExtraLight" panose="00000300000000000000" pitchFamily="2" charset="-52"/>
              </a:rPr>
              <a:t> package references allow you to quickly reuse and leverage already written functionality, but they're a common source of friction for .NET developers</a:t>
            </a:r>
            <a:r>
              <a:rPr lang="en-GB" dirty="0" smtClean="0">
                <a:latin typeface="Montserrat ExtraLight" panose="00000300000000000000" pitchFamily="2" charset="-52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51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67032" y="6335487"/>
            <a:ext cx="79297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446103" y="4452723"/>
            <a:ext cx="89380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472" y="5842337"/>
            <a:ext cx="307473" cy="2169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CD1D027-E08F-4C76-979D-86ECE130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6738" y="4783111"/>
            <a:ext cx="307473" cy="21692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ED755F9-7449-4582-85FE-B73B099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6737" y="4165069"/>
            <a:ext cx="307473" cy="21692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3EE4BAF-4EBB-4A46-826C-6F760091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472" y="3519613"/>
            <a:ext cx="307473" cy="21692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8BCE2CA-383A-499F-BC3F-3FCE346E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472" y="2952105"/>
            <a:ext cx="307473" cy="216927"/>
          </a:xfrm>
          <a:prstGeom prst="rect">
            <a:avLst/>
          </a:prstGeom>
        </p:spPr>
      </p:pic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F16B480B-808A-48C9-A952-86C5F036B8A8}"/>
              </a:ext>
            </a:extLst>
          </p:cNvPr>
          <p:cNvSpPr/>
          <p:nvPr/>
        </p:nvSpPr>
        <p:spPr>
          <a:xfrm>
            <a:off x="4830792" y="3373440"/>
            <a:ext cx="6849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Montserrat ExtraLight" panose="00000300000000000000" pitchFamily="2" charset="-52"/>
              </a:rPr>
              <a:t>DO NOT have </a:t>
            </a:r>
            <a:r>
              <a:rPr lang="en-GB" sz="1600" dirty="0" err="1">
                <a:latin typeface="Montserrat ExtraLight" panose="00000300000000000000" pitchFamily="2" charset="-52"/>
              </a:rPr>
              <a:t>NuGet</a:t>
            </a:r>
            <a:r>
              <a:rPr lang="en-GB" sz="1600" dirty="0">
                <a:latin typeface="Montserrat ExtraLight" panose="00000300000000000000" pitchFamily="2" charset="-52"/>
              </a:rPr>
              <a:t> package references with no minimum version.</a:t>
            </a:r>
            <a:endParaRPr lang="uk-UA" sz="1600" dirty="0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F79AAF9E-9EA6-4149-BEB7-65A1CBC519B5}"/>
              </a:ext>
            </a:extLst>
          </p:cNvPr>
          <p:cNvSpPr/>
          <p:nvPr/>
        </p:nvSpPr>
        <p:spPr>
          <a:xfrm>
            <a:off x="826649" y="479426"/>
            <a:ext cx="4160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 smtClean="0">
                <a:latin typeface="Montserrat SemiBold" panose="00000700000000000000" pitchFamily="2" charset="-52"/>
              </a:rPr>
              <a:t>It's </a:t>
            </a:r>
            <a:r>
              <a:rPr lang="en-GB" sz="1600" dirty="0">
                <a:latin typeface="Montserrat SemiBold" panose="00000700000000000000" pitchFamily="2" charset="-52"/>
              </a:rPr>
              <a:t>a common situation for a .NET project to have multiple versions of a package in its dependency tree. For example, an app depends on two </a:t>
            </a:r>
            <a:r>
              <a:rPr lang="en-GB" sz="1600" dirty="0" err="1">
                <a:latin typeface="Montserrat SemiBold" panose="00000700000000000000" pitchFamily="2" charset="-52"/>
              </a:rPr>
              <a:t>NuGet</a:t>
            </a:r>
            <a:r>
              <a:rPr lang="en-GB" sz="1600" dirty="0">
                <a:latin typeface="Montserrat SemiBold" panose="00000700000000000000" pitchFamily="2" charset="-52"/>
              </a:rPr>
              <a:t> packages, each of which depends on different versions of the same package.</a:t>
            </a:r>
            <a:endParaRPr lang="uk-UA" sz="1600" dirty="0">
              <a:latin typeface="Montserrat SemiBold" panose="00000700000000000000" pitchFamily="2" charset="-52"/>
            </a:endParaRPr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3C4417CB-1430-4BCB-8FCA-D648C11EF55D}"/>
              </a:ext>
            </a:extLst>
          </p:cNvPr>
          <p:cNvSpPr/>
          <p:nvPr/>
        </p:nvSpPr>
        <p:spPr>
          <a:xfrm>
            <a:off x="4830791" y="4042702"/>
            <a:ext cx="6711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Montserrat SemiBold" panose="00000700000000000000" pitchFamily="2" charset="-52"/>
              </a:rPr>
              <a:t>AVOID </a:t>
            </a:r>
            <a:r>
              <a:rPr lang="en-GB" sz="1600" dirty="0" err="1">
                <a:latin typeface="Montserrat SemiBold" panose="00000700000000000000" pitchFamily="2" charset="-52"/>
              </a:rPr>
              <a:t>NuGet</a:t>
            </a:r>
            <a:r>
              <a:rPr lang="en-GB" sz="1600" dirty="0">
                <a:latin typeface="Montserrat SemiBold" panose="00000700000000000000" pitchFamily="2" charset="-52"/>
              </a:rPr>
              <a:t> package references that demand an exact version.</a:t>
            </a:r>
            <a:endParaRPr lang="uk-UA" sz="1600" dirty="0">
              <a:latin typeface="Montserrat SemiBold" panose="00000700000000000000" pitchFamily="2" charset="-52"/>
            </a:endParaRP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A86DA927-9D17-4C14-ACF7-9C0A19149705}"/>
              </a:ext>
            </a:extLst>
          </p:cNvPr>
          <p:cNvSpPr/>
          <p:nvPr/>
        </p:nvSpPr>
        <p:spPr>
          <a:xfrm>
            <a:off x="4830792" y="4666699"/>
            <a:ext cx="6849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ontserrat ExtraLight" panose="00000300000000000000" pitchFamily="2" charset="-52"/>
              </a:rPr>
              <a:t>AVOID </a:t>
            </a:r>
            <a:r>
              <a:rPr lang="en-GB" sz="1600" dirty="0" err="1">
                <a:latin typeface="Montserrat ExtraLight" panose="00000300000000000000" pitchFamily="2" charset="-52"/>
              </a:rPr>
              <a:t>NuGet</a:t>
            </a:r>
            <a:r>
              <a:rPr lang="en-GB" sz="1600" dirty="0">
                <a:latin typeface="Montserrat ExtraLight" panose="00000300000000000000" pitchFamily="2" charset="-52"/>
              </a:rPr>
              <a:t> package references with a version upper limit.</a:t>
            </a:r>
            <a:endParaRPr lang="uk-UA" sz="1600" dirty="0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4DCE9E71-7183-440A-9DE7-5C2F68329B1D}"/>
              </a:ext>
            </a:extLst>
          </p:cNvPr>
          <p:cNvSpPr/>
          <p:nvPr/>
        </p:nvSpPr>
        <p:spPr>
          <a:xfrm>
            <a:off x="4830791" y="5335961"/>
            <a:ext cx="6533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dirty="0" err="1" smtClean="0">
                <a:latin typeface="Montserrat SemiBold" panose="00000700000000000000" pitchFamily="2" charset="-52"/>
              </a:rPr>
              <a:t>NuGet</a:t>
            </a:r>
            <a:r>
              <a:rPr lang="en-GB" sz="1600" dirty="0" smtClean="0">
                <a:latin typeface="Montserrat SemiBold" panose="00000700000000000000" pitchFamily="2" charset="-52"/>
              </a:rPr>
              <a:t> </a:t>
            </a:r>
            <a:r>
              <a:rPr lang="en-GB" sz="1600" dirty="0">
                <a:latin typeface="Montserrat SemiBold" panose="00000700000000000000" pitchFamily="2" charset="-52"/>
              </a:rPr>
              <a:t>always looks for the lowest applicable version. </a:t>
            </a:r>
            <a:r>
              <a:rPr lang="en-GB" sz="1600" dirty="0" err="1">
                <a:latin typeface="Montserrat SemiBold" panose="00000700000000000000" pitchFamily="2" charset="-52"/>
              </a:rPr>
              <a:t>NuGet</a:t>
            </a:r>
            <a:r>
              <a:rPr lang="en-GB" sz="1600" dirty="0">
                <a:latin typeface="Montserrat SemiBold" panose="00000700000000000000" pitchFamily="2" charset="-52"/>
              </a:rPr>
              <a:t> prefers the lowest applicable version over using the highest available because the lowest will have the least compatibility issues.</a:t>
            </a:r>
            <a:endParaRPr lang="uk-UA" sz="1600" dirty="0">
              <a:latin typeface="Montserrat SemiBold" panose="00000700000000000000" pitchFamily="2" charset="-52"/>
            </a:endParaRP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4B43F294-01A4-4157-BB0B-23BA6FB46982}"/>
              </a:ext>
            </a:extLst>
          </p:cNvPr>
          <p:cNvSpPr/>
          <p:nvPr/>
        </p:nvSpPr>
        <p:spPr>
          <a:xfrm>
            <a:off x="4830792" y="2704179"/>
            <a:ext cx="7029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Montserrat ExtraLight" panose="00000300000000000000" pitchFamily="2" charset="-52"/>
              </a:rPr>
              <a:t>DO </a:t>
            </a:r>
            <a:r>
              <a:rPr lang="en-GB" sz="1600" dirty="0">
                <a:latin typeface="Montserrat ExtraLight" panose="00000300000000000000" pitchFamily="2" charset="-52"/>
              </a:rPr>
              <a:t>review your .NET library for unnecessary dependencies.</a:t>
            </a:r>
            <a:r>
              <a:rPr lang="en-US" sz="1600" dirty="0" smtClean="0">
                <a:latin typeface="Montserrat ExtraLight" panose="00000300000000000000" pitchFamily="2" charset="-52"/>
              </a:rPr>
              <a:t> </a:t>
            </a:r>
            <a:endParaRPr lang="uk-UA" sz="1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41" y="229980"/>
            <a:ext cx="2701622" cy="24025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8" y="3214305"/>
            <a:ext cx="3689097" cy="32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5054"/>
          <a:stretch/>
        </p:blipFill>
        <p:spPr>
          <a:xfrm>
            <a:off x="410239" y="1759789"/>
            <a:ext cx="5826195" cy="4977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51" y="877820"/>
            <a:ext cx="3478602" cy="47918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5221170" y="378269"/>
            <a:ext cx="312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References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275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7" y="923679"/>
            <a:ext cx="5829209" cy="40451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4617127" y="340655"/>
            <a:ext cx="312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Add New Item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0" y="2371121"/>
            <a:ext cx="6093172" cy="36738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t="45495" b="4107"/>
          <a:stretch/>
        </p:blipFill>
        <p:spPr>
          <a:xfrm>
            <a:off x="9519595" y="4985269"/>
            <a:ext cx="2219325" cy="14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253717" y="479367"/>
            <a:ext cx="43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SemiBold" panose="00000700000000000000" pitchFamily="2" charset="-52"/>
              </a:rPr>
              <a:t>Shared Project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3" y="1281742"/>
            <a:ext cx="7038975" cy="438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96" y="4511076"/>
            <a:ext cx="6819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SemiBold" panose="00000700000000000000" pitchFamily="2" charset="-52"/>
              </a:rPr>
              <a:t>Thank you!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9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1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5120046" y="462644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Solution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6060389" y="2215500"/>
            <a:ext cx="512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Solution </a:t>
            </a:r>
            <a:r>
              <a:rPr lang="en-GB" dirty="0" smtClean="0">
                <a:latin typeface="Montserrat ExtraLight" panose="00000300000000000000" pitchFamily="2" charset="-52"/>
              </a:rPr>
              <a:t>is </a:t>
            </a:r>
            <a:r>
              <a:rPr lang="en-GB" dirty="0">
                <a:latin typeface="Montserrat ExtraLight" panose="00000300000000000000" pitchFamily="2" charset="-52"/>
              </a:rPr>
              <a:t>simply a container for one or more related projects, along with build </a:t>
            </a:r>
            <a:r>
              <a:rPr lang="en-GB" dirty="0" smtClean="0">
                <a:latin typeface="Montserrat ExtraLight" panose="00000300000000000000" pitchFamily="2" charset="-52"/>
              </a:rPr>
              <a:t>information and </a:t>
            </a:r>
            <a:r>
              <a:rPr lang="en-GB" dirty="0">
                <a:latin typeface="Montserrat ExtraLight" panose="00000300000000000000" pitchFamily="2" charset="-52"/>
              </a:rPr>
              <a:t>Visual Studio window </a:t>
            </a:r>
            <a:r>
              <a:rPr lang="en-GB" dirty="0" smtClean="0">
                <a:latin typeface="Montserrat ExtraLight" panose="00000300000000000000" pitchFamily="2" charset="-52"/>
              </a:rPr>
              <a:t>settings.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64" y="1140000"/>
            <a:ext cx="3346891" cy="49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773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6803680" y="3287505"/>
            <a:ext cx="3334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When you compile your project, the </a:t>
            </a:r>
            <a:r>
              <a:rPr lang="en-GB" dirty="0" err="1">
                <a:latin typeface="Montserrat ExtraLight" panose="00000300000000000000" pitchFamily="2" charset="-52"/>
              </a:rPr>
              <a:t>MSBuild</a:t>
            </a:r>
            <a:r>
              <a:rPr lang="en-GB" dirty="0">
                <a:latin typeface="Montserrat ExtraLight" panose="00000300000000000000" pitchFamily="2" charset="-52"/>
              </a:rPr>
              <a:t> engine consumes the project file to create the executable. 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5453244" y="267686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-52"/>
              </a:rPr>
              <a:t>Project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2472515" y="792946"/>
            <a:ext cx="9266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Montserrat ExtraLight" panose="00000300000000000000" pitchFamily="2" charset="-52"/>
              </a:rPr>
              <a:t>In </a:t>
            </a:r>
            <a:r>
              <a:rPr lang="en-GB" dirty="0">
                <a:latin typeface="Montserrat ExtraLight" panose="00000300000000000000" pitchFamily="2" charset="-52"/>
              </a:rPr>
              <a:t>a logical sense, a project contains all the source code files, icons, images, data files, etc. that are compiled into an executable, library, or website. A project is defined in an XML file with an extension such as .</a:t>
            </a:r>
            <a:r>
              <a:rPr lang="en-GB" dirty="0" err="1">
                <a:latin typeface="Montserrat ExtraLight" panose="00000300000000000000" pitchFamily="2" charset="-52"/>
              </a:rPr>
              <a:t>vbproj</a:t>
            </a:r>
            <a:r>
              <a:rPr lang="en-GB" dirty="0">
                <a:latin typeface="Montserrat ExtraLight" panose="00000300000000000000" pitchFamily="2" charset="-52"/>
              </a:rPr>
              <a:t>, .</a:t>
            </a:r>
            <a:r>
              <a:rPr lang="en-GB" dirty="0" err="1">
                <a:latin typeface="Montserrat ExtraLight" panose="00000300000000000000" pitchFamily="2" charset="-52"/>
              </a:rPr>
              <a:t>csproj</a:t>
            </a:r>
            <a:r>
              <a:rPr lang="en-GB" dirty="0">
                <a:latin typeface="Montserrat ExtraLight" panose="00000300000000000000" pitchFamily="2" charset="-52"/>
              </a:rPr>
              <a:t>, or .</a:t>
            </a:r>
            <a:r>
              <a:rPr lang="en-GB" dirty="0" err="1">
                <a:latin typeface="Montserrat ExtraLight" panose="00000300000000000000" pitchFamily="2" charset="-52"/>
              </a:rPr>
              <a:t>vcxproj</a:t>
            </a:r>
            <a:r>
              <a:rPr lang="en-GB" dirty="0">
                <a:latin typeface="Montserrat ExtraLight" panose="00000300000000000000" pitchFamily="2" charset="-52"/>
              </a:rPr>
              <a:t>. This file contains a virtual folder hierarchy, and paths to all the items in the project. It also contains the build settings</a:t>
            </a:r>
            <a:r>
              <a:rPr lang="en-GB" dirty="0" smtClean="0">
                <a:latin typeface="Montserrat ExtraLight" panose="00000300000000000000" pitchFamily="2" charset="-52"/>
              </a:rPr>
              <a:t>.</a:t>
            </a:r>
            <a:endParaRPr lang="en-GB" dirty="0">
              <a:latin typeface="Montserrat ExtraLight" panose="00000300000000000000" pitchFamily="2" charset="-5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4"/>
          <a:stretch/>
        </p:blipFill>
        <p:spPr>
          <a:xfrm>
            <a:off x="268296" y="2581863"/>
            <a:ext cx="5679489" cy="4227364"/>
          </a:xfrm>
          <a:prstGeom prst="rect">
            <a:avLst/>
          </a:prstGeom>
        </p:spPr>
      </p:pic>
      <p:pic>
        <p:nvPicPr>
          <p:cNvPr id="20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40857" y="3937959"/>
            <a:ext cx="307473" cy="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24107" y="2502626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2552675" y="785201"/>
            <a:ext cx="721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 SemiBold" panose="00000700000000000000" pitchFamily="2" charset="-52"/>
              </a:rPr>
              <a:t>Visual Studio uses two file types </a:t>
            </a:r>
            <a:r>
              <a:rPr lang="en-GB" sz="2400" dirty="0" smtClean="0">
                <a:latin typeface="Montserrat SemiBold" panose="00000700000000000000" pitchFamily="2" charset="-52"/>
              </a:rPr>
              <a:t>to </a:t>
            </a:r>
            <a:r>
              <a:rPr lang="en-GB" sz="2400" dirty="0">
                <a:latin typeface="Montserrat SemiBold" panose="00000700000000000000" pitchFamily="2" charset="-52"/>
              </a:rPr>
              <a:t>store settings for solutions: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6203" y="2619398"/>
            <a:ext cx="307473" cy="176419"/>
          </a:xfrm>
          <a:prstGeom prst="rect">
            <a:avLst/>
          </a:prstGeom>
        </p:spPr>
      </p:pic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D5582FDB-5A8D-4A0D-ADC4-6394F999A707}"/>
              </a:ext>
            </a:extLst>
          </p:cNvPr>
          <p:cNvSpPr/>
          <p:nvPr/>
        </p:nvSpPr>
        <p:spPr>
          <a:xfrm>
            <a:off x="8220252" y="1830445"/>
            <a:ext cx="3251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tserrat SemiBold" panose="00000700000000000000" pitchFamily="2" charset="-52"/>
              </a:rPr>
              <a:t>.</a:t>
            </a:r>
            <a:r>
              <a:rPr lang="en-US" dirty="0" err="1" smtClean="0">
                <a:latin typeface="Montserrat SemiBold" panose="00000700000000000000" pitchFamily="2" charset="-52"/>
              </a:rPr>
              <a:t>sln</a:t>
            </a:r>
            <a:r>
              <a:rPr lang="en-US" dirty="0" smtClean="0">
                <a:latin typeface="Montserrat SemiBold" panose="00000700000000000000" pitchFamily="2" charset="-52"/>
              </a:rPr>
              <a:t> </a:t>
            </a:r>
            <a:r>
              <a:rPr lang="en-US" dirty="0">
                <a:latin typeface="Montserrat SemiBold" panose="00000700000000000000" pitchFamily="2" charset="-52"/>
              </a:rPr>
              <a:t>- Visual Studio </a:t>
            </a:r>
            <a:r>
              <a:rPr lang="en-US" dirty="0" smtClean="0">
                <a:latin typeface="Montserrat SemiBold" panose="00000700000000000000" pitchFamily="2" charset="-52"/>
              </a:rPr>
              <a:t>Solution.</a:t>
            </a:r>
          </a:p>
          <a:p>
            <a:r>
              <a:rPr lang="en-GB" dirty="0" smtClean="0">
                <a:latin typeface="Montserrat SemiBold" panose="00000700000000000000" pitchFamily="2" charset="-52"/>
              </a:rPr>
              <a:t>Organizes </a:t>
            </a:r>
            <a:r>
              <a:rPr lang="en-GB" dirty="0">
                <a:latin typeface="Montserrat SemiBold" panose="00000700000000000000" pitchFamily="2" charset="-52"/>
              </a:rPr>
              <a:t>projects, project items, and solution items in the solution.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6" y="2105946"/>
            <a:ext cx="6405935" cy="3694170"/>
          </a:xfrm>
          <a:prstGeom prst="rect">
            <a:avLst/>
          </a:prstGeom>
        </p:spPr>
      </p:pic>
      <p:sp>
        <p:nvSpPr>
          <p:cNvPr id="35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24107" y="3700631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0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6203" y="4871919"/>
            <a:ext cx="307473" cy="176419"/>
          </a:xfrm>
          <a:prstGeom prst="rect">
            <a:avLst/>
          </a:prstGeom>
        </p:spPr>
      </p:pic>
      <p:sp>
        <p:nvSpPr>
          <p:cNvPr id="41" name="Прямокутник 36">
            <a:extLst>
              <a:ext uri="{FF2B5EF4-FFF2-40B4-BE49-F238E27FC236}">
                <a16:creationId xmlns:a16="http://schemas.microsoft.com/office/drawing/2014/main" id="{D5582FDB-5A8D-4A0D-ADC4-6394F999A707}"/>
              </a:ext>
            </a:extLst>
          </p:cNvPr>
          <p:cNvSpPr/>
          <p:nvPr/>
        </p:nvSpPr>
        <p:spPr>
          <a:xfrm>
            <a:off x="8220252" y="4082966"/>
            <a:ext cx="3251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.</a:t>
            </a:r>
            <a:r>
              <a:rPr lang="en-US" dirty="0" err="1" smtClean="0">
                <a:latin typeface="Montserrat SemiBold" panose="00000700000000000000" pitchFamily="2" charset="-52"/>
              </a:rPr>
              <a:t>suo</a:t>
            </a:r>
            <a:r>
              <a:rPr lang="en-US" dirty="0" smtClean="0">
                <a:latin typeface="Montserrat SemiBold" panose="00000700000000000000" pitchFamily="2" charset="-52"/>
              </a:rPr>
              <a:t> </a:t>
            </a:r>
            <a:r>
              <a:rPr lang="en-US" dirty="0">
                <a:latin typeface="Montserrat SemiBold" panose="00000700000000000000" pitchFamily="2" charset="-52"/>
              </a:rPr>
              <a:t>- Solution User Options.</a:t>
            </a:r>
            <a:endParaRPr lang="en-US" dirty="0" smtClean="0">
              <a:latin typeface="Montserrat SemiBold" panose="00000700000000000000" pitchFamily="2" charset="-52"/>
            </a:endParaRPr>
          </a:p>
          <a:p>
            <a:r>
              <a:rPr lang="en-GB" dirty="0">
                <a:latin typeface="Montserrat SemiBold" panose="00000700000000000000" pitchFamily="2" charset="-52"/>
              </a:rPr>
              <a:t>Stores user-level settings and customizations, such as breakpoints.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64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uk-UA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42" y="2164548"/>
            <a:ext cx="6593365" cy="45754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4133285" y="267678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-52"/>
              </a:rPr>
              <a:t>Create new projects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1550614" y="846184"/>
            <a:ext cx="954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Montserrat ExtraLight" panose="00000300000000000000" pitchFamily="2" charset="-52"/>
              </a:rPr>
              <a:t>The </a:t>
            </a:r>
            <a:r>
              <a:rPr lang="en-GB" dirty="0">
                <a:latin typeface="Montserrat ExtraLight" panose="00000300000000000000" pitchFamily="2" charset="-52"/>
              </a:rPr>
              <a:t>easiest way to create a new project is to start from a project template for a particular type of application or website. A project template consists of a basic set of pre-generated code files, </a:t>
            </a:r>
            <a:r>
              <a:rPr lang="en-GB" dirty="0" err="1">
                <a:latin typeface="Montserrat ExtraLight" panose="00000300000000000000" pitchFamily="2" charset="-52"/>
              </a:rPr>
              <a:t>config</a:t>
            </a:r>
            <a:r>
              <a:rPr lang="en-GB" dirty="0">
                <a:latin typeface="Montserrat ExtraLight" panose="00000300000000000000" pitchFamily="2" charset="-52"/>
              </a:rPr>
              <a:t> files, assets, and settings. </a:t>
            </a:r>
          </a:p>
        </p:txBody>
      </p:sp>
    </p:spTree>
    <p:extLst>
      <p:ext uri="{BB962C8B-B14F-4D97-AF65-F5344CB8AC3E}">
        <p14:creationId xmlns:p14="http://schemas.microsoft.com/office/powerpoint/2010/main" val="12833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607795" y="274463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2" y="2526605"/>
            <a:ext cx="6472381" cy="3817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705190" y="2447399"/>
            <a:ext cx="30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Montserrat ExtraLight" panose="00000300000000000000" pitchFamily="2" charset="-52"/>
              </a:rPr>
              <a:t>Assemblies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4821244" y="445695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-52"/>
              </a:rPr>
              <a:t>Reference Manager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2517066" y="1208052"/>
            <a:ext cx="843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Reference Manager </a:t>
            </a:r>
            <a:r>
              <a:rPr lang="en-GB" dirty="0" smtClean="0">
                <a:latin typeface="Montserrat ExtraLight" panose="00000300000000000000" pitchFamily="2" charset="-52"/>
              </a:rPr>
              <a:t>allows to add </a:t>
            </a:r>
            <a:r>
              <a:rPr lang="en-GB" dirty="0">
                <a:latin typeface="Montserrat ExtraLight" panose="00000300000000000000" pitchFamily="2" charset="-52"/>
              </a:rPr>
              <a:t>and manage references to components that you, Microsoft, or another company developed. </a:t>
            </a:r>
          </a:p>
        </p:txBody>
      </p:sp>
      <p:pic>
        <p:nvPicPr>
          <p:cNvPr id="17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01465" y="2572937"/>
            <a:ext cx="307473" cy="1764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705190" y="2914925"/>
            <a:ext cx="30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ontserrat ExtraLight" panose="00000300000000000000" pitchFamily="2" charset="-52"/>
              </a:rPr>
              <a:t>Projects 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pic>
        <p:nvPicPr>
          <p:cNvPr id="19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7339" y="3045974"/>
            <a:ext cx="307473" cy="176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684146" y="3424785"/>
            <a:ext cx="30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Montserrat ExtraLight" panose="00000300000000000000" pitchFamily="2" charset="-52"/>
              </a:rPr>
              <a:t>Shared project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4891" y="3534919"/>
            <a:ext cx="307473" cy="1764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684146" y="3892311"/>
            <a:ext cx="30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Montserrat ExtraLight" panose="00000300000000000000" pitchFamily="2" charset="-52"/>
              </a:rPr>
              <a:t>Com 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pic>
        <p:nvPicPr>
          <p:cNvPr id="27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7339" y="3976567"/>
            <a:ext cx="307473" cy="1764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7684146" y="4358407"/>
            <a:ext cx="304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Montserrat ExtraLight" panose="00000300000000000000" pitchFamily="2" charset="-52"/>
              </a:rPr>
              <a:t>Browse 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pic>
        <p:nvPicPr>
          <p:cNvPr id="29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97340" y="4404537"/>
            <a:ext cx="307473" cy="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088101" y="381743"/>
            <a:ext cx="585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tserrat SemiBold" panose="00000700000000000000" pitchFamily="2" charset="-52"/>
              </a:rPr>
              <a:t>Add Service </a:t>
            </a:r>
            <a:r>
              <a:rPr lang="en-US" sz="2400" dirty="0">
                <a:latin typeface="Montserrat SemiBold" panose="00000700000000000000" pitchFamily="2" charset="-52"/>
              </a:rPr>
              <a:t>Reference </a:t>
            </a:r>
            <a:r>
              <a:rPr lang="en-US" sz="2400" dirty="0" smtClean="0">
                <a:latin typeface="Montserrat SemiBold" panose="00000700000000000000" pitchFamily="2" charset="-52"/>
              </a:rPr>
              <a:t>Tool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7" y="1946316"/>
            <a:ext cx="6375787" cy="449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88E37-3457-4374-BF51-60B2AD656DD1}"/>
              </a:ext>
            </a:extLst>
          </p:cNvPr>
          <p:cNvSpPr txBox="1"/>
          <p:nvPr/>
        </p:nvSpPr>
        <p:spPr>
          <a:xfrm>
            <a:off x="6833529" y="1113464"/>
            <a:ext cx="4960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This tool retrieves metadata from a web service in the current solution, on a network location, or from a WSDL file, and generates a .NET Core compatible source file containing Windows Communication Foundation (WCF) client proxy code that you can use to access the web service.</a:t>
            </a:r>
            <a:endParaRPr lang="uk-UA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72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4" name="Group 33"/>
          <p:cNvGrpSpPr/>
          <p:nvPr/>
        </p:nvGrpSpPr>
        <p:grpSpPr>
          <a:xfrm>
            <a:off x="2121395" y="1773788"/>
            <a:ext cx="7126656" cy="4477110"/>
            <a:chOff x="1393367" y="1049169"/>
            <a:chExt cx="7126656" cy="4477110"/>
          </a:xfrm>
        </p:grpSpPr>
        <p:sp>
          <p:nvSpPr>
            <p:cNvPr id="2" name="Oval 1"/>
            <p:cNvSpPr/>
            <p:nvPr/>
          </p:nvSpPr>
          <p:spPr>
            <a:xfrm>
              <a:off x="4187589" y="1049169"/>
              <a:ext cx="1820173" cy="1570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Library 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699850" y="3956271"/>
              <a:ext cx="1820173" cy="1570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Library B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393367" y="3956271"/>
              <a:ext cx="1820173" cy="1570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Library C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2" idx="5"/>
              <a:endCxn id="18" idx="1"/>
            </p:cNvCxnSpPr>
            <p:nvPr/>
          </p:nvCxnSpPr>
          <p:spPr>
            <a:xfrm>
              <a:off x="5741204" y="2389255"/>
              <a:ext cx="1225204" cy="1796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2"/>
              <a:endCxn id="19" idx="6"/>
            </p:cNvCxnSpPr>
            <p:nvPr/>
          </p:nvCxnSpPr>
          <p:spPr>
            <a:xfrm flipH="1">
              <a:off x="3213540" y="4741275"/>
              <a:ext cx="34863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7"/>
              <a:endCxn id="2" idx="3"/>
            </p:cNvCxnSpPr>
            <p:nvPr/>
          </p:nvCxnSpPr>
          <p:spPr>
            <a:xfrm flipV="1">
              <a:off x="2946982" y="2389255"/>
              <a:ext cx="1507165" cy="1796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23094" y="2619177"/>
              <a:ext cx="207034" cy="13370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872283" y="3271531"/>
              <a:ext cx="15016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894715" y="549747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-52"/>
              </a:rPr>
              <a:t>Circular</a:t>
            </a:r>
            <a:r>
              <a:rPr lang="en-US" dirty="0">
                <a:latin typeface="Montserrat SemiBold" panose="00000700000000000000" pitchFamily="2" charset="-52"/>
              </a:rPr>
              <a:t> </a:t>
            </a:r>
            <a:r>
              <a:rPr lang="en-US" sz="2400" dirty="0" smtClean="0">
                <a:latin typeface="Montserrat SemiBold" panose="00000700000000000000" pitchFamily="2" charset="-52"/>
              </a:rPr>
              <a:t>references</a:t>
            </a:r>
            <a:endParaRPr lang="en-US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35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6" y="2675164"/>
            <a:ext cx="4238625" cy="4000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27" y="1020420"/>
            <a:ext cx="2362200" cy="3533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253717" y="479367"/>
            <a:ext cx="43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SemiBold" panose="00000700000000000000" pitchFamily="2" charset="-52"/>
              </a:rPr>
              <a:t>Project Dependencies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88E37-3457-4374-BF51-60B2AD656DD1}"/>
              </a:ext>
            </a:extLst>
          </p:cNvPr>
          <p:cNvSpPr txBox="1"/>
          <p:nvPr/>
        </p:nvSpPr>
        <p:spPr>
          <a:xfrm>
            <a:off x="4546617" y="1703309"/>
            <a:ext cx="5090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When building a solution that contains multiple projects, it can be necessary to build certain projects first, to generate code used by other projects. When a project consumes executable code generated by another project, the project that generates the code is referred to as a project dependency of the project that consumes the code. Such dependency relationships can be defined in the Project Dependencies dialog box.</a:t>
            </a:r>
            <a:endParaRPr lang="uk-UA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92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566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 ExtraLight</vt:lpstr>
      <vt:lpstr>Montserrat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Iryna Nykonova</dc:creator>
  <cp:lastModifiedBy>Windows User</cp:lastModifiedBy>
  <cp:revision>71</cp:revision>
  <dcterms:created xsi:type="dcterms:W3CDTF">2019-05-27T13:51:26Z</dcterms:created>
  <dcterms:modified xsi:type="dcterms:W3CDTF">2019-06-10T15:16:57Z</dcterms:modified>
</cp:coreProperties>
</file>