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SemiBold"/>
      <p:regular r:id="rId21"/>
      <p:bold r:id="rId22"/>
      <p:italic r:id="rId23"/>
      <p:boldItalic r:id="rId24"/>
    </p:embeddedFont>
    <p:embeddedFont>
      <p:font typeface="Montserrat Extra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MontserratExtraLight-bold.fntdata"/><Relationship Id="rId25" Type="http://schemas.openxmlformats.org/officeDocument/2006/relationships/font" Target="fonts/MontserratExtraLight-regular.fntdata"/><Relationship Id="rId28" Type="http://schemas.openxmlformats.org/officeDocument/2006/relationships/font" Target="fonts/MontserratExtraLight-boldItalic.fntdata"/><Relationship Id="rId27" Type="http://schemas.openxmlformats.org/officeDocument/2006/relationships/font" Target="fonts/MontserratExtraLight-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b3faa29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b3faa290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b3faa290f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5b3faa290f_0_9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b3faa290f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5b3faa290f_0_9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b3faa290f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5b3faa290f_0_9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b3faa290f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5b3faa290f_0_9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b3faa290f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5b3faa290f_0_10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b3faa290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b3faa290f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b3faa290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5b3faa290f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b3faa290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5b3faa290f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b3faa290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5b3faa290f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b3faa290f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5b3faa290f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b3faa290f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5b3faa290f_0_8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b3faa290f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5b3faa290f_0_8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b3faa290f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5b3faa290f_0_8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6" name="Shape 126"/>
        <p:cNvGrpSpPr/>
        <p:nvPr/>
      </p:nvGrpSpPr>
      <p:grpSpPr>
        <a:xfrm>
          <a:off x="0" y="0"/>
          <a:ext cx="0" cy="0"/>
          <a:chOff x="0" y="0"/>
          <a:chExt cx="0" cy="0"/>
        </a:xfrm>
      </p:grpSpPr>
      <p:grpSp>
        <p:nvGrpSpPr>
          <p:cNvPr id="127" name="Google Shape;127;p26"/>
          <p:cNvGrpSpPr/>
          <p:nvPr/>
        </p:nvGrpSpPr>
        <p:grpSpPr>
          <a:xfrm>
            <a:off x="-1" y="0"/>
            <a:ext cx="9144001" cy="5143500"/>
            <a:chOff x="-1" y="0"/>
            <a:chExt cx="12192001" cy="6858000"/>
          </a:xfrm>
        </p:grpSpPr>
        <p:sp>
          <p:nvSpPr>
            <p:cNvPr id="128" name="Google Shape;128;p26"/>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29" name="Google Shape;129;p26"/>
            <p:cNvGrpSpPr/>
            <p:nvPr/>
          </p:nvGrpSpPr>
          <p:grpSpPr>
            <a:xfrm>
              <a:off x="-1" y="0"/>
              <a:ext cx="12192001" cy="6858000"/>
              <a:chOff x="-1" y="0"/>
              <a:chExt cx="12192001" cy="6858000"/>
            </a:xfrm>
          </p:grpSpPr>
          <p:pic>
            <p:nvPicPr>
              <p:cNvPr id="130" name="Google Shape;130;p26"/>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131" name="Google Shape;131;p26"/>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132" name="Google Shape;132;p26"/>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133" name="Google Shape;133;p26"/>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134" name="Google Shape;134;p26"/>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2400">
                <a:solidFill>
                  <a:schemeClr val="lt1"/>
                </a:solidFill>
                <a:latin typeface="Montserrat SemiBold"/>
                <a:ea typeface="Montserrat SemiBold"/>
                <a:cs typeface="Montserrat SemiBold"/>
                <a:sym typeface="Montserrat SemiBold"/>
              </a:rPr>
              <a:t>Intro Android</a:t>
            </a:r>
            <a:endParaRPr sz="24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Clr>
                <a:schemeClr val="dk1"/>
              </a:buClr>
              <a:buSzPts val="1100"/>
              <a:buFont typeface="Arial"/>
              <a:buNone/>
            </a:pPr>
            <a:r>
              <a:t/>
            </a:r>
            <a:endParaRPr sz="24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24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1" y="4009025"/>
            <a:ext cx="11094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900">
                <a:solidFill>
                  <a:schemeClr val="lt1"/>
                </a:solidFill>
                <a:latin typeface="Montserrat ExtraLight"/>
                <a:ea typeface="Montserrat ExtraLight"/>
                <a:cs typeface="Montserrat ExtraLight"/>
                <a:sym typeface="Montserrat ExtraLight"/>
              </a:rPr>
              <a:t>Andrii Rudyk</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6"/>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7" name="Google Shape;387;p46"/>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8" name="Google Shape;388;p46"/>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0" name="Google Shape;390;p46"/>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1" name="Google Shape;391;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2" name="Google Shape;392;p46"/>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3" name="Google Shape;393;p46"/>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4" name="Google Shape;394;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5" name="Google Shape;395;p46"/>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46"/>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6"/>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8" name="Google Shape;398;p46"/>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1" name="Google Shape;401;p46"/>
          <p:cNvSpPr txBox="1"/>
          <p:nvPr/>
        </p:nvSpPr>
        <p:spPr>
          <a:xfrm>
            <a:off x="1331750" y="1903575"/>
            <a:ext cx="3294000" cy="10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 receiver can be registered to listen to system messages and intents. A receiver gets notified by the Android system if the specified event occurs. For example, you can register a receiver for the event that the Android system finished the boot process. Or you can register for the event that the state of the phone changes, e.g., someone is calling.</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402" name="Google Shape;402;p46"/>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Broadcast Receiver</a:t>
            </a:r>
            <a:endParaRPr>
              <a:solidFill>
                <a:schemeClr val="dk1"/>
              </a:solidFill>
              <a:latin typeface="Montserrat SemiBold"/>
              <a:ea typeface="Montserrat SemiBold"/>
              <a:cs typeface="Montserrat SemiBold"/>
              <a:sym typeface="Montserrat SemiBold"/>
            </a:endParaRPr>
          </a:p>
        </p:txBody>
      </p:sp>
      <p:pic>
        <p:nvPicPr>
          <p:cNvPr id="403" name="Google Shape;403;p46"/>
          <p:cNvPicPr preferRelativeResize="0"/>
          <p:nvPr/>
        </p:nvPicPr>
        <p:blipFill>
          <a:blip r:embed="rId3">
            <a:alphaModFix/>
          </a:blip>
          <a:stretch>
            <a:fillRect/>
          </a:stretch>
        </p:blipFill>
        <p:spPr>
          <a:xfrm>
            <a:off x="4625750" y="1655288"/>
            <a:ext cx="3733725" cy="22817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7"/>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9" name="Google Shape;409;p47"/>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0" name="Google Shape;410;p47"/>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47"/>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47"/>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3" name="Google Shape;413;p47"/>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47"/>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5" name="Google Shape;415;p47"/>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6" name="Google Shape;416;p47"/>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47"/>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47"/>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47"/>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47"/>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1" name="Google Shape;421;p47"/>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2" name="Google Shape;422;p47"/>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47"/>
          <p:cNvSpPr txBox="1"/>
          <p:nvPr/>
        </p:nvSpPr>
        <p:spPr>
          <a:xfrm>
            <a:off x="1331750" y="1903575"/>
            <a:ext cx="3294000" cy="10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 provider defines a structured interface to application data. A provider can be used for accessing data within one application, but can also be used to share data with other applications.</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424" name="Google Shape;424;p47"/>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Content provider</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425" name="Google Shape;425;p47"/>
          <p:cNvPicPr preferRelativeResize="0"/>
          <p:nvPr/>
        </p:nvPicPr>
        <p:blipFill>
          <a:blip r:embed="rId3">
            <a:alphaModFix/>
          </a:blip>
          <a:stretch>
            <a:fillRect/>
          </a:stretch>
        </p:blipFill>
        <p:spPr>
          <a:xfrm>
            <a:off x="4489100" y="1017725"/>
            <a:ext cx="3897158" cy="304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1" name="Google Shape;431;p48"/>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2" name="Google Shape;432;p48"/>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3" name="Google Shape;433;p4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4" name="Google Shape;434;p48"/>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5" name="Google Shape;435;p4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6" name="Google Shape;436;p48"/>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7" name="Google Shape;437;p48"/>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8" name="Google Shape;438;p4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p48"/>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48"/>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p48"/>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2" name="Google Shape;442;p48"/>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3" name="Google Shape;443;p4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4" name="Google Shape;444;p4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5" name="Google Shape;445;p48"/>
          <p:cNvSpPr txBox="1"/>
          <p:nvPr/>
        </p:nvSpPr>
        <p:spPr>
          <a:xfrm>
            <a:off x="1331750" y="1446375"/>
            <a:ext cx="5889900" cy="81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An Android Intent is an abstract description of an operation to be performed. It can be used with startActivity to launch an Activity, broadcastIntent to send it to any interested BroadcastReceiver components, and startService(Intent) or bindService(Intent, ServiceConnection, int) to communicate with a background Service.</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446" name="Google Shape;446;p48"/>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Intent</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447" name="Google Shape;447;p48"/>
          <p:cNvPicPr preferRelativeResize="0"/>
          <p:nvPr/>
        </p:nvPicPr>
        <p:blipFill>
          <a:blip r:embed="rId3">
            <a:alphaModFix/>
          </a:blip>
          <a:stretch>
            <a:fillRect/>
          </a:stretch>
        </p:blipFill>
        <p:spPr>
          <a:xfrm>
            <a:off x="1875800" y="2261450"/>
            <a:ext cx="5288075" cy="244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53" name="Google Shape;453;p4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54" name="Google Shape;454;p49"/>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49"/>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49"/>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7" name="Google Shape;457;p49"/>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p49"/>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9" name="Google Shape;459;p49"/>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p49"/>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1" name="Google Shape;461;p49"/>
          <p:cNvSpPr txBox="1"/>
          <p:nvPr/>
        </p:nvSpPr>
        <p:spPr>
          <a:xfrm>
            <a:off x="2489765" y="2165204"/>
            <a:ext cx="4323600" cy="1315800"/>
          </a:xfrm>
          <a:prstGeom prst="rect">
            <a:avLst/>
          </a:prstGeom>
          <a:noFill/>
          <a:ln>
            <a:noFill/>
          </a:ln>
        </p:spPr>
        <p:txBody>
          <a:bodyPr anchorCtr="0" anchor="t" bIns="34275" lIns="68575" spcFirstLastPara="1" rIns="68575" wrap="square" tIns="34275">
            <a:noAutofit/>
          </a:bodyPr>
          <a:lstStyle/>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Views - UI elements that are drawn on-screen including buttons, lists forms etc.</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Layouts - View hierarchies that control screen format and appearance of the views.</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Resources - External elements, such as strings, constants and drawable pictures.</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Manifest - Configuration file for the application.</a:t>
            </a:r>
            <a:endParaRPr sz="900">
              <a:solidFill>
                <a:schemeClr val="dk1"/>
              </a:solidFill>
              <a:latin typeface="Montserrat ExtraLight"/>
              <a:ea typeface="Montserrat ExtraLight"/>
              <a:cs typeface="Montserrat ExtraLight"/>
              <a:sym typeface="Montserrat ExtraLight"/>
            </a:endParaRPr>
          </a:p>
        </p:txBody>
      </p:sp>
      <p:sp>
        <p:nvSpPr>
          <p:cNvPr id="462" name="Google Shape;462;p49"/>
          <p:cNvSpPr txBox="1"/>
          <p:nvPr/>
        </p:nvSpPr>
        <p:spPr>
          <a:xfrm>
            <a:off x="3007564" y="1595981"/>
            <a:ext cx="3288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Additional components</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pic>
        <p:nvPicPr>
          <p:cNvPr id="467" name="Google Shape;467;p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8" name="Google Shape;468;p50"/>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469" name="Google Shape;469;p50"/>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0" name="Google Shape;470;p50"/>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1" name="Google Shape;471;p50"/>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2" name="Google Shape;472;p50"/>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3" name="Google Shape;473;p50"/>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p50"/>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5" name="Google Shape;475;p50"/>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p50"/>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7" name="Google Shape;477;p50"/>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8" name="Google Shape;478;p50"/>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9" name="Google Shape;479;p50"/>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0" name="Google Shape;480;p50"/>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8"/>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38"/>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8"/>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8"/>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6" name="Google Shape;226;p38"/>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7" name="Google Shape;227;p3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3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38"/>
          <p:cNvSpPr txBox="1"/>
          <p:nvPr/>
        </p:nvSpPr>
        <p:spPr>
          <a:xfrm>
            <a:off x="1312925" y="1980525"/>
            <a:ext cx="3294000" cy="2313900"/>
          </a:xfrm>
          <a:prstGeom prst="rect">
            <a:avLst/>
          </a:prstGeom>
          <a:noFill/>
          <a:ln>
            <a:noFill/>
          </a:ln>
        </p:spPr>
        <p:txBody>
          <a:bodyPr anchorCtr="0" anchor="t" bIns="34275" lIns="68575" spcFirstLastPara="1" rIns="68575" wrap="square" tIns="34275">
            <a:noAutofit/>
          </a:bodyPr>
          <a:lstStyle/>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It’s an open source and we can customize it</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It support a connectivity for GSM, CDMA, WIFI, NFC, Bluetooth, etc. </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By using WIFI technology we can pair with other devices </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 multiple APIs to support GPS</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SQLite Database</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 wide range of media supports like AVI, MKV, FLV, MPEG4 etc. </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It has an extensive support for multimedia hardware control to perform playback or recording using camera and microphone</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It has an integrated open source webkit layout based web browser to support HTML5, CSS3</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It supports a multi-tasking, we can move from one task window to another and multiple applications can run simultaneously</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It has a support for 2D/3D Graphics</a:t>
            </a:r>
            <a:endParaRPr sz="900">
              <a:solidFill>
                <a:schemeClr val="dk1"/>
              </a:solidFill>
              <a:latin typeface="Montserrat ExtraLight"/>
              <a:ea typeface="Montserrat ExtraLight"/>
              <a:cs typeface="Montserrat ExtraLight"/>
              <a:sym typeface="Montserrat ExtraLight"/>
            </a:endParaRPr>
          </a:p>
        </p:txBody>
      </p:sp>
      <p:sp>
        <p:nvSpPr>
          <p:cNvPr id="230" name="Google Shape;230;p38"/>
          <p:cNvSpPr txBox="1"/>
          <p:nvPr/>
        </p:nvSpPr>
        <p:spPr>
          <a:xfrm>
            <a:off x="2403668" y="1516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a:solidFill>
                  <a:schemeClr val="dk1"/>
                </a:solidFill>
                <a:latin typeface="Montserrat SemiBold"/>
                <a:ea typeface="Montserrat SemiBold"/>
                <a:cs typeface="Montserrat SemiBold"/>
                <a:sym typeface="Montserrat SemiBold"/>
              </a:rPr>
              <a:t>What is Android?</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231" name="Google Shape;231;p38"/>
          <p:cNvPicPr preferRelativeResize="0"/>
          <p:nvPr/>
        </p:nvPicPr>
        <p:blipFill rotWithShape="1">
          <a:blip r:embed="rId3">
            <a:alphaModFix/>
          </a:blip>
          <a:srcRect b="0" l="10120" r="10128" t="0"/>
          <a:stretch/>
        </p:blipFill>
        <p:spPr>
          <a:xfrm>
            <a:off x="5091250" y="1756312"/>
            <a:ext cx="2078296" cy="276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p3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39"/>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History of Android</a:t>
            </a:r>
            <a:endParaRPr>
              <a:solidFill>
                <a:schemeClr val="dk1"/>
              </a:solidFill>
              <a:latin typeface="Montserrat SemiBold"/>
              <a:ea typeface="Montserrat SemiBold"/>
              <a:cs typeface="Montserrat SemiBold"/>
              <a:sym typeface="Montserrat SemiBold"/>
            </a:endParaRPr>
          </a:p>
        </p:txBody>
      </p:sp>
      <p:pic>
        <p:nvPicPr>
          <p:cNvPr id="249" name="Google Shape;249;p39"/>
          <p:cNvPicPr preferRelativeResize="0"/>
          <p:nvPr/>
        </p:nvPicPr>
        <p:blipFill rotWithShape="1">
          <a:blip r:embed="rId3">
            <a:alphaModFix/>
          </a:blip>
          <a:srcRect b="13518" l="0" r="0" t="13525"/>
          <a:stretch/>
        </p:blipFill>
        <p:spPr>
          <a:xfrm>
            <a:off x="879699" y="1863768"/>
            <a:ext cx="7384599" cy="17843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40"/>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4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40"/>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9" name="Google Shape;259;p4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0" name="Google Shape;260;p40"/>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40"/>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4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40"/>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40"/>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40"/>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40"/>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4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4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40"/>
          <p:cNvSpPr txBox="1"/>
          <p:nvPr/>
        </p:nvSpPr>
        <p:spPr>
          <a:xfrm>
            <a:off x="1312925" y="2285325"/>
            <a:ext cx="3294000" cy="887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API Level is an integer value that uniquely identifies the framework API revision offered by a version of the Android platform.</a:t>
            </a:r>
            <a:endParaRPr sz="900">
              <a:solidFill>
                <a:schemeClr val="dk1"/>
              </a:solidFill>
              <a:latin typeface="Montserrat ExtraLight"/>
              <a:ea typeface="Montserrat ExtraLight"/>
              <a:cs typeface="Montserrat ExtraLight"/>
              <a:sym typeface="Montserrat ExtraLight"/>
            </a:endParaRPr>
          </a:p>
        </p:txBody>
      </p:sp>
      <p:sp>
        <p:nvSpPr>
          <p:cNvPr id="270" name="Google Shape;270;p40"/>
          <p:cNvSpPr txBox="1"/>
          <p:nvPr/>
        </p:nvSpPr>
        <p:spPr>
          <a:xfrm>
            <a:off x="2403668" y="1516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What is API level?</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271" name="Google Shape;271;p40"/>
          <p:cNvPicPr preferRelativeResize="0"/>
          <p:nvPr/>
        </p:nvPicPr>
        <p:blipFill>
          <a:blip r:embed="rId3">
            <a:alphaModFix/>
          </a:blip>
          <a:stretch>
            <a:fillRect/>
          </a:stretch>
        </p:blipFill>
        <p:spPr>
          <a:xfrm>
            <a:off x="5206225" y="1516800"/>
            <a:ext cx="2668541" cy="279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1"/>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1"/>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4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41"/>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1"/>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1"/>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5" name="Google Shape;285;p41"/>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6" name="Google Shape;286;p41"/>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7" name="Google Shape;287;p41"/>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8" name="Google Shape;288;p41"/>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9" name="Google Shape;289;p4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p4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Google Shape;291;p41"/>
          <p:cNvSpPr txBox="1"/>
          <p:nvPr/>
        </p:nvSpPr>
        <p:spPr>
          <a:xfrm>
            <a:off x="1312925" y="1980525"/>
            <a:ext cx="3294000" cy="2313900"/>
          </a:xfrm>
          <a:prstGeom prst="rect">
            <a:avLst/>
          </a:prstGeom>
          <a:noFill/>
          <a:ln>
            <a:noFill/>
          </a:ln>
        </p:spPr>
        <p:txBody>
          <a:bodyPr anchorCtr="0" anchor="t" bIns="34275" lIns="68575" spcFirstLastPara="1" rIns="68575" wrap="square" tIns="34275">
            <a:noAutofit/>
          </a:bodyPr>
          <a:lstStyle/>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Applications - Browser, Camera, Gallery, Music and Phone</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Application framework - allows high-level interactions with the Android system (Activity Manager, Content Providers, Resource Manager, Notifications Manager)</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Libraries and runtime - graphic rendering, data storage, web browsing. Also contains the Android runtime, as well as the core Java libraries for running Android applications.</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Linux kernel - Communication layer for the underlying hardware.</a:t>
            </a:r>
            <a:endParaRPr sz="900">
              <a:solidFill>
                <a:schemeClr val="dk1"/>
              </a:solidFill>
              <a:latin typeface="Montserrat ExtraLight"/>
              <a:ea typeface="Montserrat ExtraLight"/>
              <a:cs typeface="Montserrat ExtraLight"/>
              <a:sym typeface="Montserrat ExtraLight"/>
            </a:endParaRPr>
          </a:p>
        </p:txBody>
      </p:sp>
      <p:sp>
        <p:nvSpPr>
          <p:cNvPr id="292" name="Google Shape;292;p41"/>
          <p:cNvSpPr txBox="1"/>
          <p:nvPr/>
        </p:nvSpPr>
        <p:spPr>
          <a:xfrm>
            <a:off x="2403668" y="1516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Android - Architecture</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293" name="Google Shape;293;p41"/>
          <p:cNvPicPr preferRelativeResize="0"/>
          <p:nvPr/>
        </p:nvPicPr>
        <p:blipFill>
          <a:blip r:embed="rId3">
            <a:alphaModFix/>
          </a:blip>
          <a:stretch>
            <a:fillRect/>
          </a:stretch>
        </p:blipFill>
        <p:spPr>
          <a:xfrm>
            <a:off x="4781338" y="1611375"/>
            <a:ext cx="3690213" cy="257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9" name="Google Shape;299;p42"/>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Google Shape;300;p42"/>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1" name="Google Shape;301;p42"/>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2"/>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3" name="Google Shape;303;p42"/>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2"/>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42"/>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6" name="Google Shape;306;p42"/>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42"/>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8" name="Google Shape;308;p42"/>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9" name="Google Shape;309;p42"/>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0" name="Google Shape;310;p42"/>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1" name="Google Shape;311;p42"/>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Google Shape;312;p42"/>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2"/>
          <p:cNvSpPr txBox="1"/>
          <p:nvPr/>
        </p:nvSpPr>
        <p:spPr>
          <a:xfrm>
            <a:off x="1331750" y="2437725"/>
            <a:ext cx="3294000" cy="1069500"/>
          </a:xfrm>
          <a:prstGeom prst="rect">
            <a:avLst/>
          </a:prstGeom>
          <a:noFill/>
          <a:ln>
            <a:noFill/>
          </a:ln>
        </p:spPr>
        <p:txBody>
          <a:bodyPr anchorCtr="0" anchor="t" bIns="34275" lIns="68575" spcFirstLastPara="1" rIns="68575" wrap="square" tIns="34275">
            <a:noAutofit/>
          </a:bodyPr>
          <a:lstStyle/>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Activity</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Fragment</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Service</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Broadcast Receiver</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Content Provider</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Intent</a:t>
            </a:r>
            <a:endParaRPr sz="900">
              <a:solidFill>
                <a:schemeClr val="dk1"/>
              </a:solidFill>
              <a:latin typeface="Montserrat ExtraLight"/>
              <a:ea typeface="Montserrat ExtraLight"/>
              <a:cs typeface="Montserrat ExtraLight"/>
              <a:sym typeface="Montserrat ExtraLight"/>
            </a:endParaRPr>
          </a:p>
        </p:txBody>
      </p:sp>
      <p:sp>
        <p:nvSpPr>
          <p:cNvPr id="314" name="Google Shape;314;p42"/>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Application Components</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15" name="Google Shape;315;p42"/>
          <p:cNvPicPr preferRelativeResize="0"/>
          <p:nvPr/>
        </p:nvPicPr>
        <p:blipFill>
          <a:blip r:embed="rId3">
            <a:alphaModFix/>
          </a:blip>
          <a:stretch>
            <a:fillRect/>
          </a:stretch>
        </p:blipFill>
        <p:spPr>
          <a:xfrm>
            <a:off x="4739975" y="1562811"/>
            <a:ext cx="3494267" cy="306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43"/>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43"/>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4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3"/>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Google Shape;325;p4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Google Shape;326;p43"/>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Google Shape;327;p43"/>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8" name="Google Shape;328;p4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9" name="Google Shape;329;p43"/>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0" name="Google Shape;330;p43"/>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Google Shape;331;p43"/>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2" name="Google Shape;332;p43"/>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3" name="Google Shape;333;p4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4" name="Google Shape;334;p4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5" name="Google Shape;335;p43"/>
          <p:cNvSpPr txBox="1"/>
          <p:nvPr/>
        </p:nvSpPr>
        <p:spPr>
          <a:xfrm>
            <a:off x="1331750" y="2437725"/>
            <a:ext cx="3294000" cy="10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An activity is the visual representation of an Android application. An Android application can have several activities.</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Activities use views and fragments to create their user interface and to interact with the user.</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336" name="Google Shape;336;p43"/>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Activity</a:t>
            </a:r>
            <a:endParaRPr>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37" name="Google Shape;337;p43"/>
          <p:cNvPicPr preferRelativeResize="0"/>
          <p:nvPr/>
        </p:nvPicPr>
        <p:blipFill>
          <a:blip r:embed="rId3">
            <a:alphaModFix/>
          </a:blip>
          <a:stretch>
            <a:fillRect/>
          </a:stretch>
        </p:blipFill>
        <p:spPr>
          <a:xfrm>
            <a:off x="4930575" y="216425"/>
            <a:ext cx="3708989"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4"/>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44"/>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44"/>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6" name="Google Shape;346;p44"/>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44"/>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Google Shape;348;p44"/>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9" name="Google Shape;349;p44"/>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0" name="Google Shape;350;p44"/>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1" name="Google Shape;351;p44"/>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2" name="Google Shape;352;p44"/>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3" name="Google Shape;353;p44"/>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4" name="Google Shape;354;p44"/>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5" name="Google Shape;355;p44"/>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6" name="Google Shape;356;p44"/>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Google Shape;357;p44"/>
          <p:cNvSpPr txBox="1"/>
          <p:nvPr/>
        </p:nvSpPr>
        <p:spPr>
          <a:xfrm>
            <a:off x="1137775" y="1903575"/>
            <a:ext cx="3488100" cy="1069500"/>
          </a:xfrm>
          <a:prstGeom prst="rect">
            <a:avLst/>
          </a:prstGeom>
          <a:noFill/>
          <a:ln>
            <a:noFill/>
          </a:ln>
        </p:spPr>
        <p:txBody>
          <a:bodyPr anchorCtr="0" anchor="t" bIns="34275" lIns="68575" spcFirstLastPara="1" rIns="68575" wrap="square" tIns="34275">
            <a:noAutofit/>
          </a:bodyPr>
          <a:lstStyle/>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 fragment has its own layout and its own behaviour with its own life cycle callbacks.</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You can add or remove fragments in an activity while the activity is running.</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You can combine multiple fragments in a single activity to build a multi-pane UI.</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 fragment can be used in multiple activities.</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Fragment life cycle is closely related to the life cycle of its host activity which means when the activity is paused, all the fragments available in the activity will also be stopped.</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A fragment can implement a behaviour that has no user interface component.</a:t>
            </a:r>
            <a:endParaRPr sz="900">
              <a:solidFill>
                <a:schemeClr val="dk1"/>
              </a:solidFill>
              <a:latin typeface="Montserrat ExtraLight"/>
              <a:ea typeface="Montserrat ExtraLight"/>
              <a:cs typeface="Montserrat ExtraLight"/>
              <a:sym typeface="Montserrat ExtraLight"/>
            </a:endParaRPr>
          </a:p>
          <a:p>
            <a:pPr indent="-285750" lvl="0" marL="457200" marR="0" rtl="0" algn="l">
              <a:spcBef>
                <a:spcPts val="0"/>
              </a:spcBef>
              <a:spcAft>
                <a:spcPts val="0"/>
              </a:spcAft>
              <a:buClr>
                <a:schemeClr val="dk1"/>
              </a:buClr>
              <a:buSzPts val="900"/>
              <a:buFont typeface="Montserrat ExtraLight"/>
              <a:buChar char="●"/>
            </a:pPr>
            <a:r>
              <a:rPr lang="uk" sz="900">
                <a:solidFill>
                  <a:schemeClr val="dk1"/>
                </a:solidFill>
                <a:latin typeface="Montserrat ExtraLight"/>
                <a:ea typeface="Montserrat ExtraLight"/>
                <a:cs typeface="Montserrat ExtraLight"/>
                <a:sym typeface="Montserrat ExtraLight"/>
              </a:rPr>
              <a:t>Fragments were added to the Android API in Honeycomb version of Android which API version 11.</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9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
        <p:nvSpPr>
          <p:cNvPr id="358" name="Google Shape;358;p44"/>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Fragment</a:t>
            </a:r>
            <a:endParaRPr>
              <a:solidFill>
                <a:schemeClr val="dk1"/>
              </a:solidFill>
              <a:latin typeface="Montserrat SemiBold"/>
              <a:ea typeface="Montserrat SemiBold"/>
              <a:cs typeface="Montserrat SemiBold"/>
              <a:sym typeface="Montserrat SemiBold"/>
            </a:endParaRPr>
          </a:p>
        </p:txBody>
      </p:sp>
      <p:pic>
        <p:nvPicPr>
          <p:cNvPr id="359" name="Google Shape;359;p44"/>
          <p:cNvPicPr preferRelativeResize="0"/>
          <p:nvPr/>
        </p:nvPicPr>
        <p:blipFill>
          <a:blip r:embed="rId3">
            <a:alphaModFix/>
          </a:blip>
          <a:stretch>
            <a:fillRect/>
          </a:stretch>
        </p:blipFill>
        <p:spPr>
          <a:xfrm>
            <a:off x="4769000" y="1989313"/>
            <a:ext cx="3733725" cy="19228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5"/>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5" name="Google Shape;365;p45"/>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Google Shape;366;p45"/>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7" name="Google Shape;367;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8" name="Google Shape;368;p45"/>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9" name="Google Shape;369;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0" name="Google Shape;370;p45"/>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1" name="Google Shape;371;p45"/>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2" name="Google Shape;372;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Google Shape;373;p45"/>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5"/>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5"/>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5"/>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5"/>
          <p:cNvSpPr txBox="1"/>
          <p:nvPr/>
        </p:nvSpPr>
        <p:spPr>
          <a:xfrm>
            <a:off x="1331750" y="1903575"/>
            <a:ext cx="3294000" cy="10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dk1"/>
                </a:solidFill>
                <a:latin typeface="Montserrat ExtraLight"/>
                <a:ea typeface="Montserrat ExtraLight"/>
                <a:cs typeface="Montserrat ExtraLight"/>
                <a:sym typeface="Montserrat ExtraLight"/>
              </a:rPr>
              <a:t>A service performs tasks without providing an user interface. They can communicate with other Android components and send notifications to the user. For example, a broadcast receiver can notify the user via the notification framework in Android.</a:t>
            </a:r>
            <a:endParaRPr sz="900">
              <a:solidFill>
                <a:schemeClr val="dk1"/>
              </a:solidFill>
              <a:latin typeface="Montserrat ExtraLight"/>
              <a:ea typeface="Montserrat ExtraLight"/>
              <a:cs typeface="Montserrat ExtraLight"/>
              <a:sym typeface="Montserrat ExtraLight"/>
            </a:endParaRPr>
          </a:p>
        </p:txBody>
      </p:sp>
      <p:sp>
        <p:nvSpPr>
          <p:cNvPr id="380" name="Google Shape;380;p45"/>
          <p:cNvSpPr txBox="1"/>
          <p:nvPr/>
        </p:nvSpPr>
        <p:spPr>
          <a:xfrm>
            <a:off x="2403668" y="1135810"/>
            <a:ext cx="3294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a:solidFill>
                  <a:schemeClr val="dk1"/>
                </a:solidFill>
                <a:latin typeface="Montserrat SemiBold"/>
                <a:ea typeface="Montserrat SemiBold"/>
                <a:cs typeface="Montserrat SemiBold"/>
                <a:sym typeface="Montserrat SemiBold"/>
              </a:rPr>
              <a:t>Service</a:t>
            </a:r>
            <a:endParaRPr>
              <a:solidFill>
                <a:schemeClr val="dk1"/>
              </a:solidFill>
              <a:latin typeface="Montserrat SemiBold"/>
              <a:ea typeface="Montserrat SemiBold"/>
              <a:cs typeface="Montserrat SemiBold"/>
              <a:sym typeface="Montserrat SemiBold"/>
            </a:endParaRPr>
          </a:p>
        </p:txBody>
      </p:sp>
      <p:pic>
        <p:nvPicPr>
          <p:cNvPr id="381" name="Google Shape;381;p45"/>
          <p:cNvPicPr preferRelativeResize="0"/>
          <p:nvPr/>
        </p:nvPicPr>
        <p:blipFill>
          <a:blip r:embed="rId3">
            <a:alphaModFix/>
          </a:blip>
          <a:stretch>
            <a:fillRect/>
          </a:stretch>
        </p:blipFill>
        <p:spPr>
          <a:xfrm>
            <a:off x="4769000" y="697900"/>
            <a:ext cx="3733725" cy="37477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