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4" r:id="rId4"/>
    <p:sldId id="266" r:id="rId5"/>
    <p:sldId id="263" r:id="rId6"/>
    <p:sldId id="267" r:id="rId7"/>
    <p:sldId id="260" r:id="rId8"/>
    <p:sldId id="268" r:id="rId9"/>
    <p:sldId id="261" r:id="rId10"/>
    <p:sldId id="257" r:id="rId11"/>
    <p:sldId id="269" r:id="rId12"/>
    <p:sldId id="270" r:id="rId13"/>
    <p:sldId id="271" r:id="rId14"/>
    <p:sldId id="262" r:id="rId15"/>
    <p:sldId id="258" r:id="rId16"/>
    <p:sldId id="272" r:id="rId17"/>
    <p:sldId id="273" r:id="rId18"/>
    <p:sldId id="275" r:id="rId19"/>
    <p:sldId id="276" r:id="rId20"/>
    <p:sldId id="277" r:id="rId21"/>
    <p:sldId id="278" r:id="rId22"/>
    <p:sldId id="279" r:id="rId23"/>
    <p:sldId id="282" r:id="rId24"/>
    <p:sldId id="281" r:id="rId25"/>
    <p:sldId id="280" r:id="rId26"/>
    <p:sldId id="283" r:id="rId27"/>
    <p:sldId id="284" r:id="rId28"/>
    <p:sldId id="259" r:id="rId29"/>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9C77"/>
    <a:srgbClr val="115C5F"/>
    <a:srgbClr val="F8F8F8"/>
    <a:srgbClr val="25403C"/>
    <a:srgbClr val="2644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22" d="100"/>
          <a:sy n="122" d="100"/>
        </p:scale>
        <p:origin x="9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9FB4E224-2E5E-4D0C-898C-C7CCA53816E1}"/>
              </a:ext>
            </a:extLst>
          </p:cNvPr>
          <p:cNvSpPr>
            <a:spLocks noGrp="1"/>
          </p:cNvSpPr>
          <p:nvPr>
            <p:ph type="ctrTitle"/>
          </p:nvPr>
        </p:nvSpPr>
        <p:spPr>
          <a:xfrm>
            <a:off x="1524000" y="1122363"/>
            <a:ext cx="9144000" cy="2387600"/>
          </a:xfrm>
        </p:spPr>
        <p:txBody>
          <a:bodyPr anchor="b"/>
          <a:lstStyle>
            <a:lvl1pPr algn="ctr">
              <a:defRPr sz="6000"/>
            </a:lvl1pPr>
          </a:lstStyle>
          <a:p>
            <a:r>
              <a:rPr lang="uk-UA"/>
              <a:t>Клацніть, щоб редагувати стиль зразка заголовка</a:t>
            </a:r>
          </a:p>
        </p:txBody>
      </p:sp>
      <p:sp>
        <p:nvSpPr>
          <p:cNvPr id="3" name="Підзаголовок 2">
            <a:extLst>
              <a:ext uri="{FF2B5EF4-FFF2-40B4-BE49-F238E27FC236}">
                <a16:creationId xmlns="" xmlns:a16="http://schemas.microsoft.com/office/drawing/2014/main" id="{9A215DC5-0D21-4680-877C-93AE23BF07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a:t>Клацніть, щоб редагувати стиль зразка підзаголовка</a:t>
            </a:r>
          </a:p>
        </p:txBody>
      </p:sp>
      <p:sp>
        <p:nvSpPr>
          <p:cNvPr id="4" name="Місце для дати 3">
            <a:extLst>
              <a:ext uri="{FF2B5EF4-FFF2-40B4-BE49-F238E27FC236}">
                <a16:creationId xmlns="" xmlns:a16="http://schemas.microsoft.com/office/drawing/2014/main" id="{04F39295-1F96-441F-9704-F939EF793596}"/>
              </a:ext>
            </a:extLst>
          </p:cNvPr>
          <p:cNvSpPr>
            <a:spLocks noGrp="1"/>
          </p:cNvSpPr>
          <p:nvPr>
            <p:ph type="dt" sz="half" idx="10"/>
          </p:nvPr>
        </p:nvSpPr>
        <p:spPr/>
        <p:txBody>
          <a:bodyPr/>
          <a:lstStyle/>
          <a:p>
            <a:fld id="{A26C1440-241F-4D1F-883A-D6B09AD66FDD}" type="datetimeFigureOut">
              <a:rPr lang="uk-UA" smtClean="0"/>
              <a:t>12.06.2019</a:t>
            </a:fld>
            <a:endParaRPr lang="uk-UA"/>
          </a:p>
        </p:txBody>
      </p:sp>
      <p:sp>
        <p:nvSpPr>
          <p:cNvPr id="5" name="Місце для нижнього колонтитула 4">
            <a:extLst>
              <a:ext uri="{FF2B5EF4-FFF2-40B4-BE49-F238E27FC236}">
                <a16:creationId xmlns="" xmlns:a16="http://schemas.microsoft.com/office/drawing/2014/main" id="{891DD418-AECB-4707-9B8E-46420C8A94A2}"/>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 xmlns:a16="http://schemas.microsoft.com/office/drawing/2014/main" id="{DF3A1477-2439-48D5-8C96-21743D65E15C}"/>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100385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60E69DF4-ABDA-4A99-AF5B-47D286201183}"/>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ертикального тексту 2">
            <a:extLst>
              <a:ext uri="{FF2B5EF4-FFF2-40B4-BE49-F238E27FC236}">
                <a16:creationId xmlns="" xmlns:a16="http://schemas.microsoft.com/office/drawing/2014/main" id="{F4876C03-8841-461F-969D-0CCEFC487F42}"/>
              </a:ext>
            </a:extLst>
          </p:cNvPr>
          <p:cNvSpPr>
            <a:spLocks noGrp="1"/>
          </p:cNvSpPr>
          <p:nvPr>
            <p:ph type="body" orient="vert" idx="1"/>
          </p:nvPr>
        </p:nvSpPr>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 xmlns:a16="http://schemas.microsoft.com/office/drawing/2014/main" id="{847EB11C-43EA-40A9-8226-FA2E7F7AD471}"/>
              </a:ext>
            </a:extLst>
          </p:cNvPr>
          <p:cNvSpPr>
            <a:spLocks noGrp="1"/>
          </p:cNvSpPr>
          <p:nvPr>
            <p:ph type="dt" sz="half" idx="10"/>
          </p:nvPr>
        </p:nvSpPr>
        <p:spPr/>
        <p:txBody>
          <a:bodyPr/>
          <a:lstStyle/>
          <a:p>
            <a:fld id="{A26C1440-241F-4D1F-883A-D6B09AD66FDD}" type="datetimeFigureOut">
              <a:rPr lang="uk-UA" smtClean="0"/>
              <a:t>12.06.2019</a:t>
            </a:fld>
            <a:endParaRPr lang="uk-UA"/>
          </a:p>
        </p:txBody>
      </p:sp>
      <p:sp>
        <p:nvSpPr>
          <p:cNvPr id="5" name="Місце для нижнього колонтитула 4">
            <a:extLst>
              <a:ext uri="{FF2B5EF4-FFF2-40B4-BE49-F238E27FC236}">
                <a16:creationId xmlns="" xmlns:a16="http://schemas.microsoft.com/office/drawing/2014/main" id="{ABE1B952-CFEF-4C7D-8825-7689B03769A1}"/>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 xmlns:a16="http://schemas.microsoft.com/office/drawing/2014/main" id="{B9690BAE-8428-48A4-8599-C0B19DA3F2FB}"/>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4186634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a:extLst>
              <a:ext uri="{FF2B5EF4-FFF2-40B4-BE49-F238E27FC236}">
                <a16:creationId xmlns="" xmlns:a16="http://schemas.microsoft.com/office/drawing/2014/main" id="{48CDC7FB-7771-485F-B86A-89DDE76E9D91}"/>
              </a:ext>
            </a:extLst>
          </p:cNvPr>
          <p:cNvSpPr>
            <a:spLocks noGrp="1"/>
          </p:cNvSpPr>
          <p:nvPr>
            <p:ph type="title" orient="vert"/>
          </p:nvPr>
        </p:nvSpPr>
        <p:spPr>
          <a:xfrm>
            <a:off x="8724900" y="365125"/>
            <a:ext cx="2628900" cy="5811838"/>
          </a:xfrm>
        </p:spPr>
        <p:txBody>
          <a:bodyPr vert="eaVert"/>
          <a:lstStyle/>
          <a:p>
            <a:r>
              <a:rPr lang="uk-UA"/>
              <a:t>Клацніть, щоб редагувати стиль зразка заголовка</a:t>
            </a:r>
          </a:p>
        </p:txBody>
      </p:sp>
      <p:sp>
        <p:nvSpPr>
          <p:cNvPr id="3" name="Місце для вертикального тексту 2">
            <a:extLst>
              <a:ext uri="{FF2B5EF4-FFF2-40B4-BE49-F238E27FC236}">
                <a16:creationId xmlns="" xmlns:a16="http://schemas.microsoft.com/office/drawing/2014/main" id="{90976F92-CFD7-479D-8E53-3241EF3A9533}"/>
              </a:ext>
            </a:extLst>
          </p:cNvPr>
          <p:cNvSpPr>
            <a:spLocks noGrp="1"/>
          </p:cNvSpPr>
          <p:nvPr>
            <p:ph type="body" orient="vert" idx="1"/>
          </p:nvPr>
        </p:nvSpPr>
        <p:spPr>
          <a:xfrm>
            <a:off x="838200" y="365125"/>
            <a:ext cx="7734300" cy="5811838"/>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 xmlns:a16="http://schemas.microsoft.com/office/drawing/2014/main" id="{36EED71E-D2B5-4DD1-8977-C0534DBFDDB2}"/>
              </a:ext>
            </a:extLst>
          </p:cNvPr>
          <p:cNvSpPr>
            <a:spLocks noGrp="1"/>
          </p:cNvSpPr>
          <p:nvPr>
            <p:ph type="dt" sz="half" idx="10"/>
          </p:nvPr>
        </p:nvSpPr>
        <p:spPr/>
        <p:txBody>
          <a:bodyPr/>
          <a:lstStyle/>
          <a:p>
            <a:fld id="{A26C1440-241F-4D1F-883A-D6B09AD66FDD}" type="datetimeFigureOut">
              <a:rPr lang="uk-UA" smtClean="0"/>
              <a:t>12.06.2019</a:t>
            </a:fld>
            <a:endParaRPr lang="uk-UA"/>
          </a:p>
        </p:txBody>
      </p:sp>
      <p:sp>
        <p:nvSpPr>
          <p:cNvPr id="5" name="Місце для нижнього колонтитула 4">
            <a:extLst>
              <a:ext uri="{FF2B5EF4-FFF2-40B4-BE49-F238E27FC236}">
                <a16:creationId xmlns="" xmlns:a16="http://schemas.microsoft.com/office/drawing/2014/main" id="{A68F9C9A-FAC2-4016-8437-9A10A8E3FC62}"/>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 xmlns:a16="http://schemas.microsoft.com/office/drawing/2014/main" id="{026CA83A-0391-45E1-8A61-833E068036E1}"/>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519989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57823B7A-1D7B-4955-96E6-76414BCA1637}"/>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місту 2">
            <a:extLst>
              <a:ext uri="{FF2B5EF4-FFF2-40B4-BE49-F238E27FC236}">
                <a16:creationId xmlns="" xmlns:a16="http://schemas.microsoft.com/office/drawing/2014/main" id="{BEE7EEE5-97E3-4039-9D1A-A74A8CA7BB1E}"/>
              </a:ext>
            </a:extLst>
          </p:cNvPr>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 xmlns:a16="http://schemas.microsoft.com/office/drawing/2014/main" id="{FBA82BBA-8B49-4AE9-BF5D-798126A65DCA}"/>
              </a:ext>
            </a:extLst>
          </p:cNvPr>
          <p:cNvSpPr>
            <a:spLocks noGrp="1"/>
          </p:cNvSpPr>
          <p:nvPr>
            <p:ph type="dt" sz="half" idx="10"/>
          </p:nvPr>
        </p:nvSpPr>
        <p:spPr/>
        <p:txBody>
          <a:bodyPr/>
          <a:lstStyle/>
          <a:p>
            <a:fld id="{A26C1440-241F-4D1F-883A-D6B09AD66FDD}" type="datetimeFigureOut">
              <a:rPr lang="uk-UA" smtClean="0"/>
              <a:t>12.06.2019</a:t>
            </a:fld>
            <a:endParaRPr lang="uk-UA"/>
          </a:p>
        </p:txBody>
      </p:sp>
      <p:sp>
        <p:nvSpPr>
          <p:cNvPr id="5" name="Місце для нижнього колонтитула 4">
            <a:extLst>
              <a:ext uri="{FF2B5EF4-FFF2-40B4-BE49-F238E27FC236}">
                <a16:creationId xmlns="" xmlns:a16="http://schemas.microsoft.com/office/drawing/2014/main" id="{463AEC5C-B567-4454-A11F-75604DD782CB}"/>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 xmlns:a16="http://schemas.microsoft.com/office/drawing/2014/main" id="{7482618A-974D-4095-87A1-606C6E17B999}"/>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3385108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6882AEA6-811D-41F7-9311-99E2284764BE}"/>
              </a:ext>
            </a:extLst>
          </p:cNvPr>
          <p:cNvSpPr>
            <a:spLocks noGrp="1"/>
          </p:cNvSpPr>
          <p:nvPr>
            <p:ph type="title"/>
          </p:nvPr>
        </p:nvSpPr>
        <p:spPr>
          <a:xfrm>
            <a:off x="831850" y="1709738"/>
            <a:ext cx="10515600" cy="2852737"/>
          </a:xfrm>
        </p:spPr>
        <p:txBody>
          <a:bodyPr anchor="b"/>
          <a:lstStyle>
            <a:lvl1pPr>
              <a:defRPr sz="6000"/>
            </a:lvl1pPr>
          </a:lstStyle>
          <a:p>
            <a:r>
              <a:rPr lang="uk-UA"/>
              <a:t>Клацніть, щоб редагувати стиль зразка заголовка</a:t>
            </a:r>
          </a:p>
        </p:txBody>
      </p:sp>
      <p:sp>
        <p:nvSpPr>
          <p:cNvPr id="3" name="Місце для тексту 2">
            <a:extLst>
              <a:ext uri="{FF2B5EF4-FFF2-40B4-BE49-F238E27FC236}">
                <a16:creationId xmlns="" xmlns:a16="http://schemas.microsoft.com/office/drawing/2014/main" id="{5167DABF-F796-4FFA-B15B-1051279F9C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a:t>Клацніть, щоб відредагувати стилі зразків тексту</a:t>
            </a:r>
          </a:p>
        </p:txBody>
      </p:sp>
      <p:sp>
        <p:nvSpPr>
          <p:cNvPr id="4" name="Місце для дати 3">
            <a:extLst>
              <a:ext uri="{FF2B5EF4-FFF2-40B4-BE49-F238E27FC236}">
                <a16:creationId xmlns="" xmlns:a16="http://schemas.microsoft.com/office/drawing/2014/main" id="{6F7B6692-A141-4D24-8A1C-AFBBD7569D6B}"/>
              </a:ext>
            </a:extLst>
          </p:cNvPr>
          <p:cNvSpPr>
            <a:spLocks noGrp="1"/>
          </p:cNvSpPr>
          <p:nvPr>
            <p:ph type="dt" sz="half" idx="10"/>
          </p:nvPr>
        </p:nvSpPr>
        <p:spPr/>
        <p:txBody>
          <a:bodyPr/>
          <a:lstStyle/>
          <a:p>
            <a:fld id="{A26C1440-241F-4D1F-883A-D6B09AD66FDD}" type="datetimeFigureOut">
              <a:rPr lang="uk-UA" smtClean="0"/>
              <a:t>12.06.2019</a:t>
            </a:fld>
            <a:endParaRPr lang="uk-UA"/>
          </a:p>
        </p:txBody>
      </p:sp>
      <p:sp>
        <p:nvSpPr>
          <p:cNvPr id="5" name="Місце для нижнього колонтитула 4">
            <a:extLst>
              <a:ext uri="{FF2B5EF4-FFF2-40B4-BE49-F238E27FC236}">
                <a16:creationId xmlns="" xmlns:a16="http://schemas.microsoft.com/office/drawing/2014/main" id="{0AF7A785-9E4B-4A57-B4B8-5E2E37707208}"/>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 xmlns:a16="http://schemas.microsoft.com/office/drawing/2014/main" id="{5745F420-FCD3-471C-8FE1-8D6725F35A17}"/>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740216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DD687618-30B1-429C-B8CF-527BA139DEFB}"/>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місту 2">
            <a:extLst>
              <a:ext uri="{FF2B5EF4-FFF2-40B4-BE49-F238E27FC236}">
                <a16:creationId xmlns="" xmlns:a16="http://schemas.microsoft.com/office/drawing/2014/main" id="{2EC1DC76-E334-435A-B7FB-BCCC67101A2C}"/>
              </a:ext>
            </a:extLst>
          </p:cNvPr>
          <p:cNvSpPr>
            <a:spLocks noGrp="1"/>
          </p:cNvSpPr>
          <p:nvPr>
            <p:ph sz="half" idx="1"/>
          </p:nvPr>
        </p:nvSpPr>
        <p:spPr>
          <a:xfrm>
            <a:off x="838200" y="1825625"/>
            <a:ext cx="51816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вмісту 3">
            <a:extLst>
              <a:ext uri="{FF2B5EF4-FFF2-40B4-BE49-F238E27FC236}">
                <a16:creationId xmlns="" xmlns:a16="http://schemas.microsoft.com/office/drawing/2014/main" id="{C6683F53-902F-4821-AFF9-5A6F91B8DAF3}"/>
              </a:ext>
            </a:extLst>
          </p:cNvPr>
          <p:cNvSpPr>
            <a:spLocks noGrp="1"/>
          </p:cNvSpPr>
          <p:nvPr>
            <p:ph sz="half" idx="2"/>
          </p:nvPr>
        </p:nvSpPr>
        <p:spPr>
          <a:xfrm>
            <a:off x="6172200" y="1825625"/>
            <a:ext cx="51816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дати 4">
            <a:extLst>
              <a:ext uri="{FF2B5EF4-FFF2-40B4-BE49-F238E27FC236}">
                <a16:creationId xmlns="" xmlns:a16="http://schemas.microsoft.com/office/drawing/2014/main" id="{CF8C6DC0-059B-4FBD-8DB9-FB8A4F134C81}"/>
              </a:ext>
            </a:extLst>
          </p:cNvPr>
          <p:cNvSpPr>
            <a:spLocks noGrp="1"/>
          </p:cNvSpPr>
          <p:nvPr>
            <p:ph type="dt" sz="half" idx="10"/>
          </p:nvPr>
        </p:nvSpPr>
        <p:spPr/>
        <p:txBody>
          <a:bodyPr/>
          <a:lstStyle/>
          <a:p>
            <a:fld id="{A26C1440-241F-4D1F-883A-D6B09AD66FDD}" type="datetimeFigureOut">
              <a:rPr lang="uk-UA" smtClean="0"/>
              <a:t>12.06.2019</a:t>
            </a:fld>
            <a:endParaRPr lang="uk-UA"/>
          </a:p>
        </p:txBody>
      </p:sp>
      <p:sp>
        <p:nvSpPr>
          <p:cNvPr id="6" name="Місце для нижнього колонтитула 5">
            <a:extLst>
              <a:ext uri="{FF2B5EF4-FFF2-40B4-BE49-F238E27FC236}">
                <a16:creationId xmlns="" xmlns:a16="http://schemas.microsoft.com/office/drawing/2014/main" id="{C81955E2-7318-4665-BFAB-267A0D862352}"/>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 xmlns:a16="http://schemas.microsoft.com/office/drawing/2014/main" id="{080B850D-413F-4580-9818-144168EBAF0E}"/>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1818412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F44BD2CC-F84A-4B1B-99D3-C139C2A0AC0F}"/>
              </a:ext>
            </a:extLst>
          </p:cNvPr>
          <p:cNvSpPr>
            <a:spLocks noGrp="1"/>
          </p:cNvSpPr>
          <p:nvPr>
            <p:ph type="title"/>
          </p:nvPr>
        </p:nvSpPr>
        <p:spPr>
          <a:xfrm>
            <a:off x="839788" y="365125"/>
            <a:ext cx="10515600" cy="1325563"/>
          </a:xfrm>
        </p:spPr>
        <p:txBody>
          <a:bodyPr/>
          <a:lstStyle/>
          <a:p>
            <a:r>
              <a:rPr lang="uk-UA"/>
              <a:t>Клацніть, щоб редагувати стиль зразка заголовка</a:t>
            </a:r>
          </a:p>
        </p:txBody>
      </p:sp>
      <p:sp>
        <p:nvSpPr>
          <p:cNvPr id="3" name="Місце для тексту 2">
            <a:extLst>
              <a:ext uri="{FF2B5EF4-FFF2-40B4-BE49-F238E27FC236}">
                <a16:creationId xmlns="" xmlns:a16="http://schemas.microsoft.com/office/drawing/2014/main" id="{7B0097D3-8475-4246-AE67-9E60B8BFCC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Місце для вмісту 3">
            <a:extLst>
              <a:ext uri="{FF2B5EF4-FFF2-40B4-BE49-F238E27FC236}">
                <a16:creationId xmlns="" xmlns:a16="http://schemas.microsoft.com/office/drawing/2014/main" id="{86502CF4-2E64-4C3E-A54A-F81A259B0F63}"/>
              </a:ext>
            </a:extLst>
          </p:cNvPr>
          <p:cNvSpPr>
            <a:spLocks noGrp="1"/>
          </p:cNvSpPr>
          <p:nvPr>
            <p:ph sz="half" idx="2"/>
          </p:nvPr>
        </p:nvSpPr>
        <p:spPr>
          <a:xfrm>
            <a:off x="839788" y="2505075"/>
            <a:ext cx="5157787"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тексту 4">
            <a:extLst>
              <a:ext uri="{FF2B5EF4-FFF2-40B4-BE49-F238E27FC236}">
                <a16:creationId xmlns="" xmlns:a16="http://schemas.microsoft.com/office/drawing/2014/main" id="{148BF0DE-E9A2-433C-8A70-D37D446A92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Місце для вмісту 5">
            <a:extLst>
              <a:ext uri="{FF2B5EF4-FFF2-40B4-BE49-F238E27FC236}">
                <a16:creationId xmlns="" xmlns:a16="http://schemas.microsoft.com/office/drawing/2014/main" id="{BD730FE7-5FB4-4C69-AAEA-AD7B5FC3571A}"/>
              </a:ext>
            </a:extLst>
          </p:cNvPr>
          <p:cNvSpPr>
            <a:spLocks noGrp="1"/>
          </p:cNvSpPr>
          <p:nvPr>
            <p:ph sz="quarter" idx="4"/>
          </p:nvPr>
        </p:nvSpPr>
        <p:spPr>
          <a:xfrm>
            <a:off x="6172200" y="2505075"/>
            <a:ext cx="5183188"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7" name="Місце для дати 6">
            <a:extLst>
              <a:ext uri="{FF2B5EF4-FFF2-40B4-BE49-F238E27FC236}">
                <a16:creationId xmlns="" xmlns:a16="http://schemas.microsoft.com/office/drawing/2014/main" id="{C9E98F94-D86A-4E65-B354-77A91116550A}"/>
              </a:ext>
            </a:extLst>
          </p:cNvPr>
          <p:cNvSpPr>
            <a:spLocks noGrp="1"/>
          </p:cNvSpPr>
          <p:nvPr>
            <p:ph type="dt" sz="half" idx="10"/>
          </p:nvPr>
        </p:nvSpPr>
        <p:spPr/>
        <p:txBody>
          <a:bodyPr/>
          <a:lstStyle/>
          <a:p>
            <a:fld id="{A26C1440-241F-4D1F-883A-D6B09AD66FDD}" type="datetimeFigureOut">
              <a:rPr lang="uk-UA" smtClean="0"/>
              <a:t>12.06.2019</a:t>
            </a:fld>
            <a:endParaRPr lang="uk-UA"/>
          </a:p>
        </p:txBody>
      </p:sp>
      <p:sp>
        <p:nvSpPr>
          <p:cNvPr id="8" name="Місце для нижнього колонтитула 7">
            <a:extLst>
              <a:ext uri="{FF2B5EF4-FFF2-40B4-BE49-F238E27FC236}">
                <a16:creationId xmlns="" xmlns:a16="http://schemas.microsoft.com/office/drawing/2014/main" id="{0869D5CB-391E-4273-B06E-83BDF5FE1AFE}"/>
              </a:ext>
            </a:extLst>
          </p:cNvPr>
          <p:cNvSpPr>
            <a:spLocks noGrp="1"/>
          </p:cNvSpPr>
          <p:nvPr>
            <p:ph type="ftr" sz="quarter" idx="11"/>
          </p:nvPr>
        </p:nvSpPr>
        <p:spPr/>
        <p:txBody>
          <a:bodyPr/>
          <a:lstStyle/>
          <a:p>
            <a:endParaRPr lang="uk-UA"/>
          </a:p>
        </p:txBody>
      </p:sp>
      <p:sp>
        <p:nvSpPr>
          <p:cNvPr id="9" name="Місце для номера слайда 8">
            <a:extLst>
              <a:ext uri="{FF2B5EF4-FFF2-40B4-BE49-F238E27FC236}">
                <a16:creationId xmlns="" xmlns:a16="http://schemas.microsoft.com/office/drawing/2014/main" id="{581D32DD-414E-443D-A64C-61DB35D04D4E}"/>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276771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9E06BFBE-7060-4A8E-B870-1AAF058E32AD}"/>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дати 2">
            <a:extLst>
              <a:ext uri="{FF2B5EF4-FFF2-40B4-BE49-F238E27FC236}">
                <a16:creationId xmlns="" xmlns:a16="http://schemas.microsoft.com/office/drawing/2014/main" id="{8CE5365C-0693-4D6B-B5CB-53DC8F6A6DFB}"/>
              </a:ext>
            </a:extLst>
          </p:cNvPr>
          <p:cNvSpPr>
            <a:spLocks noGrp="1"/>
          </p:cNvSpPr>
          <p:nvPr>
            <p:ph type="dt" sz="half" idx="10"/>
          </p:nvPr>
        </p:nvSpPr>
        <p:spPr/>
        <p:txBody>
          <a:bodyPr/>
          <a:lstStyle/>
          <a:p>
            <a:fld id="{A26C1440-241F-4D1F-883A-D6B09AD66FDD}" type="datetimeFigureOut">
              <a:rPr lang="uk-UA" smtClean="0"/>
              <a:t>12.06.2019</a:t>
            </a:fld>
            <a:endParaRPr lang="uk-UA"/>
          </a:p>
        </p:txBody>
      </p:sp>
      <p:sp>
        <p:nvSpPr>
          <p:cNvPr id="4" name="Місце для нижнього колонтитула 3">
            <a:extLst>
              <a:ext uri="{FF2B5EF4-FFF2-40B4-BE49-F238E27FC236}">
                <a16:creationId xmlns="" xmlns:a16="http://schemas.microsoft.com/office/drawing/2014/main" id="{6E9BE8A3-6322-449D-8DC4-7D333DF57D95}"/>
              </a:ext>
            </a:extLst>
          </p:cNvPr>
          <p:cNvSpPr>
            <a:spLocks noGrp="1"/>
          </p:cNvSpPr>
          <p:nvPr>
            <p:ph type="ftr" sz="quarter" idx="11"/>
          </p:nvPr>
        </p:nvSpPr>
        <p:spPr/>
        <p:txBody>
          <a:bodyPr/>
          <a:lstStyle/>
          <a:p>
            <a:endParaRPr lang="uk-UA"/>
          </a:p>
        </p:txBody>
      </p:sp>
      <p:sp>
        <p:nvSpPr>
          <p:cNvPr id="5" name="Місце для номера слайда 4">
            <a:extLst>
              <a:ext uri="{FF2B5EF4-FFF2-40B4-BE49-F238E27FC236}">
                <a16:creationId xmlns="" xmlns:a16="http://schemas.microsoft.com/office/drawing/2014/main" id="{66FCB659-6336-4087-9567-C7D9427DFF8A}"/>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704694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a:extLst>
              <a:ext uri="{FF2B5EF4-FFF2-40B4-BE49-F238E27FC236}">
                <a16:creationId xmlns="" xmlns:a16="http://schemas.microsoft.com/office/drawing/2014/main" id="{CAA23786-B117-49F7-9870-6F75F67F353E}"/>
              </a:ext>
            </a:extLst>
          </p:cNvPr>
          <p:cNvSpPr>
            <a:spLocks noGrp="1"/>
          </p:cNvSpPr>
          <p:nvPr>
            <p:ph type="dt" sz="half" idx="10"/>
          </p:nvPr>
        </p:nvSpPr>
        <p:spPr/>
        <p:txBody>
          <a:bodyPr/>
          <a:lstStyle/>
          <a:p>
            <a:fld id="{A26C1440-241F-4D1F-883A-D6B09AD66FDD}" type="datetimeFigureOut">
              <a:rPr lang="uk-UA" smtClean="0"/>
              <a:t>12.06.2019</a:t>
            </a:fld>
            <a:endParaRPr lang="uk-UA"/>
          </a:p>
        </p:txBody>
      </p:sp>
      <p:sp>
        <p:nvSpPr>
          <p:cNvPr id="3" name="Місце для нижнього колонтитула 2">
            <a:extLst>
              <a:ext uri="{FF2B5EF4-FFF2-40B4-BE49-F238E27FC236}">
                <a16:creationId xmlns="" xmlns:a16="http://schemas.microsoft.com/office/drawing/2014/main" id="{6BA8554E-DAF0-4A7A-85BE-2A994AA342FA}"/>
              </a:ext>
            </a:extLst>
          </p:cNvPr>
          <p:cNvSpPr>
            <a:spLocks noGrp="1"/>
          </p:cNvSpPr>
          <p:nvPr>
            <p:ph type="ftr" sz="quarter" idx="11"/>
          </p:nvPr>
        </p:nvSpPr>
        <p:spPr/>
        <p:txBody>
          <a:bodyPr/>
          <a:lstStyle/>
          <a:p>
            <a:endParaRPr lang="uk-UA"/>
          </a:p>
        </p:txBody>
      </p:sp>
      <p:sp>
        <p:nvSpPr>
          <p:cNvPr id="4" name="Місце для номера слайда 3">
            <a:extLst>
              <a:ext uri="{FF2B5EF4-FFF2-40B4-BE49-F238E27FC236}">
                <a16:creationId xmlns="" xmlns:a16="http://schemas.microsoft.com/office/drawing/2014/main" id="{F84EFC7C-35BD-430F-AE76-D4C99A5FC96D}"/>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1686758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51FCC844-ED25-4DC8-8557-3FCA95C6D329}"/>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p>
        </p:txBody>
      </p:sp>
      <p:sp>
        <p:nvSpPr>
          <p:cNvPr id="3" name="Місце для вмісту 2">
            <a:extLst>
              <a:ext uri="{FF2B5EF4-FFF2-40B4-BE49-F238E27FC236}">
                <a16:creationId xmlns="" xmlns:a16="http://schemas.microsoft.com/office/drawing/2014/main" id="{1D2883E7-8549-4604-9579-B7A0E00E4E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тексту 3">
            <a:extLst>
              <a:ext uri="{FF2B5EF4-FFF2-40B4-BE49-F238E27FC236}">
                <a16:creationId xmlns="" xmlns:a16="http://schemas.microsoft.com/office/drawing/2014/main" id="{575807A4-39A4-4549-848F-53727A38EE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 xmlns:a16="http://schemas.microsoft.com/office/drawing/2014/main" id="{7BA21098-4993-4EB4-A2B1-EF797D07ADBC}"/>
              </a:ext>
            </a:extLst>
          </p:cNvPr>
          <p:cNvSpPr>
            <a:spLocks noGrp="1"/>
          </p:cNvSpPr>
          <p:nvPr>
            <p:ph type="dt" sz="half" idx="10"/>
          </p:nvPr>
        </p:nvSpPr>
        <p:spPr/>
        <p:txBody>
          <a:bodyPr/>
          <a:lstStyle/>
          <a:p>
            <a:fld id="{A26C1440-241F-4D1F-883A-D6B09AD66FDD}" type="datetimeFigureOut">
              <a:rPr lang="uk-UA" smtClean="0"/>
              <a:t>12.06.2019</a:t>
            </a:fld>
            <a:endParaRPr lang="uk-UA"/>
          </a:p>
        </p:txBody>
      </p:sp>
      <p:sp>
        <p:nvSpPr>
          <p:cNvPr id="6" name="Місце для нижнього колонтитула 5">
            <a:extLst>
              <a:ext uri="{FF2B5EF4-FFF2-40B4-BE49-F238E27FC236}">
                <a16:creationId xmlns="" xmlns:a16="http://schemas.microsoft.com/office/drawing/2014/main" id="{EFD60677-E583-4227-B01C-6A4E008557F0}"/>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 xmlns:a16="http://schemas.microsoft.com/office/drawing/2014/main" id="{6F38E429-7FF6-4D74-941F-DE7C452A034F}"/>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3402874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15079F48-DDFE-46AC-99FE-D34E9BC286BF}"/>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p>
        </p:txBody>
      </p:sp>
      <p:sp>
        <p:nvSpPr>
          <p:cNvPr id="3" name="Місце для зображення 2">
            <a:extLst>
              <a:ext uri="{FF2B5EF4-FFF2-40B4-BE49-F238E27FC236}">
                <a16:creationId xmlns="" xmlns:a16="http://schemas.microsoft.com/office/drawing/2014/main" id="{4F02EF93-22A5-4A5F-9F98-F22FEC0AC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Місце для тексту 3">
            <a:extLst>
              <a:ext uri="{FF2B5EF4-FFF2-40B4-BE49-F238E27FC236}">
                <a16:creationId xmlns="" xmlns:a16="http://schemas.microsoft.com/office/drawing/2014/main" id="{C69A7E30-7C18-433E-ACC2-83442CF16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 xmlns:a16="http://schemas.microsoft.com/office/drawing/2014/main" id="{9BB220E5-2E5C-46C9-95BA-CCFEF06C7CE8}"/>
              </a:ext>
            </a:extLst>
          </p:cNvPr>
          <p:cNvSpPr>
            <a:spLocks noGrp="1"/>
          </p:cNvSpPr>
          <p:nvPr>
            <p:ph type="dt" sz="half" idx="10"/>
          </p:nvPr>
        </p:nvSpPr>
        <p:spPr/>
        <p:txBody>
          <a:bodyPr/>
          <a:lstStyle/>
          <a:p>
            <a:fld id="{A26C1440-241F-4D1F-883A-D6B09AD66FDD}" type="datetimeFigureOut">
              <a:rPr lang="uk-UA" smtClean="0"/>
              <a:t>12.06.2019</a:t>
            </a:fld>
            <a:endParaRPr lang="uk-UA"/>
          </a:p>
        </p:txBody>
      </p:sp>
      <p:sp>
        <p:nvSpPr>
          <p:cNvPr id="6" name="Місце для нижнього колонтитула 5">
            <a:extLst>
              <a:ext uri="{FF2B5EF4-FFF2-40B4-BE49-F238E27FC236}">
                <a16:creationId xmlns="" xmlns:a16="http://schemas.microsoft.com/office/drawing/2014/main" id="{E289BC62-C8AA-48D9-93C7-FB2F0659D0E6}"/>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 xmlns:a16="http://schemas.microsoft.com/office/drawing/2014/main" id="{BFAD2163-DDA3-4229-B973-1A3F60BA77D4}"/>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67474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заголовка 1">
            <a:extLst>
              <a:ext uri="{FF2B5EF4-FFF2-40B4-BE49-F238E27FC236}">
                <a16:creationId xmlns="" xmlns:a16="http://schemas.microsoft.com/office/drawing/2014/main" id="{F684BA93-52D5-4748-9FF5-A056822F87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uk-UA"/>
              <a:t>Клацніть, щоб редагувати стиль зразка заголовка</a:t>
            </a:r>
          </a:p>
        </p:txBody>
      </p:sp>
      <p:sp>
        <p:nvSpPr>
          <p:cNvPr id="3" name="Місце для тексту 2">
            <a:extLst>
              <a:ext uri="{FF2B5EF4-FFF2-40B4-BE49-F238E27FC236}">
                <a16:creationId xmlns="" xmlns:a16="http://schemas.microsoft.com/office/drawing/2014/main" id="{D47A65D2-FA47-4D8E-87D7-85FF16C905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 xmlns:a16="http://schemas.microsoft.com/office/drawing/2014/main" id="{7E13DFB7-9899-4737-8AA7-346CC232E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C1440-241F-4D1F-883A-D6B09AD66FDD}" type="datetimeFigureOut">
              <a:rPr lang="uk-UA" smtClean="0"/>
              <a:t>12.06.2019</a:t>
            </a:fld>
            <a:endParaRPr lang="uk-UA"/>
          </a:p>
        </p:txBody>
      </p:sp>
      <p:sp>
        <p:nvSpPr>
          <p:cNvPr id="5" name="Місце для нижнього колонтитула 4">
            <a:extLst>
              <a:ext uri="{FF2B5EF4-FFF2-40B4-BE49-F238E27FC236}">
                <a16:creationId xmlns="" xmlns:a16="http://schemas.microsoft.com/office/drawing/2014/main" id="{76B1F1CB-B958-44DF-B1CB-0BA894EC05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Місце для номера слайда 5">
            <a:extLst>
              <a:ext uri="{FF2B5EF4-FFF2-40B4-BE49-F238E27FC236}">
                <a16:creationId xmlns="" xmlns:a16="http://schemas.microsoft.com/office/drawing/2014/main" id="{287C862F-6921-4049-BD3D-68AC2052E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8D71BD-1985-4EC1-9CD9-E7DBEDE530DA}" type="slidenum">
              <a:rPr lang="uk-UA" smtClean="0"/>
              <a:t>‹#›</a:t>
            </a:fld>
            <a:endParaRPr lang="uk-UA"/>
          </a:p>
        </p:txBody>
      </p:sp>
    </p:spTree>
    <p:extLst>
      <p:ext uri="{BB962C8B-B14F-4D97-AF65-F5344CB8AC3E}">
        <p14:creationId xmlns:p14="http://schemas.microsoft.com/office/powerpoint/2010/main" val="3257462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Групувати 18">
            <a:extLst>
              <a:ext uri="{FF2B5EF4-FFF2-40B4-BE49-F238E27FC236}">
                <a16:creationId xmlns="" xmlns:a16="http://schemas.microsoft.com/office/drawing/2014/main" id="{B3F5E830-872A-40D0-98A9-2F2CEB70E30C}"/>
              </a:ext>
            </a:extLst>
          </p:cNvPr>
          <p:cNvGrpSpPr/>
          <p:nvPr/>
        </p:nvGrpSpPr>
        <p:grpSpPr>
          <a:xfrm>
            <a:off x="0" y="0"/>
            <a:ext cx="12192000" cy="6858000"/>
            <a:chOff x="0" y="0"/>
            <a:chExt cx="12192000" cy="6858000"/>
          </a:xfrm>
        </p:grpSpPr>
        <p:sp>
          <p:nvSpPr>
            <p:cNvPr id="12" name="Прямокутник 11">
              <a:extLst>
                <a:ext uri="{FF2B5EF4-FFF2-40B4-BE49-F238E27FC236}">
                  <a16:creationId xmlns="" xmlns:a16="http://schemas.microsoft.com/office/drawing/2014/main" id="{1CF95CD2-AA45-4FE4-B5B9-FE0643959C83}"/>
                </a:ext>
              </a:extLst>
            </p:cNvPr>
            <p:cNvSpPr/>
            <p:nvPr/>
          </p:nvSpPr>
          <p:spPr>
            <a:xfrm>
              <a:off x="0" y="0"/>
              <a:ext cx="12192000" cy="6858000"/>
            </a:xfrm>
            <a:prstGeom prst="rect">
              <a:avLst/>
            </a:prstGeom>
            <a:solidFill>
              <a:srgbClr val="2644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grpSp>
          <p:nvGrpSpPr>
            <p:cNvPr id="18" name="Групувати 17">
              <a:extLst>
                <a:ext uri="{FF2B5EF4-FFF2-40B4-BE49-F238E27FC236}">
                  <a16:creationId xmlns="" xmlns:a16="http://schemas.microsoft.com/office/drawing/2014/main" id="{7FF3A39A-ED6A-449D-B1AB-7C863C79802C}"/>
                </a:ext>
              </a:extLst>
            </p:cNvPr>
            <p:cNvGrpSpPr/>
            <p:nvPr/>
          </p:nvGrpSpPr>
          <p:grpSpPr>
            <a:xfrm>
              <a:off x="0" y="0"/>
              <a:ext cx="12192000" cy="6858000"/>
              <a:chOff x="0" y="0"/>
              <a:chExt cx="12192000" cy="6858000"/>
            </a:xfrm>
          </p:grpSpPr>
          <p:pic>
            <p:nvPicPr>
              <p:cNvPr id="11" name="Рисунок 10">
                <a:extLst>
                  <a:ext uri="{FF2B5EF4-FFF2-40B4-BE49-F238E27FC236}">
                    <a16:creationId xmlns="" xmlns:a16="http://schemas.microsoft.com/office/drawing/2014/main" id="{30AE274A-DD53-45D8-8BAA-CE84785D9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pic>
            <p:nvPicPr>
              <p:cNvPr id="5" name="Рисунок 4">
                <a:extLst>
                  <a:ext uri="{FF2B5EF4-FFF2-40B4-BE49-F238E27FC236}">
                    <a16:creationId xmlns="" xmlns:a16="http://schemas.microsoft.com/office/drawing/2014/main" id="{B826953E-F317-440D-A9BB-5A799C5B7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072" y="2462703"/>
                <a:ext cx="5587398" cy="4362640"/>
              </a:xfrm>
              <a:prstGeom prst="rect">
                <a:avLst/>
              </a:prstGeom>
            </p:spPr>
          </p:pic>
        </p:grpSp>
      </p:grpSp>
      <p:sp>
        <p:nvSpPr>
          <p:cNvPr id="14" name="TextBox 13">
            <a:extLst>
              <a:ext uri="{FF2B5EF4-FFF2-40B4-BE49-F238E27FC236}">
                <a16:creationId xmlns="" xmlns:a16="http://schemas.microsoft.com/office/drawing/2014/main" id="{4A7FC238-E12A-42EC-B5D6-E31FA7B3B9C9}"/>
              </a:ext>
            </a:extLst>
          </p:cNvPr>
          <p:cNvSpPr txBox="1"/>
          <p:nvPr/>
        </p:nvSpPr>
        <p:spPr>
          <a:xfrm>
            <a:off x="680358" y="1755403"/>
            <a:ext cx="6106886" cy="646331"/>
          </a:xfrm>
          <a:prstGeom prst="rect">
            <a:avLst/>
          </a:prstGeom>
          <a:noFill/>
        </p:spPr>
        <p:txBody>
          <a:bodyPr wrap="square" rtlCol="0">
            <a:spAutoFit/>
          </a:bodyPr>
          <a:lstStyle/>
          <a:p>
            <a:r>
              <a:rPr lang="en-US" sz="3600" dirty="0" smtClean="0">
                <a:solidFill>
                  <a:schemeClr val="bg1"/>
                </a:solidFill>
                <a:effectLst/>
                <a:latin typeface="Montserrat SemiBold" panose="00000700000000000000" pitchFamily="2" charset="-52"/>
              </a:rPr>
              <a:t>Intro to .NET and C#</a:t>
            </a:r>
            <a:endParaRPr lang="uk-UA" sz="3600" dirty="0">
              <a:solidFill>
                <a:schemeClr val="bg1"/>
              </a:solidFill>
              <a:latin typeface="Montserrat SemiBold" panose="00000700000000000000" pitchFamily="2" charset="-52"/>
            </a:endParaRPr>
          </a:p>
        </p:txBody>
      </p:sp>
      <p:sp>
        <p:nvSpPr>
          <p:cNvPr id="15" name="TextBox 14">
            <a:extLst>
              <a:ext uri="{FF2B5EF4-FFF2-40B4-BE49-F238E27FC236}">
                <a16:creationId xmlns="" xmlns:a16="http://schemas.microsoft.com/office/drawing/2014/main" id="{1AA4576C-F50C-41A8-B6C8-8B1DFE3D2628}"/>
              </a:ext>
            </a:extLst>
          </p:cNvPr>
          <p:cNvSpPr txBox="1"/>
          <p:nvPr/>
        </p:nvSpPr>
        <p:spPr>
          <a:xfrm>
            <a:off x="702129" y="5048858"/>
            <a:ext cx="1423655" cy="369332"/>
          </a:xfrm>
          <a:prstGeom prst="rect">
            <a:avLst/>
          </a:prstGeom>
          <a:noFill/>
        </p:spPr>
        <p:txBody>
          <a:bodyPr wrap="square" rtlCol="0">
            <a:spAutoFit/>
          </a:bodyPr>
          <a:lstStyle/>
          <a:p>
            <a:r>
              <a:rPr lang="en-US" dirty="0">
                <a:solidFill>
                  <a:schemeClr val="bg1"/>
                </a:solidFill>
                <a:latin typeface="Montserrat SemiBold" panose="00000700000000000000" pitchFamily="2" charset="-52"/>
              </a:rPr>
              <a:t>Speaker</a:t>
            </a:r>
            <a:r>
              <a:rPr lang="ru-RU" dirty="0">
                <a:solidFill>
                  <a:schemeClr val="bg1"/>
                </a:solidFill>
                <a:latin typeface="Montserrat SemiBold" panose="00000700000000000000" pitchFamily="2" charset="-52"/>
              </a:rPr>
              <a:t>:</a:t>
            </a:r>
            <a:endParaRPr lang="uk-UA" dirty="0">
              <a:solidFill>
                <a:schemeClr val="bg1"/>
              </a:solidFill>
              <a:latin typeface="Montserrat SemiBold" panose="00000700000000000000" pitchFamily="2" charset="-52"/>
            </a:endParaRPr>
          </a:p>
        </p:txBody>
      </p:sp>
      <p:sp>
        <p:nvSpPr>
          <p:cNvPr id="16" name="TextBox 15">
            <a:extLst>
              <a:ext uri="{FF2B5EF4-FFF2-40B4-BE49-F238E27FC236}">
                <a16:creationId xmlns="" xmlns:a16="http://schemas.microsoft.com/office/drawing/2014/main" id="{1F93BCD3-33FD-4F1B-B072-DEEC469F4F2C}"/>
              </a:ext>
            </a:extLst>
          </p:cNvPr>
          <p:cNvSpPr txBox="1"/>
          <p:nvPr/>
        </p:nvSpPr>
        <p:spPr>
          <a:xfrm>
            <a:off x="702129" y="5345357"/>
            <a:ext cx="1697193" cy="830997"/>
          </a:xfrm>
          <a:prstGeom prst="rect">
            <a:avLst/>
          </a:prstGeom>
          <a:noFill/>
        </p:spPr>
        <p:txBody>
          <a:bodyPr wrap="square" rtlCol="0">
            <a:spAutoFit/>
          </a:bodyPr>
          <a:lstStyle/>
          <a:p>
            <a:r>
              <a:rPr lang="en-US" sz="2400" dirty="0" smtClean="0">
                <a:solidFill>
                  <a:schemeClr val="bg1"/>
                </a:solidFill>
                <a:latin typeface="Montserrat ExtraLight" panose="00000300000000000000" pitchFamily="2" charset="-52"/>
              </a:rPr>
              <a:t>Ivan</a:t>
            </a:r>
            <a:r>
              <a:rPr lang="en-US" sz="1200" dirty="0" smtClean="0">
                <a:solidFill>
                  <a:schemeClr val="bg1"/>
                </a:solidFill>
                <a:latin typeface="Montserrat ExtraLight" panose="00000300000000000000" pitchFamily="2" charset="-52"/>
              </a:rPr>
              <a:t> </a:t>
            </a:r>
            <a:r>
              <a:rPr lang="en-US" sz="2400" dirty="0" err="1" smtClean="0">
                <a:solidFill>
                  <a:schemeClr val="bg1"/>
                </a:solidFill>
                <a:latin typeface="Montserrat ExtraLight" panose="00000300000000000000" pitchFamily="2" charset="-52"/>
              </a:rPr>
              <a:t>Hlabets</a:t>
            </a:r>
            <a:r>
              <a:rPr lang="en-US" sz="1200" dirty="0" smtClean="0">
                <a:solidFill>
                  <a:schemeClr val="bg1"/>
                </a:solidFill>
                <a:latin typeface="Montserrat ExtraLight" panose="00000300000000000000" pitchFamily="2" charset="-52"/>
              </a:rPr>
              <a:t> </a:t>
            </a:r>
            <a:endParaRPr lang="uk-UA" sz="1200" dirty="0">
              <a:solidFill>
                <a:schemeClr val="bg1"/>
              </a:solidFill>
              <a:latin typeface="Montserrat ExtraLight" panose="00000300000000000000" pitchFamily="2" charset="-52"/>
            </a:endParaRPr>
          </a:p>
        </p:txBody>
      </p:sp>
    </p:spTree>
    <p:extLst>
      <p:ext uri="{BB962C8B-B14F-4D97-AF65-F5344CB8AC3E}">
        <p14:creationId xmlns:p14="http://schemas.microsoft.com/office/powerpoint/2010/main" val="10801183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Овал 3">
            <a:extLst>
              <a:ext uri="{FF2B5EF4-FFF2-40B4-BE49-F238E27FC236}">
                <a16:creationId xmlns="" xmlns:a16="http://schemas.microsoft.com/office/drawing/2014/main" id="{E6C4AA66-44AD-423C-8C54-22C52A6A7D6A}"/>
              </a:ext>
            </a:extLst>
          </p:cNvPr>
          <p:cNvSpPr/>
          <p:nvPr/>
        </p:nvSpPr>
        <p:spPr>
          <a:xfrm>
            <a:off x="1494507" y="6623957"/>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 xmlns:a16="http://schemas.microsoft.com/office/drawing/2014/main" id="{4A1250BF-51B8-4204-9590-59DE636281C1}"/>
              </a:ext>
            </a:extLst>
          </p:cNvPr>
          <p:cNvSpPr/>
          <p:nvPr/>
        </p:nvSpPr>
        <p:spPr>
          <a:xfrm>
            <a:off x="505837" y="38421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11527972" y="359228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413672" y="615043"/>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753850" y="2349953"/>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039585" y="5725884"/>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0" name="TextBox 19">
            <a:extLst>
              <a:ext uri="{FF2B5EF4-FFF2-40B4-BE49-F238E27FC236}">
                <a16:creationId xmlns="" xmlns:a16="http://schemas.microsoft.com/office/drawing/2014/main" id="{7DEBAB45-527C-4503-8770-CDFB68113437}"/>
              </a:ext>
            </a:extLst>
          </p:cNvPr>
          <p:cNvSpPr txBox="1"/>
          <p:nvPr/>
        </p:nvSpPr>
        <p:spPr>
          <a:xfrm>
            <a:off x="1039585" y="1055643"/>
            <a:ext cx="1175256" cy="369332"/>
          </a:xfrm>
          <a:prstGeom prst="rect">
            <a:avLst/>
          </a:prstGeom>
          <a:noFill/>
        </p:spPr>
        <p:txBody>
          <a:bodyPr wrap="square" rtlCol="0">
            <a:spAutoFit/>
          </a:bodyPr>
          <a:lstStyle/>
          <a:p>
            <a:r>
              <a:rPr lang="en-US" dirty="0" smtClean="0">
                <a:latin typeface="Montserrat ExtraLight" panose="00000300000000000000" pitchFamily="2" charset="-52"/>
              </a:rPr>
              <a:t>C# code</a:t>
            </a:r>
            <a:endParaRPr lang="uk-UA" dirty="0">
              <a:latin typeface="Montserrat ExtraLight" panose="00000300000000000000" pitchFamily="2" charset="-52"/>
            </a:endParaRPr>
          </a:p>
        </p:txBody>
      </p:sp>
      <p:sp>
        <p:nvSpPr>
          <p:cNvPr id="21" name="TextBox 20">
            <a:extLst>
              <a:ext uri="{FF2B5EF4-FFF2-40B4-BE49-F238E27FC236}">
                <a16:creationId xmlns="" xmlns:a16="http://schemas.microsoft.com/office/drawing/2014/main" id="{07475155-F3BC-4AEC-A6D9-68AAFFEF6F66}"/>
              </a:ext>
            </a:extLst>
          </p:cNvPr>
          <p:cNvSpPr txBox="1"/>
          <p:nvPr/>
        </p:nvSpPr>
        <p:spPr>
          <a:xfrm>
            <a:off x="821453" y="210528"/>
            <a:ext cx="6213230" cy="461665"/>
          </a:xfrm>
          <a:prstGeom prst="rect">
            <a:avLst/>
          </a:prstGeom>
          <a:noFill/>
        </p:spPr>
        <p:txBody>
          <a:bodyPr wrap="square" rtlCol="0">
            <a:spAutoFit/>
          </a:bodyPr>
          <a:lstStyle/>
          <a:p>
            <a:r>
              <a:rPr lang="en-US" sz="2400" dirty="0" smtClean="0">
                <a:latin typeface="Montserrat SemiBold" panose="00000700000000000000" pitchFamily="2" charset="-52"/>
              </a:rPr>
              <a:t>The role of the CIL and assembly</a:t>
            </a:r>
            <a:endParaRPr lang="uk-UA" sz="2400" dirty="0">
              <a:latin typeface="Montserrat SemiBold" panose="00000700000000000000" pitchFamily="2" charset="-52"/>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987" y="1549749"/>
            <a:ext cx="2742857" cy="1209524"/>
          </a:xfrm>
          <a:prstGeom prst="rect">
            <a:avLst/>
          </a:prstGeom>
        </p:spPr>
      </p:pic>
      <p:pic>
        <p:nvPicPr>
          <p:cNvPr id="14" name="Рисунок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909" y="3577131"/>
            <a:ext cx="4580952" cy="2971429"/>
          </a:xfrm>
          <a:prstGeom prst="rect">
            <a:avLst/>
          </a:prstGeom>
        </p:spPr>
      </p:pic>
      <p:pic>
        <p:nvPicPr>
          <p:cNvPr id="18" name="Рисунок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2479" y="803403"/>
            <a:ext cx="5647619" cy="2561905"/>
          </a:xfrm>
          <a:prstGeom prst="rect">
            <a:avLst/>
          </a:prstGeom>
        </p:spPr>
      </p:pic>
      <p:pic>
        <p:nvPicPr>
          <p:cNvPr id="22" name="Рисунок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2479" y="3577131"/>
            <a:ext cx="4047619" cy="2961905"/>
          </a:xfrm>
          <a:prstGeom prst="rect">
            <a:avLst/>
          </a:prstGeom>
        </p:spPr>
      </p:pic>
      <p:sp>
        <p:nvSpPr>
          <p:cNvPr id="23" name="TextBox 22">
            <a:extLst>
              <a:ext uri="{FF2B5EF4-FFF2-40B4-BE49-F238E27FC236}">
                <a16:creationId xmlns="" xmlns:a16="http://schemas.microsoft.com/office/drawing/2014/main" id="{7DEBAB45-527C-4503-8770-CDFB68113437}"/>
              </a:ext>
            </a:extLst>
          </p:cNvPr>
          <p:cNvSpPr txBox="1"/>
          <p:nvPr/>
        </p:nvSpPr>
        <p:spPr>
          <a:xfrm>
            <a:off x="1039584" y="3083025"/>
            <a:ext cx="1328477" cy="369332"/>
          </a:xfrm>
          <a:prstGeom prst="rect">
            <a:avLst/>
          </a:prstGeom>
          <a:noFill/>
        </p:spPr>
        <p:txBody>
          <a:bodyPr wrap="square" rtlCol="0">
            <a:spAutoFit/>
          </a:bodyPr>
          <a:lstStyle/>
          <a:p>
            <a:r>
              <a:rPr lang="en-US" dirty="0" smtClean="0">
                <a:latin typeface="Montserrat ExtraLight" panose="00000300000000000000" pitchFamily="2" charset="-52"/>
              </a:rPr>
              <a:t>CIL code</a:t>
            </a:r>
            <a:endParaRPr lang="uk-UA" dirty="0">
              <a:latin typeface="Montserrat ExtraLight" panose="00000300000000000000" pitchFamily="2" charset="-52"/>
            </a:endParaRPr>
          </a:p>
        </p:txBody>
      </p:sp>
      <p:sp>
        <p:nvSpPr>
          <p:cNvPr id="24" name="TextBox 23">
            <a:extLst>
              <a:ext uri="{FF2B5EF4-FFF2-40B4-BE49-F238E27FC236}">
                <a16:creationId xmlns="" xmlns:a16="http://schemas.microsoft.com/office/drawing/2014/main" id="{7DEBAB45-527C-4503-8770-CDFB68113437}"/>
              </a:ext>
            </a:extLst>
          </p:cNvPr>
          <p:cNvSpPr txBox="1"/>
          <p:nvPr/>
        </p:nvSpPr>
        <p:spPr>
          <a:xfrm>
            <a:off x="8346287" y="368466"/>
            <a:ext cx="1297897" cy="369332"/>
          </a:xfrm>
          <a:prstGeom prst="rect">
            <a:avLst/>
          </a:prstGeom>
          <a:noFill/>
        </p:spPr>
        <p:txBody>
          <a:bodyPr wrap="square" rtlCol="0">
            <a:spAutoFit/>
          </a:bodyPr>
          <a:lstStyle/>
          <a:p>
            <a:r>
              <a:rPr lang="en-US" dirty="0" smtClean="0">
                <a:latin typeface="Montserrat ExtraLight" panose="00000300000000000000" pitchFamily="2" charset="-52"/>
              </a:rPr>
              <a:t>Metadata</a:t>
            </a:r>
            <a:endParaRPr lang="uk-UA" dirty="0">
              <a:latin typeface="Montserrat ExtraLight" panose="00000300000000000000" pitchFamily="2" charset="-52"/>
            </a:endParaRPr>
          </a:p>
        </p:txBody>
      </p:sp>
      <p:sp>
        <p:nvSpPr>
          <p:cNvPr id="25" name="TextBox 24">
            <a:extLst>
              <a:ext uri="{FF2B5EF4-FFF2-40B4-BE49-F238E27FC236}">
                <a16:creationId xmlns="" xmlns:a16="http://schemas.microsoft.com/office/drawing/2014/main" id="{7DEBAB45-527C-4503-8770-CDFB68113437}"/>
              </a:ext>
            </a:extLst>
          </p:cNvPr>
          <p:cNvSpPr txBox="1"/>
          <p:nvPr/>
        </p:nvSpPr>
        <p:spPr>
          <a:xfrm>
            <a:off x="5824582" y="6169704"/>
            <a:ext cx="1297897" cy="369332"/>
          </a:xfrm>
          <a:prstGeom prst="rect">
            <a:avLst/>
          </a:prstGeom>
          <a:noFill/>
        </p:spPr>
        <p:txBody>
          <a:bodyPr wrap="square" rtlCol="0">
            <a:spAutoFit/>
          </a:bodyPr>
          <a:lstStyle/>
          <a:p>
            <a:r>
              <a:rPr lang="en-US" dirty="0" smtClean="0">
                <a:latin typeface="Montserrat ExtraLight" panose="00000300000000000000" pitchFamily="2" charset="-52"/>
              </a:rPr>
              <a:t>Manifest</a:t>
            </a:r>
            <a:endParaRPr lang="uk-UA" dirty="0">
              <a:latin typeface="Montserrat ExtraLight" panose="00000300000000000000" pitchFamily="2" charset="-52"/>
            </a:endParaRPr>
          </a:p>
        </p:txBody>
      </p:sp>
      <p:pic>
        <p:nvPicPr>
          <p:cNvPr id="26" name="Рисунок 25">
            <a:extLst>
              <a:ext uri="{FF2B5EF4-FFF2-40B4-BE49-F238E27FC236}">
                <a16:creationId xmlns="" xmlns:a16="http://schemas.microsoft.com/office/drawing/2014/main" id="{1CD1D027-E08F-4C76-979D-86ECE13063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4258631" y="2066301"/>
            <a:ext cx="307473" cy="176419"/>
          </a:xfrm>
          <a:prstGeom prst="rect">
            <a:avLst/>
          </a:prstGeom>
        </p:spPr>
      </p:pic>
      <p:pic>
        <p:nvPicPr>
          <p:cNvPr id="35" name="Рисунок 34">
            <a:extLst>
              <a:ext uri="{FF2B5EF4-FFF2-40B4-BE49-F238E27FC236}">
                <a16:creationId xmlns="" xmlns:a16="http://schemas.microsoft.com/office/drawing/2014/main" id="{1CD1D027-E08F-4C76-979D-86ECE13063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07503" y="3025745"/>
            <a:ext cx="307473" cy="176419"/>
          </a:xfrm>
          <a:prstGeom prst="rect">
            <a:avLst/>
          </a:prstGeom>
        </p:spPr>
      </p:pic>
    </p:spTree>
    <p:extLst>
      <p:ext uri="{BB962C8B-B14F-4D97-AF65-F5344CB8AC3E}">
        <p14:creationId xmlns:p14="http://schemas.microsoft.com/office/powerpoint/2010/main" val="162663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Овал 3">
            <a:extLst>
              <a:ext uri="{FF2B5EF4-FFF2-40B4-BE49-F238E27FC236}">
                <a16:creationId xmlns="" xmlns:a16="http://schemas.microsoft.com/office/drawing/2014/main" id="{E6C4AA66-44AD-423C-8C54-22C52A6A7D6A}"/>
              </a:ext>
            </a:extLst>
          </p:cNvPr>
          <p:cNvSpPr/>
          <p:nvPr/>
        </p:nvSpPr>
        <p:spPr>
          <a:xfrm>
            <a:off x="1494507" y="6623957"/>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 xmlns:a16="http://schemas.microsoft.com/office/drawing/2014/main" id="{4A1250BF-51B8-4204-9590-59DE636281C1}"/>
              </a:ext>
            </a:extLst>
          </p:cNvPr>
          <p:cNvSpPr/>
          <p:nvPr/>
        </p:nvSpPr>
        <p:spPr>
          <a:xfrm>
            <a:off x="505837" y="38421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11527972" y="359228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413672" y="615043"/>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753850" y="2349953"/>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039585" y="5725884"/>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TextBox 20">
            <a:extLst>
              <a:ext uri="{FF2B5EF4-FFF2-40B4-BE49-F238E27FC236}">
                <a16:creationId xmlns="" xmlns:a16="http://schemas.microsoft.com/office/drawing/2014/main" id="{07475155-F3BC-4AEC-A6D9-68AAFFEF6F66}"/>
              </a:ext>
            </a:extLst>
          </p:cNvPr>
          <p:cNvSpPr txBox="1"/>
          <p:nvPr/>
        </p:nvSpPr>
        <p:spPr>
          <a:xfrm>
            <a:off x="562987" y="1179635"/>
            <a:ext cx="4009013" cy="461665"/>
          </a:xfrm>
          <a:prstGeom prst="rect">
            <a:avLst/>
          </a:prstGeom>
          <a:noFill/>
        </p:spPr>
        <p:txBody>
          <a:bodyPr wrap="square" rtlCol="0">
            <a:spAutoFit/>
          </a:bodyPr>
          <a:lstStyle/>
          <a:p>
            <a:r>
              <a:rPr lang="en-US" sz="2400" dirty="0" smtClean="0">
                <a:latin typeface="Montserrat SemiBold" panose="00000700000000000000" pitchFamily="2" charset="-52"/>
              </a:rPr>
              <a:t>Executing in the CLR</a:t>
            </a:r>
            <a:endParaRPr lang="uk-UA" sz="2400" dirty="0">
              <a:latin typeface="Montserrat SemiBold" panose="00000700000000000000" pitchFamily="2" charset="-52"/>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5726" y="210528"/>
            <a:ext cx="4644427" cy="6371865"/>
          </a:xfrm>
          <a:prstGeom prst="rect">
            <a:avLst/>
          </a:prstGeom>
        </p:spPr>
      </p:pic>
    </p:spTree>
    <p:extLst>
      <p:ext uri="{BB962C8B-B14F-4D97-AF65-F5344CB8AC3E}">
        <p14:creationId xmlns:p14="http://schemas.microsoft.com/office/powerpoint/2010/main" val="2129469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Овал 3">
            <a:extLst>
              <a:ext uri="{FF2B5EF4-FFF2-40B4-BE49-F238E27FC236}">
                <a16:creationId xmlns="" xmlns:a16="http://schemas.microsoft.com/office/drawing/2014/main" id="{E6C4AA66-44AD-423C-8C54-22C52A6A7D6A}"/>
              </a:ext>
            </a:extLst>
          </p:cNvPr>
          <p:cNvSpPr/>
          <p:nvPr/>
        </p:nvSpPr>
        <p:spPr>
          <a:xfrm>
            <a:off x="1494507" y="6623957"/>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 xmlns:a16="http://schemas.microsoft.com/office/drawing/2014/main" id="{4A1250BF-51B8-4204-9590-59DE636281C1}"/>
              </a:ext>
            </a:extLst>
          </p:cNvPr>
          <p:cNvSpPr/>
          <p:nvPr/>
        </p:nvSpPr>
        <p:spPr>
          <a:xfrm>
            <a:off x="505837" y="38421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11527972" y="359228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413672" y="615043"/>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753850" y="2349953"/>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039585" y="5725884"/>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TextBox 20">
            <a:extLst>
              <a:ext uri="{FF2B5EF4-FFF2-40B4-BE49-F238E27FC236}">
                <a16:creationId xmlns="" xmlns:a16="http://schemas.microsoft.com/office/drawing/2014/main" id="{07475155-F3BC-4AEC-A6D9-68AAFFEF6F66}"/>
              </a:ext>
            </a:extLst>
          </p:cNvPr>
          <p:cNvSpPr txBox="1"/>
          <p:nvPr/>
        </p:nvSpPr>
        <p:spPr>
          <a:xfrm>
            <a:off x="5423075" y="304655"/>
            <a:ext cx="982993" cy="523220"/>
          </a:xfrm>
          <a:prstGeom prst="rect">
            <a:avLst/>
          </a:prstGeom>
          <a:noFill/>
        </p:spPr>
        <p:txBody>
          <a:bodyPr wrap="square" rtlCol="0">
            <a:spAutoFit/>
          </a:bodyPr>
          <a:lstStyle/>
          <a:p>
            <a:r>
              <a:rPr lang="en-US" sz="2800" dirty="0" smtClean="0">
                <a:latin typeface="Montserrat SemiBold" panose="00000700000000000000" pitchFamily="2" charset="-52"/>
              </a:rPr>
              <a:t>CTS</a:t>
            </a:r>
            <a:endParaRPr lang="uk-UA" sz="2400" dirty="0">
              <a:latin typeface="Montserrat SemiBold" panose="00000700000000000000" pitchFamily="2" charset="-52"/>
            </a:endParaRPr>
          </a:p>
        </p:txBody>
      </p:sp>
      <p:sp>
        <p:nvSpPr>
          <p:cNvPr id="43" name="Rectangle 19"/>
          <p:cNvSpPr/>
          <p:nvPr/>
        </p:nvSpPr>
        <p:spPr>
          <a:xfrm>
            <a:off x="4087843" y="1136444"/>
            <a:ext cx="805295" cy="332509"/>
          </a:xfrm>
          <a:prstGeom prst="rect">
            <a:avLst/>
          </a:prstGeom>
          <a:solidFill>
            <a:srgbClr val="0B9C77"/>
          </a:solidFill>
          <a:ln cap="rnd">
            <a:solidFill>
              <a:srgbClr val="0B9C77"/>
            </a:solidFill>
            <a:miter lim="800000"/>
          </a:ln>
        </p:spPr>
        <p:style>
          <a:lnRef idx="2">
            <a:schemeClr val="accent1"/>
          </a:lnRef>
          <a:fillRef idx="1">
            <a:schemeClr val="lt1"/>
          </a:fillRef>
          <a:effectRef idx="0">
            <a:schemeClr val="accent1"/>
          </a:effectRef>
          <a:fontRef idx="minor">
            <a:schemeClr val="dk1"/>
          </a:fontRef>
        </p:style>
        <p:txBody>
          <a:bodyPr lIns="68580" tIns="34290" rIns="68580" bIns="34290" rtlCol="0" anchor="ctr"/>
          <a:lstStyle/>
          <a:p>
            <a:pPr algn="ctr"/>
            <a:r>
              <a:rPr lang="en-US" dirty="0" smtClean="0">
                <a:latin typeface="Montserrat SemiBold" panose="00000700000000000000" pitchFamily="2" charset="-52"/>
              </a:rPr>
              <a:t>Type</a:t>
            </a:r>
            <a:endParaRPr lang="uk-UA" dirty="0">
              <a:latin typeface="Montserrat SemiBold" panose="00000700000000000000" pitchFamily="2" charset="-52"/>
            </a:endParaRPr>
          </a:p>
        </p:txBody>
      </p:sp>
      <p:sp>
        <p:nvSpPr>
          <p:cNvPr id="44" name="Rectangle 23"/>
          <p:cNvSpPr/>
          <p:nvPr/>
        </p:nvSpPr>
        <p:spPr>
          <a:xfrm>
            <a:off x="1947314" y="1625264"/>
            <a:ext cx="1727490" cy="332509"/>
          </a:xfrm>
          <a:prstGeom prst="rect">
            <a:avLst/>
          </a:prstGeom>
          <a:ln>
            <a:solidFill>
              <a:srgbClr val="0B9C77"/>
            </a:solidFill>
          </a:ln>
        </p:spPr>
        <p:style>
          <a:lnRef idx="2">
            <a:schemeClr val="accent1"/>
          </a:lnRef>
          <a:fillRef idx="1">
            <a:schemeClr val="lt1"/>
          </a:fillRef>
          <a:effectRef idx="0">
            <a:schemeClr val="accent1"/>
          </a:effectRef>
          <a:fontRef idx="minor">
            <a:schemeClr val="dk1"/>
          </a:fontRef>
        </p:style>
        <p:txBody>
          <a:bodyPr lIns="68580" tIns="34290" rIns="68580" bIns="34290" rtlCol="0" anchor="ctr"/>
          <a:lstStyle/>
          <a:p>
            <a:pPr algn="ctr"/>
            <a:r>
              <a:rPr lang="en-US" dirty="0" smtClean="0">
                <a:latin typeface="Montserrat SemiBold" panose="00000700000000000000" pitchFamily="2" charset="-52"/>
              </a:rPr>
              <a:t>Value types</a:t>
            </a:r>
            <a:endParaRPr lang="uk-UA" dirty="0">
              <a:latin typeface="Montserrat SemiBold" panose="00000700000000000000" pitchFamily="2" charset="-52"/>
            </a:endParaRPr>
          </a:p>
        </p:txBody>
      </p:sp>
      <p:sp>
        <p:nvSpPr>
          <p:cNvPr id="45" name="Rectangle 16"/>
          <p:cNvSpPr/>
          <p:nvPr/>
        </p:nvSpPr>
        <p:spPr>
          <a:xfrm>
            <a:off x="5537379" y="1622268"/>
            <a:ext cx="2493816" cy="332509"/>
          </a:xfrm>
          <a:prstGeom prst="rect">
            <a:avLst/>
          </a:prstGeom>
          <a:ln>
            <a:solidFill>
              <a:srgbClr val="0B9C77"/>
            </a:solidFill>
          </a:ln>
        </p:spPr>
        <p:style>
          <a:lnRef idx="2">
            <a:schemeClr val="accent1"/>
          </a:lnRef>
          <a:fillRef idx="1">
            <a:schemeClr val="lt1"/>
          </a:fillRef>
          <a:effectRef idx="0">
            <a:schemeClr val="accent1"/>
          </a:effectRef>
          <a:fontRef idx="minor">
            <a:schemeClr val="dk1"/>
          </a:fontRef>
        </p:style>
        <p:txBody>
          <a:bodyPr lIns="68580" tIns="34290" rIns="68580" bIns="34290" rtlCol="0" anchor="ctr"/>
          <a:lstStyle/>
          <a:p>
            <a:pPr algn="ctr"/>
            <a:r>
              <a:rPr lang="en-US" dirty="0" smtClean="0">
                <a:latin typeface="Montserrat SemiBold" panose="00000700000000000000" pitchFamily="2" charset="-52"/>
              </a:rPr>
              <a:t>Reference types</a:t>
            </a:r>
            <a:endParaRPr lang="uk-UA" dirty="0">
              <a:latin typeface="Montserrat SemiBold" panose="00000700000000000000" pitchFamily="2" charset="-52"/>
            </a:endParaRPr>
          </a:p>
        </p:txBody>
      </p:sp>
      <p:sp>
        <p:nvSpPr>
          <p:cNvPr id="46" name="Rectangle 17"/>
          <p:cNvSpPr/>
          <p:nvPr/>
        </p:nvSpPr>
        <p:spPr>
          <a:xfrm>
            <a:off x="9161911" y="1631424"/>
            <a:ext cx="1631375" cy="332509"/>
          </a:xfrm>
          <a:prstGeom prst="rect">
            <a:avLst/>
          </a:prstGeom>
          <a:ln>
            <a:solidFill>
              <a:srgbClr val="0B9C77"/>
            </a:solidFill>
          </a:ln>
        </p:spPr>
        <p:style>
          <a:lnRef idx="2">
            <a:schemeClr val="accent1"/>
          </a:lnRef>
          <a:fillRef idx="1">
            <a:schemeClr val="lt1"/>
          </a:fillRef>
          <a:effectRef idx="0">
            <a:schemeClr val="accent1"/>
          </a:effectRef>
          <a:fontRef idx="minor">
            <a:schemeClr val="dk1"/>
          </a:fontRef>
        </p:style>
        <p:txBody>
          <a:bodyPr lIns="68580" tIns="34290" rIns="68580" bIns="34290" rtlCol="0" anchor="ctr"/>
          <a:lstStyle/>
          <a:p>
            <a:pPr algn="ctr"/>
            <a:r>
              <a:rPr lang="en-US" dirty="0" smtClean="0">
                <a:latin typeface="Montserrat SemiBold" panose="00000700000000000000" pitchFamily="2" charset="-52"/>
              </a:rPr>
              <a:t>Pointers</a:t>
            </a:r>
            <a:endParaRPr lang="uk-UA" dirty="0">
              <a:latin typeface="Montserrat SemiBold" panose="00000700000000000000" pitchFamily="2" charset="-52"/>
            </a:endParaRPr>
          </a:p>
        </p:txBody>
      </p:sp>
      <p:sp>
        <p:nvSpPr>
          <p:cNvPr id="47" name="Rectangle 18"/>
          <p:cNvSpPr/>
          <p:nvPr/>
        </p:nvSpPr>
        <p:spPr>
          <a:xfrm>
            <a:off x="3655866" y="2455881"/>
            <a:ext cx="805295" cy="332509"/>
          </a:xfrm>
          <a:prstGeom prst="rect">
            <a:avLst/>
          </a:prstGeom>
          <a:ln>
            <a:solidFill>
              <a:srgbClr val="0B9C77"/>
            </a:solidFill>
          </a:ln>
        </p:spPr>
        <p:style>
          <a:lnRef idx="2">
            <a:schemeClr val="accent1"/>
          </a:lnRef>
          <a:fillRef idx="1">
            <a:schemeClr val="lt1"/>
          </a:fillRef>
          <a:effectRef idx="0">
            <a:schemeClr val="accent1"/>
          </a:effectRef>
          <a:fontRef idx="minor">
            <a:schemeClr val="dk1"/>
          </a:fontRef>
        </p:style>
        <p:txBody>
          <a:bodyPr lIns="68580" tIns="34290" rIns="68580" bIns="34290" rtlCol="0" anchor="ctr"/>
          <a:lstStyle/>
          <a:p>
            <a:pPr algn="ctr"/>
            <a:r>
              <a:rPr lang="en-US" dirty="0" err="1" smtClean="0">
                <a:latin typeface="Montserrat SemiBold" panose="00000700000000000000" pitchFamily="2" charset="-52"/>
              </a:rPr>
              <a:t>enum</a:t>
            </a:r>
            <a:endParaRPr lang="en-US" dirty="0">
              <a:latin typeface="Montserrat SemiBold" panose="00000700000000000000" pitchFamily="2" charset="-52"/>
            </a:endParaRPr>
          </a:p>
        </p:txBody>
      </p:sp>
      <p:sp>
        <p:nvSpPr>
          <p:cNvPr id="48" name="Rectangle 31"/>
          <p:cNvSpPr/>
          <p:nvPr/>
        </p:nvSpPr>
        <p:spPr>
          <a:xfrm>
            <a:off x="4641270" y="2455881"/>
            <a:ext cx="1040821" cy="332509"/>
          </a:xfrm>
          <a:prstGeom prst="rect">
            <a:avLst/>
          </a:prstGeom>
          <a:ln>
            <a:solidFill>
              <a:srgbClr val="0B9C77"/>
            </a:solidFill>
          </a:ln>
        </p:spPr>
        <p:style>
          <a:lnRef idx="2">
            <a:schemeClr val="accent1"/>
          </a:lnRef>
          <a:fillRef idx="1">
            <a:schemeClr val="lt1"/>
          </a:fillRef>
          <a:effectRef idx="0">
            <a:schemeClr val="accent1"/>
          </a:effectRef>
          <a:fontRef idx="minor">
            <a:schemeClr val="dk1"/>
          </a:fontRef>
        </p:style>
        <p:txBody>
          <a:bodyPr lIns="68580" tIns="34290" rIns="68580" bIns="34290" rtlCol="0" anchor="ctr"/>
          <a:lstStyle/>
          <a:p>
            <a:pPr algn="ctr"/>
            <a:r>
              <a:rPr lang="en-US" dirty="0" err="1" smtClean="0">
                <a:latin typeface="Montserrat SemiBold" panose="00000700000000000000" pitchFamily="2" charset="-52"/>
              </a:rPr>
              <a:t>struct</a:t>
            </a:r>
            <a:endParaRPr lang="en-US" sz="1000" dirty="0">
              <a:latin typeface="Montserrat SemiBold" panose="00000700000000000000" pitchFamily="2" charset="-52"/>
            </a:endParaRPr>
          </a:p>
        </p:txBody>
      </p:sp>
      <p:sp>
        <p:nvSpPr>
          <p:cNvPr id="49" name="Rectangle 32"/>
          <p:cNvSpPr/>
          <p:nvPr/>
        </p:nvSpPr>
        <p:spPr>
          <a:xfrm>
            <a:off x="1429109" y="2455882"/>
            <a:ext cx="1883101" cy="332509"/>
          </a:xfrm>
          <a:prstGeom prst="rect">
            <a:avLst/>
          </a:prstGeom>
          <a:ln>
            <a:solidFill>
              <a:srgbClr val="0B9C77"/>
            </a:solidFill>
          </a:ln>
        </p:spPr>
        <p:style>
          <a:lnRef idx="2">
            <a:schemeClr val="accent1"/>
          </a:lnRef>
          <a:fillRef idx="1">
            <a:schemeClr val="lt1"/>
          </a:fillRef>
          <a:effectRef idx="0">
            <a:schemeClr val="accent1"/>
          </a:effectRef>
          <a:fontRef idx="minor">
            <a:schemeClr val="dk1"/>
          </a:fontRef>
        </p:style>
        <p:txBody>
          <a:bodyPr lIns="68580" tIns="34290" rIns="68580" bIns="34290" rtlCol="0" anchor="ctr"/>
          <a:lstStyle/>
          <a:p>
            <a:pPr algn="ctr"/>
            <a:r>
              <a:rPr lang="en-US" dirty="0" smtClean="0">
                <a:latin typeface="Montserrat SemiBold" panose="00000700000000000000" pitchFamily="2" charset="-52"/>
              </a:rPr>
              <a:t>Simple types</a:t>
            </a:r>
            <a:endParaRPr lang="uk-UA" dirty="0">
              <a:latin typeface="Montserrat SemiBold" panose="00000700000000000000" pitchFamily="2" charset="-52"/>
            </a:endParaRPr>
          </a:p>
        </p:txBody>
      </p:sp>
      <p:sp>
        <p:nvSpPr>
          <p:cNvPr id="50" name="Text Box 24"/>
          <p:cNvSpPr txBox="1">
            <a:spLocks noChangeArrowheads="1"/>
          </p:cNvSpPr>
          <p:nvPr/>
        </p:nvSpPr>
        <p:spPr bwMode="auto">
          <a:xfrm>
            <a:off x="505837" y="3285238"/>
            <a:ext cx="813801" cy="623248"/>
          </a:xfrm>
          <a:prstGeom prst="rect">
            <a:avLst/>
          </a:prstGeom>
          <a:ln>
            <a:solidFill>
              <a:srgbClr val="0B9C77"/>
            </a:solidFill>
            <a:headEnd/>
            <a:tailEnd/>
          </a:ln>
        </p:spPr>
        <p:style>
          <a:lnRef idx="2">
            <a:schemeClr val="accent1"/>
          </a:lnRef>
          <a:fillRef idx="1">
            <a:schemeClr val="lt1"/>
          </a:fillRef>
          <a:effectRef idx="0">
            <a:schemeClr val="accent1"/>
          </a:effectRef>
          <a:fontRef idx="minor">
            <a:schemeClr val="dk1"/>
          </a:fontRef>
        </p:style>
        <p:txBody>
          <a:bodyPr wrap="square" lIns="68580" tIns="34290" rIns="68580" bIns="34290">
            <a:spAutoFit/>
          </a:bodyPr>
          <a:lstStyle>
            <a:defPPr marR="0" lvl="0" algn="l" rtl="0">
              <a:lnSpc>
                <a:spcPct val="100000"/>
              </a:lnSpc>
              <a:spcBef>
                <a:spcPts val="0"/>
              </a:spcBef>
              <a:spcAft>
                <a:spcPts val="0"/>
              </a:spcAft>
            </a:defPPr>
            <a:lvl1pPr algn="ctr" eaLnBrk="0" hangingPunct="0">
              <a:defRPr sz="10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1800" dirty="0" smtClean="0">
                <a:latin typeface="Montserrat SemiBold" panose="00000700000000000000" pitchFamily="2" charset="-52"/>
              </a:rPr>
              <a:t>bool</a:t>
            </a:r>
          </a:p>
          <a:p>
            <a:r>
              <a:rPr lang="en-US" sz="1800" dirty="0" smtClean="0">
                <a:latin typeface="Montserrat SemiBold" panose="00000700000000000000" pitchFamily="2" charset="-52"/>
              </a:rPr>
              <a:t>char</a:t>
            </a:r>
            <a:endParaRPr lang="uk-UA" sz="1800" dirty="0">
              <a:latin typeface="Montserrat SemiBold" panose="00000700000000000000" pitchFamily="2" charset="-52"/>
            </a:endParaRPr>
          </a:p>
        </p:txBody>
      </p:sp>
      <p:sp>
        <p:nvSpPr>
          <p:cNvPr id="51" name="Text Box 25"/>
          <p:cNvSpPr txBox="1">
            <a:spLocks noChangeArrowheads="1"/>
          </p:cNvSpPr>
          <p:nvPr/>
        </p:nvSpPr>
        <p:spPr bwMode="auto">
          <a:xfrm>
            <a:off x="1494507" y="4235859"/>
            <a:ext cx="827791" cy="1177245"/>
          </a:xfrm>
          <a:prstGeom prst="rect">
            <a:avLst/>
          </a:prstGeom>
          <a:ln>
            <a:solidFill>
              <a:srgbClr val="0B9C77"/>
            </a:solidFill>
            <a:headEnd/>
            <a:tailEnd/>
          </a:ln>
        </p:spPr>
        <p:style>
          <a:lnRef idx="2">
            <a:schemeClr val="accent1"/>
          </a:lnRef>
          <a:fillRef idx="1">
            <a:schemeClr val="lt1"/>
          </a:fillRef>
          <a:effectRef idx="0">
            <a:schemeClr val="accent1"/>
          </a:effectRef>
          <a:fontRef idx="minor">
            <a:schemeClr val="dk1"/>
          </a:fontRef>
        </p:style>
        <p:txBody>
          <a:bodyPr wrap="none" lIns="68580" tIns="34290" rIns="68580" bIns="34290">
            <a:spAutoFit/>
          </a:bodyPr>
          <a:lstStyle/>
          <a:p>
            <a:pPr algn="ctr"/>
            <a:r>
              <a:rPr lang="en-US" dirty="0" err="1">
                <a:latin typeface="Montserrat SemiBold" panose="00000700000000000000" pitchFamily="2" charset="-52"/>
              </a:rPr>
              <a:t>s</a:t>
            </a:r>
            <a:r>
              <a:rPr lang="en-US" dirty="0" err="1" smtClean="0">
                <a:latin typeface="Montserrat SemiBold" panose="00000700000000000000" pitchFamily="2" charset="-52"/>
              </a:rPr>
              <a:t>byte</a:t>
            </a:r>
            <a:endParaRPr lang="en-US" dirty="0" smtClean="0">
              <a:latin typeface="Montserrat SemiBold" panose="00000700000000000000" pitchFamily="2" charset="-52"/>
            </a:endParaRPr>
          </a:p>
          <a:p>
            <a:pPr algn="ctr"/>
            <a:r>
              <a:rPr lang="en-US" dirty="0">
                <a:latin typeface="Montserrat SemiBold" panose="00000700000000000000" pitchFamily="2" charset="-52"/>
              </a:rPr>
              <a:t>s</a:t>
            </a:r>
            <a:r>
              <a:rPr lang="en-US" dirty="0" smtClean="0">
                <a:latin typeface="Montserrat SemiBold" panose="00000700000000000000" pitchFamily="2" charset="-52"/>
              </a:rPr>
              <a:t>hort</a:t>
            </a:r>
          </a:p>
          <a:p>
            <a:pPr algn="ctr"/>
            <a:r>
              <a:rPr lang="en-US" dirty="0" err="1">
                <a:latin typeface="Montserrat SemiBold" panose="00000700000000000000" pitchFamily="2" charset="-52"/>
              </a:rPr>
              <a:t>i</a:t>
            </a:r>
            <a:r>
              <a:rPr lang="en-US" dirty="0" err="1" smtClean="0">
                <a:latin typeface="Montserrat SemiBold" panose="00000700000000000000" pitchFamily="2" charset="-52"/>
              </a:rPr>
              <a:t>nt</a:t>
            </a:r>
            <a:endParaRPr lang="en-US" dirty="0" smtClean="0">
              <a:latin typeface="Montserrat SemiBold" panose="00000700000000000000" pitchFamily="2" charset="-52"/>
            </a:endParaRPr>
          </a:p>
          <a:p>
            <a:pPr algn="ctr"/>
            <a:r>
              <a:rPr lang="en-US" dirty="0" smtClean="0">
                <a:latin typeface="Montserrat SemiBold" panose="00000700000000000000" pitchFamily="2" charset="-52"/>
              </a:rPr>
              <a:t>long</a:t>
            </a:r>
            <a:endParaRPr lang="uk-UA" dirty="0">
              <a:latin typeface="Montserrat SemiBold" panose="00000700000000000000" pitchFamily="2" charset="-52"/>
            </a:endParaRPr>
          </a:p>
        </p:txBody>
      </p:sp>
      <p:sp>
        <p:nvSpPr>
          <p:cNvPr id="54" name="Rectangle 37"/>
          <p:cNvSpPr/>
          <p:nvPr/>
        </p:nvSpPr>
        <p:spPr>
          <a:xfrm>
            <a:off x="6223773" y="2459946"/>
            <a:ext cx="911802" cy="332509"/>
          </a:xfrm>
          <a:prstGeom prst="rect">
            <a:avLst/>
          </a:prstGeom>
          <a:ln>
            <a:solidFill>
              <a:srgbClr val="0B9C77"/>
            </a:solidFill>
          </a:ln>
        </p:spPr>
        <p:style>
          <a:lnRef idx="2">
            <a:schemeClr val="accent1"/>
          </a:lnRef>
          <a:fillRef idx="1">
            <a:schemeClr val="lt1"/>
          </a:fillRef>
          <a:effectRef idx="0">
            <a:schemeClr val="accent1"/>
          </a:effectRef>
          <a:fontRef idx="minor">
            <a:schemeClr val="dk1"/>
          </a:fontRef>
        </p:style>
        <p:txBody>
          <a:bodyPr lIns="68580" tIns="34290" rIns="68580" bIns="34290" rtlCol="0" anchor="ctr"/>
          <a:lstStyle/>
          <a:p>
            <a:pPr algn="ctr"/>
            <a:r>
              <a:rPr lang="en-US" dirty="0" smtClean="0">
                <a:latin typeface="Montserrat SemiBold" panose="00000700000000000000" pitchFamily="2" charset="-52"/>
              </a:rPr>
              <a:t>class</a:t>
            </a:r>
            <a:endParaRPr lang="en-US" sz="1000" dirty="0">
              <a:latin typeface="Montserrat SemiBold" panose="00000700000000000000" pitchFamily="2" charset="-52"/>
            </a:endParaRPr>
          </a:p>
        </p:txBody>
      </p:sp>
      <p:sp>
        <p:nvSpPr>
          <p:cNvPr id="55" name="Rectangle 38"/>
          <p:cNvSpPr/>
          <p:nvPr/>
        </p:nvSpPr>
        <p:spPr>
          <a:xfrm>
            <a:off x="7394159" y="2459946"/>
            <a:ext cx="1481548" cy="332509"/>
          </a:xfrm>
          <a:prstGeom prst="rect">
            <a:avLst/>
          </a:prstGeom>
          <a:ln>
            <a:solidFill>
              <a:srgbClr val="0B9C77"/>
            </a:solidFill>
          </a:ln>
        </p:spPr>
        <p:style>
          <a:lnRef idx="2">
            <a:schemeClr val="accent1"/>
          </a:lnRef>
          <a:fillRef idx="1">
            <a:schemeClr val="lt1"/>
          </a:fillRef>
          <a:effectRef idx="0">
            <a:schemeClr val="accent1"/>
          </a:effectRef>
          <a:fontRef idx="minor">
            <a:schemeClr val="dk1"/>
          </a:fontRef>
        </p:style>
        <p:txBody>
          <a:bodyPr lIns="68580" tIns="34290" rIns="68580" bIns="34290" rtlCol="0" anchor="ctr"/>
          <a:lstStyle/>
          <a:p>
            <a:pPr algn="ctr"/>
            <a:r>
              <a:rPr lang="en-US" dirty="0" smtClean="0">
                <a:latin typeface="Montserrat SemiBold" panose="00000700000000000000" pitchFamily="2" charset="-52"/>
              </a:rPr>
              <a:t>interface</a:t>
            </a:r>
            <a:endParaRPr lang="en-US" sz="1000" dirty="0">
              <a:latin typeface="Montserrat SemiBold" panose="00000700000000000000" pitchFamily="2" charset="-52"/>
            </a:endParaRPr>
          </a:p>
        </p:txBody>
      </p:sp>
      <p:sp>
        <p:nvSpPr>
          <p:cNvPr id="56" name="Rectangle 39"/>
          <p:cNvSpPr/>
          <p:nvPr/>
        </p:nvSpPr>
        <p:spPr>
          <a:xfrm>
            <a:off x="9157298" y="2455880"/>
            <a:ext cx="913219" cy="332509"/>
          </a:xfrm>
          <a:prstGeom prst="rect">
            <a:avLst/>
          </a:prstGeom>
          <a:ln>
            <a:solidFill>
              <a:srgbClr val="0B9C77"/>
            </a:solidFill>
          </a:ln>
        </p:spPr>
        <p:style>
          <a:lnRef idx="2">
            <a:schemeClr val="accent1"/>
          </a:lnRef>
          <a:fillRef idx="1">
            <a:schemeClr val="lt1"/>
          </a:fillRef>
          <a:effectRef idx="0">
            <a:schemeClr val="accent1"/>
          </a:effectRef>
          <a:fontRef idx="minor">
            <a:schemeClr val="dk1"/>
          </a:fontRef>
        </p:style>
        <p:txBody>
          <a:bodyPr lIns="68580" tIns="34290" rIns="68580" bIns="34290" rtlCol="0" anchor="ctr"/>
          <a:lstStyle/>
          <a:p>
            <a:pPr algn="ctr"/>
            <a:r>
              <a:rPr lang="en-US" dirty="0" smtClean="0">
                <a:latin typeface="Montserrat SemiBold" panose="00000700000000000000" pitchFamily="2" charset="-52"/>
              </a:rPr>
              <a:t>array</a:t>
            </a:r>
            <a:endParaRPr lang="en-US" sz="1000" dirty="0">
              <a:latin typeface="Montserrat SemiBold" panose="00000700000000000000" pitchFamily="2" charset="-52"/>
            </a:endParaRPr>
          </a:p>
        </p:txBody>
      </p:sp>
      <p:sp>
        <p:nvSpPr>
          <p:cNvPr id="57" name="Rectangle 40"/>
          <p:cNvSpPr/>
          <p:nvPr/>
        </p:nvSpPr>
        <p:spPr>
          <a:xfrm>
            <a:off x="10352108" y="2459947"/>
            <a:ext cx="1290164" cy="332509"/>
          </a:xfrm>
          <a:prstGeom prst="rect">
            <a:avLst/>
          </a:prstGeom>
          <a:ln>
            <a:solidFill>
              <a:srgbClr val="0B9C77"/>
            </a:solidFill>
          </a:ln>
        </p:spPr>
        <p:style>
          <a:lnRef idx="2">
            <a:schemeClr val="accent1"/>
          </a:lnRef>
          <a:fillRef idx="1">
            <a:schemeClr val="lt1"/>
          </a:fillRef>
          <a:effectRef idx="0">
            <a:schemeClr val="accent1"/>
          </a:effectRef>
          <a:fontRef idx="minor">
            <a:schemeClr val="dk1"/>
          </a:fontRef>
        </p:style>
        <p:txBody>
          <a:bodyPr lIns="68580" tIns="34290" rIns="68580" bIns="34290" rtlCol="0" anchor="ctr"/>
          <a:lstStyle/>
          <a:p>
            <a:pPr algn="ctr"/>
            <a:r>
              <a:rPr lang="en-US" dirty="0" smtClean="0">
                <a:latin typeface="Montserrat SemiBold" panose="00000700000000000000" pitchFamily="2" charset="-52"/>
              </a:rPr>
              <a:t>delegate</a:t>
            </a:r>
            <a:endParaRPr lang="en-US" sz="1000" dirty="0">
              <a:latin typeface="Montserrat SemiBold" panose="00000700000000000000" pitchFamily="2" charset="-52"/>
            </a:endParaRPr>
          </a:p>
        </p:txBody>
      </p:sp>
      <p:cxnSp>
        <p:nvCxnSpPr>
          <p:cNvPr id="58" name="Elbow Connector 6"/>
          <p:cNvCxnSpPr>
            <a:endCxn id="44" idx="0"/>
          </p:cNvCxnSpPr>
          <p:nvPr/>
        </p:nvCxnSpPr>
        <p:spPr>
          <a:xfrm rot="10800000" flipV="1">
            <a:off x="2811060" y="1302696"/>
            <a:ext cx="1276787" cy="322568"/>
          </a:xfrm>
          <a:prstGeom prst="bentConnector2">
            <a:avLst/>
          </a:prstGeom>
          <a:ln>
            <a:solidFill>
              <a:srgbClr val="0B9C77"/>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11"/>
          <p:cNvCxnSpPr>
            <a:stCxn id="43" idx="3"/>
            <a:endCxn id="46" idx="0"/>
          </p:cNvCxnSpPr>
          <p:nvPr/>
        </p:nvCxnSpPr>
        <p:spPr>
          <a:xfrm>
            <a:off x="4893138" y="1302699"/>
            <a:ext cx="5084461" cy="328725"/>
          </a:xfrm>
          <a:prstGeom prst="bentConnector2">
            <a:avLst/>
          </a:prstGeom>
          <a:ln>
            <a:solidFill>
              <a:srgbClr val="0B9C77"/>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43"/>
          <p:cNvCxnSpPr>
            <a:stCxn id="43" idx="2"/>
            <a:endCxn id="45" idx="1"/>
          </p:cNvCxnSpPr>
          <p:nvPr/>
        </p:nvCxnSpPr>
        <p:spPr>
          <a:xfrm rot="16200000" flipH="1">
            <a:off x="4854150" y="1105294"/>
            <a:ext cx="319570" cy="1046888"/>
          </a:xfrm>
          <a:prstGeom prst="bentConnector2">
            <a:avLst/>
          </a:prstGeom>
          <a:ln>
            <a:solidFill>
              <a:srgbClr val="0B9C77"/>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45"/>
          <p:cNvCxnSpPr>
            <a:stCxn id="45" idx="2"/>
            <a:endCxn id="57" idx="0"/>
          </p:cNvCxnSpPr>
          <p:nvPr/>
        </p:nvCxnSpPr>
        <p:spPr>
          <a:xfrm>
            <a:off x="6784287" y="1954777"/>
            <a:ext cx="4212903" cy="505170"/>
          </a:xfrm>
          <a:prstGeom prst="straightConnector1">
            <a:avLst/>
          </a:prstGeom>
          <a:ln>
            <a:solidFill>
              <a:srgbClr val="0B9C77"/>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47"/>
          <p:cNvCxnSpPr>
            <a:stCxn id="45" idx="2"/>
            <a:endCxn id="56" idx="0"/>
          </p:cNvCxnSpPr>
          <p:nvPr/>
        </p:nvCxnSpPr>
        <p:spPr>
          <a:xfrm>
            <a:off x="6784287" y="1954777"/>
            <a:ext cx="2829621" cy="501103"/>
          </a:xfrm>
          <a:prstGeom prst="straightConnector1">
            <a:avLst/>
          </a:prstGeom>
          <a:ln>
            <a:solidFill>
              <a:srgbClr val="0B9C77"/>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49"/>
          <p:cNvCxnSpPr>
            <a:stCxn id="45" idx="2"/>
            <a:endCxn id="55" idx="0"/>
          </p:cNvCxnSpPr>
          <p:nvPr/>
        </p:nvCxnSpPr>
        <p:spPr>
          <a:xfrm>
            <a:off x="6784287" y="1954777"/>
            <a:ext cx="1350646" cy="505169"/>
          </a:xfrm>
          <a:prstGeom prst="straightConnector1">
            <a:avLst/>
          </a:prstGeom>
          <a:ln>
            <a:solidFill>
              <a:srgbClr val="0B9C77"/>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51"/>
          <p:cNvCxnSpPr>
            <a:stCxn id="45" idx="2"/>
            <a:endCxn id="54" idx="0"/>
          </p:cNvCxnSpPr>
          <p:nvPr/>
        </p:nvCxnSpPr>
        <p:spPr>
          <a:xfrm flipH="1">
            <a:off x="6679674" y="1954777"/>
            <a:ext cx="104613" cy="505169"/>
          </a:xfrm>
          <a:prstGeom prst="straightConnector1">
            <a:avLst/>
          </a:prstGeom>
          <a:ln>
            <a:solidFill>
              <a:srgbClr val="0B9C77"/>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53"/>
          <p:cNvCxnSpPr>
            <a:stCxn id="44" idx="2"/>
            <a:endCxn id="48" idx="0"/>
          </p:cNvCxnSpPr>
          <p:nvPr/>
        </p:nvCxnSpPr>
        <p:spPr>
          <a:xfrm>
            <a:off x="2811059" y="1957773"/>
            <a:ext cx="2350622" cy="498108"/>
          </a:xfrm>
          <a:prstGeom prst="straightConnector1">
            <a:avLst/>
          </a:prstGeom>
          <a:ln>
            <a:solidFill>
              <a:srgbClr val="0B9C77"/>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55"/>
          <p:cNvCxnSpPr>
            <a:stCxn id="44" idx="2"/>
            <a:endCxn id="47" idx="0"/>
          </p:cNvCxnSpPr>
          <p:nvPr/>
        </p:nvCxnSpPr>
        <p:spPr>
          <a:xfrm>
            <a:off x="2811059" y="1957773"/>
            <a:ext cx="1247455" cy="498108"/>
          </a:xfrm>
          <a:prstGeom prst="straightConnector1">
            <a:avLst/>
          </a:prstGeom>
          <a:ln>
            <a:solidFill>
              <a:srgbClr val="0B9C77"/>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57"/>
          <p:cNvCxnSpPr>
            <a:stCxn id="44" idx="2"/>
            <a:endCxn id="49" idx="0"/>
          </p:cNvCxnSpPr>
          <p:nvPr/>
        </p:nvCxnSpPr>
        <p:spPr>
          <a:xfrm flipH="1">
            <a:off x="2370660" y="1957773"/>
            <a:ext cx="440399" cy="498109"/>
          </a:xfrm>
          <a:prstGeom prst="straightConnector1">
            <a:avLst/>
          </a:prstGeom>
          <a:ln>
            <a:solidFill>
              <a:srgbClr val="0B9C77"/>
            </a:solidFill>
            <a:tailEnd type="triangle"/>
          </a:ln>
        </p:spPr>
        <p:style>
          <a:lnRef idx="1">
            <a:schemeClr val="accent1"/>
          </a:lnRef>
          <a:fillRef idx="0">
            <a:schemeClr val="accent1"/>
          </a:fillRef>
          <a:effectRef idx="0">
            <a:schemeClr val="accent1"/>
          </a:effectRef>
          <a:fontRef idx="minor">
            <a:schemeClr val="tx1"/>
          </a:fontRef>
        </p:style>
      </p:cxnSp>
      <p:sp>
        <p:nvSpPr>
          <p:cNvPr id="68" name="AutoShape 29"/>
          <p:cNvSpPr>
            <a:spLocks/>
          </p:cNvSpPr>
          <p:nvPr/>
        </p:nvSpPr>
        <p:spPr bwMode="auto">
          <a:xfrm rot="5400000">
            <a:off x="7356080" y="-909859"/>
            <a:ext cx="575012" cy="7986406"/>
          </a:xfrm>
          <a:prstGeom prst="rightBrace">
            <a:avLst>
              <a:gd name="adj1" fmla="val 188235"/>
              <a:gd name="adj2" fmla="val 50000"/>
            </a:avLst>
          </a:prstGeom>
          <a:noFill/>
          <a:ln w="19050">
            <a:solidFill>
              <a:srgbClr val="0B9C77"/>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nchor="ctr"/>
          <a:lstStyle/>
          <a:p>
            <a:endParaRPr lang="uk-UA" sz="1000" dirty="0">
              <a:latin typeface="Proxima Nova" panose="020B0604020202020204" charset="0"/>
            </a:endParaRPr>
          </a:p>
        </p:txBody>
      </p:sp>
      <p:sp>
        <p:nvSpPr>
          <p:cNvPr id="69" name="Rectangle 64"/>
          <p:cNvSpPr/>
          <p:nvPr/>
        </p:nvSpPr>
        <p:spPr>
          <a:xfrm>
            <a:off x="5922711" y="3446039"/>
            <a:ext cx="3545023" cy="456570"/>
          </a:xfrm>
          <a:prstGeom prst="rect">
            <a:avLst/>
          </a:prstGeom>
          <a:solidFill>
            <a:srgbClr val="0B9C77"/>
          </a:solidFill>
          <a:ln>
            <a:solidFill>
              <a:srgbClr val="0B9C77"/>
            </a:solidFill>
          </a:ln>
        </p:spPr>
        <p:style>
          <a:lnRef idx="2">
            <a:schemeClr val="accent1"/>
          </a:lnRef>
          <a:fillRef idx="1">
            <a:schemeClr val="lt1"/>
          </a:fillRef>
          <a:effectRef idx="0">
            <a:schemeClr val="accent1"/>
          </a:effectRef>
          <a:fontRef idx="minor">
            <a:schemeClr val="dk1"/>
          </a:fontRef>
        </p:style>
        <p:txBody>
          <a:bodyPr lIns="68580" tIns="34290" rIns="68580" bIns="34290" rtlCol="0" anchor="ctr"/>
          <a:lstStyle/>
          <a:p>
            <a:pPr algn="ctr"/>
            <a:r>
              <a:rPr lang="en-US" dirty="0" smtClean="0">
                <a:latin typeface="Montserrat SemiBold" panose="00000700000000000000" pitchFamily="2" charset="-52"/>
              </a:rPr>
              <a:t>User defined types</a:t>
            </a:r>
            <a:endParaRPr lang="uk-UA" dirty="0">
              <a:latin typeface="Montserrat SemiBold" panose="00000700000000000000" pitchFamily="2" charset="-52"/>
            </a:endParaRPr>
          </a:p>
        </p:txBody>
      </p:sp>
      <p:sp>
        <p:nvSpPr>
          <p:cNvPr id="87" name="Rectangle 32"/>
          <p:cNvSpPr/>
          <p:nvPr/>
        </p:nvSpPr>
        <p:spPr>
          <a:xfrm>
            <a:off x="1761199" y="3279952"/>
            <a:ext cx="1998001" cy="332509"/>
          </a:xfrm>
          <a:prstGeom prst="rect">
            <a:avLst/>
          </a:prstGeom>
          <a:ln>
            <a:solidFill>
              <a:srgbClr val="0B9C77"/>
            </a:solidFill>
          </a:ln>
        </p:spPr>
        <p:style>
          <a:lnRef idx="2">
            <a:schemeClr val="accent1"/>
          </a:lnRef>
          <a:fillRef idx="1">
            <a:schemeClr val="lt1"/>
          </a:fillRef>
          <a:effectRef idx="0">
            <a:schemeClr val="accent1"/>
          </a:effectRef>
          <a:fontRef idx="minor">
            <a:schemeClr val="dk1"/>
          </a:fontRef>
        </p:style>
        <p:txBody>
          <a:bodyPr lIns="68580" tIns="34290" rIns="68580" bIns="34290" rtlCol="0" anchor="ctr"/>
          <a:lstStyle/>
          <a:p>
            <a:pPr algn="ctr"/>
            <a:r>
              <a:rPr lang="en-US" dirty="0" smtClean="0">
                <a:latin typeface="Montserrat SemiBold" panose="00000700000000000000" pitchFamily="2" charset="-52"/>
              </a:rPr>
              <a:t>Numeric types</a:t>
            </a:r>
            <a:endParaRPr lang="uk-UA" dirty="0">
              <a:latin typeface="Montserrat SemiBold" panose="00000700000000000000" pitchFamily="2" charset="-52"/>
            </a:endParaRPr>
          </a:p>
        </p:txBody>
      </p:sp>
      <p:cxnSp>
        <p:nvCxnSpPr>
          <p:cNvPr id="88" name="Straight Arrow Connector 57"/>
          <p:cNvCxnSpPr>
            <a:endCxn id="50" idx="0"/>
          </p:cNvCxnSpPr>
          <p:nvPr/>
        </p:nvCxnSpPr>
        <p:spPr>
          <a:xfrm flipH="1">
            <a:off x="912738" y="2778533"/>
            <a:ext cx="1456332" cy="506705"/>
          </a:xfrm>
          <a:prstGeom prst="straightConnector1">
            <a:avLst/>
          </a:prstGeom>
          <a:ln>
            <a:solidFill>
              <a:srgbClr val="0B9C77"/>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57"/>
          <p:cNvCxnSpPr>
            <a:stCxn id="49" idx="2"/>
            <a:endCxn id="87" idx="0"/>
          </p:cNvCxnSpPr>
          <p:nvPr/>
        </p:nvCxnSpPr>
        <p:spPr>
          <a:xfrm>
            <a:off x="2370660" y="2788391"/>
            <a:ext cx="389540" cy="491561"/>
          </a:xfrm>
          <a:prstGeom prst="straightConnector1">
            <a:avLst/>
          </a:prstGeom>
          <a:ln>
            <a:solidFill>
              <a:srgbClr val="0B9C77"/>
            </a:solidFill>
            <a:tailEnd type="triangle"/>
          </a:ln>
        </p:spPr>
        <p:style>
          <a:lnRef idx="1">
            <a:schemeClr val="accent1"/>
          </a:lnRef>
          <a:fillRef idx="0">
            <a:schemeClr val="accent1"/>
          </a:fillRef>
          <a:effectRef idx="0">
            <a:schemeClr val="accent1"/>
          </a:effectRef>
          <a:fontRef idx="minor">
            <a:schemeClr val="tx1"/>
          </a:fontRef>
        </p:style>
      </p:cxnSp>
      <p:sp>
        <p:nvSpPr>
          <p:cNvPr id="96" name="Text Box 25"/>
          <p:cNvSpPr txBox="1">
            <a:spLocks noChangeArrowheads="1"/>
          </p:cNvSpPr>
          <p:nvPr/>
        </p:nvSpPr>
        <p:spPr bwMode="auto">
          <a:xfrm>
            <a:off x="2484419" y="4235859"/>
            <a:ext cx="965649" cy="1177245"/>
          </a:xfrm>
          <a:prstGeom prst="rect">
            <a:avLst/>
          </a:prstGeom>
          <a:ln>
            <a:solidFill>
              <a:srgbClr val="0B9C77"/>
            </a:solidFill>
            <a:headEnd/>
            <a:tailEnd/>
          </a:ln>
        </p:spPr>
        <p:style>
          <a:lnRef idx="2">
            <a:schemeClr val="accent1"/>
          </a:lnRef>
          <a:fillRef idx="1">
            <a:schemeClr val="lt1"/>
          </a:fillRef>
          <a:effectRef idx="0">
            <a:schemeClr val="accent1"/>
          </a:effectRef>
          <a:fontRef idx="minor">
            <a:schemeClr val="dk1"/>
          </a:fontRef>
        </p:style>
        <p:txBody>
          <a:bodyPr wrap="none" lIns="68580" tIns="34290" rIns="68580" bIns="34290">
            <a:spAutoFit/>
          </a:bodyPr>
          <a:lstStyle/>
          <a:p>
            <a:pPr algn="ctr"/>
            <a:r>
              <a:rPr lang="en-US" dirty="0" smtClean="0">
                <a:latin typeface="Montserrat SemiBold" panose="00000700000000000000" pitchFamily="2" charset="-52"/>
              </a:rPr>
              <a:t>byte</a:t>
            </a:r>
          </a:p>
          <a:p>
            <a:pPr algn="ctr"/>
            <a:r>
              <a:rPr lang="en-US" dirty="0" err="1" smtClean="0">
                <a:latin typeface="Montserrat SemiBold" panose="00000700000000000000" pitchFamily="2" charset="-52"/>
              </a:rPr>
              <a:t>ushort</a:t>
            </a:r>
            <a:endParaRPr lang="en-US" dirty="0" smtClean="0">
              <a:latin typeface="Montserrat SemiBold" panose="00000700000000000000" pitchFamily="2" charset="-52"/>
            </a:endParaRPr>
          </a:p>
          <a:p>
            <a:pPr algn="ctr"/>
            <a:r>
              <a:rPr lang="en-US" dirty="0" err="1" smtClean="0">
                <a:latin typeface="Montserrat SemiBold" panose="00000700000000000000" pitchFamily="2" charset="-52"/>
              </a:rPr>
              <a:t>uint</a:t>
            </a:r>
            <a:endParaRPr lang="en-US" dirty="0" smtClean="0">
              <a:latin typeface="Montserrat SemiBold" panose="00000700000000000000" pitchFamily="2" charset="-52"/>
            </a:endParaRPr>
          </a:p>
          <a:p>
            <a:pPr algn="ctr"/>
            <a:r>
              <a:rPr lang="en-US" dirty="0" err="1" smtClean="0">
                <a:latin typeface="Montserrat SemiBold" panose="00000700000000000000" pitchFamily="2" charset="-52"/>
              </a:rPr>
              <a:t>ulong</a:t>
            </a:r>
            <a:endParaRPr lang="uk-UA" dirty="0">
              <a:latin typeface="Montserrat SemiBold" panose="00000700000000000000" pitchFamily="2" charset="-52"/>
            </a:endParaRPr>
          </a:p>
        </p:txBody>
      </p:sp>
      <p:sp>
        <p:nvSpPr>
          <p:cNvPr id="97" name="Text Box 25"/>
          <p:cNvSpPr txBox="1">
            <a:spLocks noChangeArrowheads="1"/>
          </p:cNvSpPr>
          <p:nvPr/>
        </p:nvSpPr>
        <p:spPr bwMode="auto">
          <a:xfrm>
            <a:off x="3611889" y="4235859"/>
            <a:ext cx="1103507" cy="900246"/>
          </a:xfrm>
          <a:prstGeom prst="rect">
            <a:avLst/>
          </a:prstGeom>
          <a:ln>
            <a:solidFill>
              <a:srgbClr val="0B9C77"/>
            </a:solidFill>
            <a:headEnd/>
            <a:tailEnd/>
          </a:ln>
        </p:spPr>
        <p:style>
          <a:lnRef idx="2">
            <a:schemeClr val="accent1"/>
          </a:lnRef>
          <a:fillRef idx="1">
            <a:schemeClr val="lt1"/>
          </a:fillRef>
          <a:effectRef idx="0">
            <a:schemeClr val="accent1"/>
          </a:effectRef>
          <a:fontRef idx="minor">
            <a:schemeClr val="dk1"/>
          </a:fontRef>
        </p:style>
        <p:txBody>
          <a:bodyPr wrap="none" lIns="68580" tIns="34290" rIns="68580" bIns="34290">
            <a:spAutoFit/>
          </a:bodyPr>
          <a:lstStyle/>
          <a:p>
            <a:pPr algn="ctr"/>
            <a:r>
              <a:rPr lang="en-US" dirty="0" smtClean="0">
                <a:latin typeface="Montserrat SemiBold" panose="00000700000000000000" pitchFamily="2" charset="-52"/>
              </a:rPr>
              <a:t>float</a:t>
            </a:r>
          </a:p>
          <a:p>
            <a:pPr algn="ctr"/>
            <a:r>
              <a:rPr lang="en-US" dirty="0" smtClean="0">
                <a:latin typeface="Montserrat SemiBold" panose="00000700000000000000" pitchFamily="2" charset="-52"/>
              </a:rPr>
              <a:t>double</a:t>
            </a:r>
          </a:p>
          <a:p>
            <a:pPr algn="ctr"/>
            <a:r>
              <a:rPr lang="en-US" dirty="0" smtClean="0">
                <a:latin typeface="Montserrat SemiBold" panose="00000700000000000000" pitchFamily="2" charset="-52"/>
              </a:rPr>
              <a:t>decimal</a:t>
            </a:r>
            <a:endParaRPr lang="uk-UA" dirty="0">
              <a:latin typeface="Montserrat SemiBold" panose="00000700000000000000" pitchFamily="2" charset="-52"/>
            </a:endParaRPr>
          </a:p>
        </p:txBody>
      </p:sp>
      <p:cxnSp>
        <p:nvCxnSpPr>
          <p:cNvPr id="98" name="Straight Arrow Connector 57"/>
          <p:cNvCxnSpPr>
            <a:stCxn id="87" idx="2"/>
            <a:endCxn id="96" idx="0"/>
          </p:cNvCxnSpPr>
          <p:nvPr/>
        </p:nvCxnSpPr>
        <p:spPr>
          <a:xfrm>
            <a:off x="2760200" y="3612461"/>
            <a:ext cx="207044" cy="623398"/>
          </a:xfrm>
          <a:prstGeom prst="straightConnector1">
            <a:avLst/>
          </a:prstGeom>
          <a:ln>
            <a:solidFill>
              <a:srgbClr val="0B9C77"/>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57"/>
          <p:cNvCxnSpPr>
            <a:stCxn id="87" idx="2"/>
            <a:endCxn id="97" idx="0"/>
          </p:cNvCxnSpPr>
          <p:nvPr/>
        </p:nvCxnSpPr>
        <p:spPr>
          <a:xfrm>
            <a:off x="2760200" y="3612461"/>
            <a:ext cx="1403443" cy="623398"/>
          </a:xfrm>
          <a:prstGeom prst="straightConnector1">
            <a:avLst/>
          </a:prstGeom>
          <a:ln>
            <a:solidFill>
              <a:srgbClr val="0B9C77"/>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57"/>
          <p:cNvCxnSpPr>
            <a:stCxn id="87" idx="2"/>
            <a:endCxn id="51" idx="0"/>
          </p:cNvCxnSpPr>
          <p:nvPr/>
        </p:nvCxnSpPr>
        <p:spPr>
          <a:xfrm flipH="1">
            <a:off x="1908403" y="3612461"/>
            <a:ext cx="851797" cy="623398"/>
          </a:xfrm>
          <a:prstGeom prst="straightConnector1">
            <a:avLst/>
          </a:prstGeom>
          <a:ln>
            <a:solidFill>
              <a:srgbClr val="0B9C7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091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Овал 3">
            <a:extLst>
              <a:ext uri="{FF2B5EF4-FFF2-40B4-BE49-F238E27FC236}">
                <a16:creationId xmlns="" xmlns:a16="http://schemas.microsoft.com/office/drawing/2014/main" id="{E6C4AA66-44AD-423C-8C54-22C52A6A7D6A}"/>
              </a:ext>
            </a:extLst>
          </p:cNvPr>
          <p:cNvSpPr/>
          <p:nvPr/>
        </p:nvSpPr>
        <p:spPr>
          <a:xfrm>
            <a:off x="1494507" y="6623957"/>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 xmlns:a16="http://schemas.microsoft.com/office/drawing/2014/main" id="{4A1250BF-51B8-4204-9590-59DE636281C1}"/>
              </a:ext>
            </a:extLst>
          </p:cNvPr>
          <p:cNvSpPr/>
          <p:nvPr/>
        </p:nvSpPr>
        <p:spPr>
          <a:xfrm>
            <a:off x="505837" y="38421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11527972" y="359228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413672" y="615043"/>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753850" y="2349953"/>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039585" y="5725884"/>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TextBox 20">
            <a:extLst>
              <a:ext uri="{FF2B5EF4-FFF2-40B4-BE49-F238E27FC236}">
                <a16:creationId xmlns="" xmlns:a16="http://schemas.microsoft.com/office/drawing/2014/main" id="{07475155-F3BC-4AEC-A6D9-68AAFFEF6F66}"/>
              </a:ext>
            </a:extLst>
          </p:cNvPr>
          <p:cNvSpPr txBox="1"/>
          <p:nvPr/>
        </p:nvSpPr>
        <p:spPr>
          <a:xfrm>
            <a:off x="3912103" y="252215"/>
            <a:ext cx="3589467" cy="461665"/>
          </a:xfrm>
          <a:prstGeom prst="rect">
            <a:avLst/>
          </a:prstGeom>
          <a:noFill/>
        </p:spPr>
        <p:txBody>
          <a:bodyPr wrap="square" rtlCol="0">
            <a:spAutoFit/>
          </a:bodyPr>
          <a:lstStyle/>
          <a:p>
            <a:pPr algn="ctr"/>
            <a:r>
              <a:rPr lang="en-US" sz="2400" dirty="0" smtClean="0">
                <a:latin typeface="Montserrat SemiBold" panose="00000700000000000000" pitchFamily="2" charset="-52"/>
              </a:rPr>
              <a:t>Embedded CTS types</a:t>
            </a:r>
            <a:endParaRPr lang="uk-UA" sz="2400" dirty="0">
              <a:latin typeface="Montserrat SemiBold" panose="00000700000000000000" pitchFamily="2" charset="-52"/>
            </a:endParaRPr>
          </a:p>
        </p:txBody>
      </p:sp>
      <p:graphicFrame>
        <p:nvGraphicFramePr>
          <p:cNvPr id="14" name="Table 2"/>
          <p:cNvGraphicFramePr>
            <a:graphicFrameLocks noGrp="1"/>
          </p:cNvGraphicFramePr>
          <p:nvPr>
            <p:extLst>
              <p:ext uri="{D42A27DB-BD31-4B8C-83A1-F6EECF244321}">
                <p14:modId xmlns:p14="http://schemas.microsoft.com/office/powerpoint/2010/main" val="4158681865"/>
              </p:ext>
            </p:extLst>
          </p:nvPr>
        </p:nvGraphicFramePr>
        <p:xfrm>
          <a:off x="542259" y="771797"/>
          <a:ext cx="10833313" cy="5852160"/>
        </p:xfrm>
        <a:graphic>
          <a:graphicData uri="http://schemas.openxmlformats.org/drawingml/2006/table">
            <a:tbl>
              <a:tblPr firstRow="1" bandRow="1">
                <a:tableStyleId>{5C22544A-7EE6-4342-B048-85BDC9FD1C3A}</a:tableStyleId>
              </a:tblPr>
              <a:tblGrid>
                <a:gridCol w="2708329"/>
                <a:gridCol w="2116999"/>
                <a:gridCol w="1231997"/>
                <a:gridCol w="4775988"/>
              </a:tblGrid>
              <a:tr h="337966">
                <a:tc>
                  <a:txBody>
                    <a:bodyPr/>
                    <a:lstStyle/>
                    <a:p>
                      <a:pPr algn="ctr"/>
                      <a:r>
                        <a:rPr lang="en-US" sz="1800" dirty="0" smtClean="0"/>
                        <a:t>CTS</a:t>
                      </a:r>
                      <a:endParaRPr lang="uk-UA" sz="1800" dirty="0">
                        <a:latin typeface="Montserrat SemiBold" panose="00000700000000000000"/>
                      </a:endParaRPr>
                    </a:p>
                  </a:txBody>
                  <a:tcPr>
                    <a:solidFill>
                      <a:srgbClr val="115C5F"/>
                    </a:solidFill>
                  </a:tcPr>
                </a:tc>
                <a:tc>
                  <a:txBody>
                    <a:bodyPr/>
                    <a:lstStyle/>
                    <a:p>
                      <a:pPr algn="ctr"/>
                      <a:r>
                        <a:rPr lang="en-US" sz="1800" dirty="0" smtClean="0"/>
                        <a:t>VB. NET</a:t>
                      </a:r>
                      <a:endParaRPr lang="uk-UA" sz="1800" dirty="0">
                        <a:latin typeface="Montserrat SemiBold" panose="00000700000000000000"/>
                      </a:endParaRPr>
                    </a:p>
                  </a:txBody>
                  <a:tcPr>
                    <a:solidFill>
                      <a:srgbClr val="115C5F"/>
                    </a:solidFill>
                  </a:tcPr>
                </a:tc>
                <a:tc>
                  <a:txBody>
                    <a:bodyPr/>
                    <a:lstStyle/>
                    <a:p>
                      <a:pPr algn="ctr"/>
                      <a:r>
                        <a:rPr lang="en-US" sz="1800" dirty="0" smtClean="0"/>
                        <a:t>C#</a:t>
                      </a:r>
                      <a:endParaRPr lang="uk-UA" sz="1800" dirty="0">
                        <a:latin typeface="Montserrat SemiBold" panose="00000700000000000000"/>
                      </a:endParaRPr>
                    </a:p>
                  </a:txBody>
                  <a:tcPr>
                    <a:solidFill>
                      <a:srgbClr val="115C5F"/>
                    </a:solidFill>
                  </a:tcPr>
                </a:tc>
                <a:tc>
                  <a:txBody>
                    <a:bodyPr/>
                    <a:lstStyle/>
                    <a:p>
                      <a:pPr algn="ctr"/>
                      <a:r>
                        <a:rPr lang="en-US" sz="1800" dirty="0" smtClean="0"/>
                        <a:t>Managed Extensions for C++</a:t>
                      </a:r>
                      <a:endParaRPr lang="uk-UA" sz="1800" dirty="0">
                        <a:latin typeface="Montserrat SemiBold" panose="00000700000000000000"/>
                      </a:endParaRPr>
                    </a:p>
                  </a:txBody>
                  <a:tcPr>
                    <a:solidFill>
                      <a:srgbClr val="115C5F"/>
                    </a:solidFill>
                  </a:tcPr>
                </a:tc>
              </a:tr>
              <a:tr h="337966">
                <a:tc>
                  <a:txBody>
                    <a:bodyPr/>
                    <a:lstStyle/>
                    <a:p>
                      <a:pPr algn="ctr"/>
                      <a:r>
                        <a:rPr lang="en-US" sz="1800" dirty="0" err="1" smtClean="0"/>
                        <a:t>System.Byte</a:t>
                      </a:r>
                      <a:endParaRPr lang="uk-UA" sz="1800" dirty="0">
                        <a:latin typeface="Montserrat SemiBold" panose="00000700000000000000"/>
                      </a:endParaRPr>
                    </a:p>
                  </a:txBody>
                  <a:tcPr>
                    <a:solidFill>
                      <a:schemeClr val="accent6">
                        <a:lumMod val="60000"/>
                        <a:lumOff val="40000"/>
                      </a:schemeClr>
                    </a:solidFill>
                  </a:tcPr>
                </a:tc>
                <a:tc>
                  <a:txBody>
                    <a:bodyPr/>
                    <a:lstStyle/>
                    <a:p>
                      <a:pPr algn="ctr"/>
                      <a:r>
                        <a:rPr lang="en-US" sz="1800" dirty="0" smtClean="0"/>
                        <a:t>Byte</a:t>
                      </a:r>
                      <a:endParaRPr lang="uk-UA" sz="1800" dirty="0">
                        <a:latin typeface="Montserrat SemiBold" panose="00000700000000000000"/>
                      </a:endParaRPr>
                    </a:p>
                  </a:txBody>
                  <a:tcPr>
                    <a:solidFill>
                      <a:schemeClr val="accent6">
                        <a:lumMod val="60000"/>
                        <a:lumOff val="40000"/>
                      </a:schemeClr>
                    </a:solidFill>
                  </a:tcPr>
                </a:tc>
                <a:tc>
                  <a:txBody>
                    <a:bodyPr/>
                    <a:lstStyle/>
                    <a:p>
                      <a:pPr algn="ctr"/>
                      <a:r>
                        <a:rPr lang="en-US" sz="1800" dirty="0" smtClean="0"/>
                        <a:t>byte</a:t>
                      </a:r>
                      <a:endParaRPr lang="uk-UA" sz="1800" dirty="0">
                        <a:latin typeface="Montserrat SemiBold" panose="00000700000000000000"/>
                      </a:endParaRPr>
                    </a:p>
                  </a:txBody>
                  <a:tcPr>
                    <a:solidFill>
                      <a:schemeClr val="accent6">
                        <a:lumMod val="60000"/>
                        <a:lumOff val="40000"/>
                      </a:schemeClr>
                    </a:solidFill>
                  </a:tcPr>
                </a:tc>
                <a:tc>
                  <a:txBody>
                    <a:bodyPr/>
                    <a:lstStyle/>
                    <a:p>
                      <a:pPr algn="ctr"/>
                      <a:r>
                        <a:rPr lang="en-US" sz="1800" dirty="0" smtClean="0"/>
                        <a:t>unsigned char</a:t>
                      </a:r>
                      <a:endParaRPr lang="uk-UA" sz="1800" dirty="0">
                        <a:latin typeface="Montserrat SemiBold" panose="00000700000000000000"/>
                      </a:endParaRPr>
                    </a:p>
                  </a:txBody>
                  <a:tcPr>
                    <a:solidFill>
                      <a:schemeClr val="accent6">
                        <a:lumMod val="60000"/>
                        <a:lumOff val="40000"/>
                      </a:schemeClr>
                    </a:solidFill>
                  </a:tcPr>
                </a:tc>
              </a:tr>
              <a:tr h="337966">
                <a:tc>
                  <a:txBody>
                    <a:bodyPr/>
                    <a:lstStyle/>
                    <a:p>
                      <a:pPr algn="ctr"/>
                      <a:r>
                        <a:rPr lang="en-US" sz="1800" dirty="0" err="1" smtClean="0"/>
                        <a:t>Sytem.SByte</a:t>
                      </a:r>
                      <a:endParaRPr lang="uk-UA" sz="1800" dirty="0">
                        <a:latin typeface="Montserrat SemiBold" panose="00000700000000000000"/>
                      </a:endParaRPr>
                    </a:p>
                  </a:txBody>
                  <a:tcPr>
                    <a:solidFill>
                      <a:schemeClr val="accent6">
                        <a:lumMod val="40000"/>
                        <a:lumOff val="60000"/>
                      </a:schemeClr>
                    </a:solidFill>
                  </a:tcPr>
                </a:tc>
                <a:tc>
                  <a:txBody>
                    <a:bodyPr/>
                    <a:lstStyle/>
                    <a:p>
                      <a:pPr algn="ctr"/>
                      <a:r>
                        <a:rPr lang="en-US" sz="1800" dirty="0" smtClean="0"/>
                        <a:t>SByte</a:t>
                      </a:r>
                      <a:endParaRPr lang="uk-UA" sz="1800" dirty="0">
                        <a:latin typeface="Montserrat SemiBold" panose="00000700000000000000"/>
                      </a:endParaRPr>
                    </a:p>
                  </a:txBody>
                  <a:tcPr>
                    <a:solidFill>
                      <a:schemeClr val="accent6">
                        <a:lumMod val="40000"/>
                        <a:lumOff val="60000"/>
                      </a:schemeClr>
                    </a:solidFill>
                  </a:tcPr>
                </a:tc>
                <a:tc>
                  <a:txBody>
                    <a:bodyPr/>
                    <a:lstStyle/>
                    <a:p>
                      <a:pPr algn="ctr"/>
                      <a:r>
                        <a:rPr lang="en-US" sz="1800" dirty="0" smtClean="0"/>
                        <a:t>sbyte</a:t>
                      </a:r>
                      <a:endParaRPr lang="uk-UA" sz="1800" dirty="0">
                        <a:latin typeface="Montserrat SemiBold" panose="00000700000000000000"/>
                      </a:endParaRPr>
                    </a:p>
                  </a:txBody>
                  <a:tcPr>
                    <a:solidFill>
                      <a:schemeClr val="accent6">
                        <a:lumMod val="40000"/>
                        <a:lumOff val="60000"/>
                      </a:schemeClr>
                    </a:solidFill>
                  </a:tcPr>
                </a:tc>
                <a:tc>
                  <a:txBody>
                    <a:bodyPr/>
                    <a:lstStyle/>
                    <a:p>
                      <a:pPr algn="ctr"/>
                      <a:r>
                        <a:rPr lang="en-US" sz="1800" dirty="0" smtClean="0"/>
                        <a:t>signed char</a:t>
                      </a:r>
                      <a:endParaRPr lang="uk-UA" sz="1800" dirty="0">
                        <a:latin typeface="Montserrat SemiBold" panose="00000700000000000000"/>
                      </a:endParaRPr>
                    </a:p>
                  </a:txBody>
                  <a:tcPr>
                    <a:solidFill>
                      <a:schemeClr val="accent6">
                        <a:lumMod val="40000"/>
                        <a:lumOff val="60000"/>
                      </a:schemeClr>
                    </a:solidFill>
                  </a:tcPr>
                </a:tc>
              </a:tr>
              <a:tr h="337966">
                <a:tc>
                  <a:txBody>
                    <a:bodyPr/>
                    <a:lstStyle/>
                    <a:p>
                      <a:pPr algn="ctr"/>
                      <a:r>
                        <a:rPr lang="en-US" sz="1800" dirty="0" smtClean="0"/>
                        <a:t>Sytem.Int16</a:t>
                      </a:r>
                      <a:endParaRPr lang="uk-UA" sz="1800" dirty="0">
                        <a:latin typeface="Montserrat SemiBold" panose="00000700000000000000"/>
                      </a:endParaRPr>
                    </a:p>
                  </a:txBody>
                  <a:tcPr>
                    <a:solidFill>
                      <a:schemeClr val="accent6">
                        <a:lumMod val="60000"/>
                        <a:lumOff val="40000"/>
                      </a:schemeClr>
                    </a:solidFill>
                  </a:tcPr>
                </a:tc>
                <a:tc>
                  <a:txBody>
                    <a:bodyPr/>
                    <a:lstStyle/>
                    <a:p>
                      <a:pPr algn="ctr"/>
                      <a:r>
                        <a:rPr lang="en-US" sz="1800" dirty="0" smtClean="0"/>
                        <a:t>Short</a:t>
                      </a:r>
                      <a:endParaRPr lang="uk-UA" sz="1800" dirty="0">
                        <a:latin typeface="Montserrat SemiBold" panose="00000700000000000000"/>
                      </a:endParaRPr>
                    </a:p>
                  </a:txBody>
                  <a:tcPr>
                    <a:solidFill>
                      <a:schemeClr val="accent6">
                        <a:lumMod val="60000"/>
                        <a:lumOff val="40000"/>
                      </a:schemeClr>
                    </a:solidFill>
                  </a:tcPr>
                </a:tc>
                <a:tc>
                  <a:txBody>
                    <a:bodyPr/>
                    <a:lstStyle/>
                    <a:p>
                      <a:pPr algn="ctr"/>
                      <a:r>
                        <a:rPr lang="en-US" sz="1800" dirty="0" smtClean="0"/>
                        <a:t>short</a:t>
                      </a:r>
                      <a:endParaRPr lang="uk-UA" sz="1800" dirty="0">
                        <a:latin typeface="Montserrat SemiBold" panose="00000700000000000000"/>
                      </a:endParaRPr>
                    </a:p>
                  </a:txBody>
                  <a:tcPr>
                    <a:solidFill>
                      <a:schemeClr val="accent6">
                        <a:lumMod val="60000"/>
                        <a:lumOff val="40000"/>
                      </a:schemeClr>
                    </a:solidFill>
                  </a:tcPr>
                </a:tc>
                <a:tc>
                  <a:txBody>
                    <a:bodyPr/>
                    <a:lstStyle/>
                    <a:p>
                      <a:pPr algn="ctr"/>
                      <a:r>
                        <a:rPr lang="en-US" sz="1800" dirty="0" smtClean="0"/>
                        <a:t>short</a:t>
                      </a:r>
                      <a:endParaRPr lang="uk-UA" sz="1800" dirty="0">
                        <a:latin typeface="Montserrat SemiBold" panose="00000700000000000000"/>
                      </a:endParaRPr>
                    </a:p>
                  </a:txBody>
                  <a:tcPr>
                    <a:solidFill>
                      <a:schemeClr val="accent6">
                        <a:lumMod val="60000"/>
                        <a:lumOff val="40000"/>
                      </a:schemeClr>
                    </a:solidFill>
                  </a:tcPr>
                </a:tc>
              </a:tr>
              <a:tr h="33796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Sytem.Int32</a:t>
                      </a:r>
                      <a:endParaRPr lang="uk-UA" sz="1800" dirty="0" smtClean="0">
                        <a:latin typeface="Montserrat SemiBold" panose="00000700000000000000"/>
                      </a:endParaRPr>
                    </a:p>
                  </a:txBody>
                  <a:tcPr>
                    <a:solidFill>
                      <a:schemeClr val="accent6">
                        <a:lumMod val="40000"/>
                        <a:lumOff val="60000"/>
                      </a:schemeClr>
                    </a:solidFill>
                  </a:tcPr>
                </a:tc>
                <a:tc>
                  <a:txBody>
                    <a:bodyPr/>
                    <a:lstStyle/>
                    <a:p>
                      <a:pPr algn="ctr"/>
                      <a:r>
                        <a:rPr lang="en-US" sz="1800" dirty="0" smtClean="0"/>
                        <a:t>Integer</a:t>
                      </a:r>
                      <a:endParaRPr lang="uk-UA" sz="1800" dirty="0">
                        <a:latin typeface="Montserrat SemiBold" panose="00000700000000000000"/>
                      </a:endParaRPr>
                    </a:p>
                  </a:txBody>
                  <a:tcPr>
                    <a:solidFill>
                      <a:schemeClr val="accent6">
                        <a:lumMod val="40000"/>
                        <a:lumOff val="60000"/>
                      </a:schemeClr>
                    </a:solidFill>
                  </a:tcPr>
                </a:tc>
                <a:tc>
                  <a:txBody>
                    <a:bodyPr/>
                    <a:lstStyle/>
                    <a:p>
                      <a:pPr algn="ctr"/>
                      <a:r>
                        <a:rPr lang="en-US" sz="1800" dirty="0" smtClean="0"/>
                        <a:t>int</a:t>
                      </a:r>
                      <a:endParaRPr lang="uk-UA" sz="1800" dirty="0">
                        <a:latin typeface="Montserrat SemiBold" panose="00000700000000000000"/>
                      </a:endParaRPr>
                    </a:p>
                  </a:txBody>
                  <a:tcPr>
                    <a:solidFill>
                      <a:schemeClr val="accent6">
                        <a:lumMod val="40000"/>
                        <a:lumOff val="60000"/>
                      </a:schemeClr>
                    </a:solidFill>
                  </a:tcPr>
                </a:tc>
                <a:tc>
                  <a:txBody>
                    <a:bodyPr/>
                    <a:lstStyle/>
                    <a:p>
                      <a:pPr algn="ctr"/>
                      <a:r>
                        <a:rPr lang="en-US" sz="1800" dirty="0" smtClean="0"/>
                        <a:t>int or long</a:t>
                      </a:r>
                      <a:endParaRPr lang="uk-UA" sz="1800" dirty="0">
                        <a:latin typeface="Montserrat SemiBold" panose="00000700000000000000"/>
                      </a:endParaRPr>
                    </a:p>
                  </a:txBody>
                  <a:tcPr>
                    <a:solidFill>
                      <a:schemeClr val="accent6">
                        <a:lumMod val="40000"/>
                        <a:lumOff val="60000"/>
                      </a:schemeClr>
                    </a:solidFill>
                  </a:tcPr>
                </a:tc>
              </a:tr>
              <a:tr h="337966">
                <a:tc>
                  <a:txBody>
                    <a:bodyPr/>
                    <a:lstStyle/>
                    <a:p>
                      <a:pPr algn="ctr"/>
                      <a:r>
                        <a:rPr lang="en-US" sz="1800" dirty="0" smtClean="0"/>
                        <a:t>Sytem.Int64</a:t>
                      </a:r>
                      <a:endParaRPr lang="uk-UA" sz="1800" dirty="0">
                        <a:latin typeface="Montserrat SemiBold" panose="00000700000000000000"/>
                      </a:endParaRPr>
                    </a:p>
                  </a:txBody>
                  <a:tcPr>
                    <a:solidFill>
                      <a:schemeClr val="accent6">
                        <a:lumMod val="60000"/>
                        <a:lumOff val="40000"/>
                      </a:schemeClr>
                    </a:solidFill>
                  </a:tcPr>
                </a:tc>
                <a:tc>
                  <a:txBody>
                    <a:bodyPr/>
                    <a:lstStyle/>
                    <a:p>
                      <a:pPr algn="ctr"/>
                      <a:r>
                        <a:rPr lang="en-US" sz="1800" dirty="0" smtClean="0"/>
                        <a:t>Long</a:t>
                      </a:r>
                      <a:endParaRPr lang="uk-UA" sz="1800" dirty="0">
                        <a:latin typeface="Montserrat SemiBold" panose="00000700000000000000"/>
                      </a:endParaRPr>
                    </a:p>
                  </a:txBody>
                  <a:tcPr>
                    <a:solidFill>
                      <a:schemeClr val="accent6">
                        <a:lumMod val="60000"/>
                        <a:lumOff val="40000"/>
                      </a:schemeClr>
                    </a:solidFill>
                  </a:tcPr>
                </a:tc>
                <a:tc>
                  <a:txBody>
                    <a:bodyPr/>
                    <a:lstStyle/>
                    <a:p>
                      <a:pPr algn="ctr"/>
                      <a:r>
                        <a:rPr lang="en-US" sz="1800" dirty="0" smtClean="0"/>
                        <a:t>long</a:t>
                      </a:r>
                      <a:endParaRPr lang="uk-UA" sz="1800" dirty="0">
                        <a:latin typeface="Montserrat SemiBold" panose="00000700000000000000"/>
                      </a:endParaRPr>
                    </a:p>
                  </a:txBody>
                  <a:tcPr>
                    <a:solidFill>
                      <a:schemeClr val="accent6">
                        <a:lumMod val="60000"/>
                        <a:lumOff val="40000"/>
                      </a:schemeClr>
                    </a:solidFill>
                  </a:tcPr>
                </a:tc>
                <a:tc>
                  <a:txBody>
                    <a:bodyPr/>
                    <a:lstStyle/>
                    <a:p>
                      <a:pPr algn="ctr"/>
                      <a:r>
                        <a:rPr lang="en-US" sz="1800" dirty="0" smtClean="0"/>
                        <a:t>__int64</a:t>
                      </a:r>
                      <a:endParaRPr lang="uk-UA" sz="1800" dirty="0">
                        <a:latin typeface="Montserrat SemiBold" panose="00000700000000000000"/>
                      </a:endParaRPr>
                    </a:p>
                  </a:txBody>
                  <a:tcPr>
                    <a:solidFill>
                      <a:schemeClr val="accent6">
                        <a:lumMod val="60000"/>
                        <a:lumOff val="40000"/>
                      </a:schemeClr>
                    </a:solidFill>
                  </a:tcPr>
                </a:tc>
              </a:tr>
              <a:tr h="337966">
                <a:tc>
                  <a:txBody>
                    <a:bodyPr/>
                    <a:lstStyle/>
                    <a:p>
                      <a:pPr algn="ctr"/>
                      <a:r>
                        <a:rPr lang="en-US" sz="1800" dirty="0" smtClean="0"/>
                        <a:t>Sytem.Uint16</a:t>
                      </a:r>
                      <a:endParaRPr lang="uk-UA" sz="1800" dirty="0">
                        <a:latin typeface="Montserrat SemiBold" panose="00000700000000000000"/>
                      </a:endParaRPr>
                    </a:p>
                  </a:txBody>
                  <a:tcPr>
                    <a:solidFill>
                      <a:schemeClr val="accent6">
                        <a:lumMod val="40000"/>
                        <a:lumOff val="60000"/>
                      </a:schemeClr>
                    </a:solidFill>
                  </a:tcPr>
                </a:tc>
                <a:tc>
                  <a:txBody>
                    <a:bodyPr/>
                    <a:lstStyle/>
                    <a:p>
                      <a:pPr algn="ctr"/>
                      <a:r>
                        <a:rPr lang="en-US" sz="1800" dirty="0" smtClean="0"/>
                        <a:t>UShort</a:t>
                      </a:r>
                      <a:endParaRPr lang="uk-UA" sz="1800" dirty="0">
                        <a:latin typeface="Montserrat SemiBold" panose="00000700000000000000"/>
                      </a:endParaRPr>
                    </a:p>
                  </a:txBody>
                  <a:tcPr>
                    <a:solidFill>
                      <a:schemeClr val="accent6">
                        <a:lumMod val="40000"/>
                        <a:lumOff val="60000"/>
                      </a:schemeClr>
                    </a:solidFill>
                  </a:tcPr>
                </a:tc>
                <a:tc>
                  <a:txBody>
                    <a:bodyPr/>
                    <a:lstStyle/>
                    <a:p>
                      <a:pPr algn="ctr"/>
                      <a:r>
                        <a:rPr lang="en-US" sz="1800" dirty="0" smtClean="0"/>
                        <a:t>ushort</a:t>
                      </a:r>
                      <a:endParaRPr lang="uk-UA" sz="1800" dirty="0">
                        <a:latin typeface="Montserrat SemiBold" panose="00000700000000000000"/>
                      </a:endParaRPr>
                    </a:p>
                  </a:txBody>
                  <a:tcPr>
                    <a:solidFill>
                      <a:schemeClr val="accent6">
                        <a:lumMod val="40000"/>
                        <a:lumOff val="60000"/>
                      </a:schemeClr>
                    </a:solidFill>
                  </a:tcPr>
                </a:tc>
                <a:tc>
                  <a:txBody>
                    <a:bodyPr/>
                    <a:lstStyle/>
                    <a:p>
                      <a:pPr algn="ctr"/>
                      <a:r>
                        <a:rPr lang="en-US" sz="1800" dirty="0" smtClean="0"/>
                        <a:t>unsigned short</a:t>
                      </a:r>
                      <a:endParaRPr lang="uk-UA" sz="1800" dirty="0">
                        <a:latin typeface="Montserrat SemiBold" panose="00000700000000000000"/>
                      </a:endParaRPr>
                    </a:p>
                  </a:txBody>
                  <a:tcPr>
                    <a:solidFill>
                      <a:schemeClr val="accent6">
                        <a:lumMod val="40000"/>
                        <a:lumOff val="60000"/>
                      </a:schemeClr>
                    </a:solidFill>
                  </a:tcPr>
                </a:tc>
              </a:tr>
              <a:tr h="337966">
                <a:tc>
                  <a:txBody>
                    <a:bodyPr/>
                    <a:lstStyle/>
                    <a:p>
                      <a:pPr algn="ctr"/>
                      <a:r>
                        <a:rPr lang="en-US" sz="1800" dirty="0" smtClean="0"/>
                        <a:t>Sytem.Uint32</a:t>
                      </a:r>
                      <a:endParaRPr lang="uk-UA" sz="1800" dirty="0">
                        <a:latin typeface="Montserrat SemiBold" panose="00000700000000000000"/>
                      </a:endParaRPr>
                    </a:p>
                  </a:txBody>
                  <a:tcPr>
                    <a:solidFill>
                      <a:schemeClr val="accent6">
                        <a:lumMod val="60000"/>
                        <a:lumOff val="40000"/>
                      </a:schemeClr>
                    </a:solidFill>
                  </a:tcPr>
                </a:tc>
                <a:tc>
                  <a:txBody>
                    <a:bodyPr/>
                    <a:lstStyle/>
                    <a:p>
                      <a:pPr algn="ctr"/>
                      <a:r>
                        <a:rPr lang="en-US" sz="1800" dirty="0" smtClean="0"/>
                        <a:t>UInteger</a:t>
                      </a:r>
                      <a:endParaRPr lang="uk-UA" sz="1800" dirty="0">
                        <a:latin typeface="Montserrat SemiBold" panose="00000700000000000000"/>
                      </a:endParaRPr>
                    </a:p>
                  </a:txBody>
                  <a:tcPr>
                    <a:solidFill>
                      <a:schemeClr val="accent6">
                        <a:lumMod val="60000"/>
                        <a:lumOff val="40000"/>
                      </a:schemeClr>
                    </a:solidFill>
                  </a:tcPr>
                </a:tc>
                <a:tc>
                  <a:txBody>
                    <a:bodyPr/>
                    <a:lstStyle/>
                    <a:p>
                      <a:pPr algn="ctr"/>
                      <a:r>
                        <a:rPr lang="en-US" sz="1800" dirty="0" smtClean="0"/>
                        <a:t>uint</a:t>
                      </a:r>
                      <a:endParaRPr lang="uk-UA" sz="1800" dirty="0">
                        <a:latin typeface="Montserrat SemiBold" panose="00000700000000000000"/>
                      </a:endParaRPr>
                    </a:p>
                  </a:txBody>
                  <a:tcPr>
                    <a:solidFill>
                      <a:schemeClr val="accent6">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unsigned int </a:t>
                      </a:r>
                      <a:r>
                        <a:rPr lang="uk-UA" sz="1800" b="1" dirty="0" smtClean="0">
                          <a:latin typeface="Montserrat SemiBold" panose="00000700000000000000"/>
                        </a:rPr>
                        <a:t>або</a:t>
                      </a:r>
                      <a:r>
                        <a:rPr lang="uk-UA" sz="1800" dirty="0" smtClean="0">
                          <a:latin typeface="Montserrat SemiBold" panose="00000700000000000000"/>
                        </a:rPr>
                        <a:t> </a:t>
                      </a:r>
                      <a:r>
                        <a:rPr lang="en-US" sz="1800" dirty="0" smtClean="0"/>
                        <a:t>unsigned long</a:t>
                      </a:r>
                      <a:endParaRPr lang="uk-UA" sz="1800" dirty="0">
                        <a:latin typeface="Montserrat SemiBold" panose="00000700000000000000"/>
                      </a:endParaRPr>
                    </a:p>
                  </a:txBody>
                  <a:tcPr>
                    <a:solidFill>
                      <a:schemeClr val="accent6">
                        <a:lumMod val="60000"/>
                        <a:lumOff val="40000"/>
                      </a:schemeClr>
                    </a:solidFill>
                  </a:tcPr>
                </a:tc>
              </a:tr>
              <a:tr h="337966">
                <a:tc>
                  <a:txBody>
                    <a:bodyPr/>
                    <a:lstStyle/>
                    <a:p>
                      <a:pPr algn="ctr"/>
                      <a:r>
                        <a:rPr lang="en-US" sz="1800" b="1" dirty="0" err="1" smtClean="0"/>
                        <a:t>System.Object</a:t>
                      </a:r>
                      <a:endParaRPr lang="uk-UA" sz="1800" b="1" dirty="0">
                        <a:latin typeface="Montserrat SemiBold" panose="00000700000000000000"/>
                      </a:endParaRPr>
                    </a:p>
                  </a:txBody>
                  <a:tcPr>
                    <a:solidFill>
                      <a:schemeClr val="accent6">
                        <a:lumMod val="40000"/>
                        <a:lumOff val="60000"/>
                      </a:schemeClr>
                    </a:solidFill>
                  </a:tcPr>
                </a:tc>
                <a:tc>
                  <a:txBody>
                    <a:bodyPr/>
                    <a:lstStyle/>
                    <a:p>
                      <a:pPr algn="ctr"/>
                      <a:r>
                        <a:rPr lang="en-US" sz="1800" b="1" dirty="0" smtClean="0"/>
                        <a:t>Object</a:t>
                      </a:r>
                      <a:endParaRPr lang="uk-UA" sz="1800" b="1" dirty="0">
                        <a:latin typeface="Montserrat SemiBold" panose="00000700000000000000"/>
                      </a:endParaRPr>
                    </a:p>
                  </a:txBody>
                  <a:tcPr>
                    <a:solidFill>
                      <a:schemeClr val="accent6">
                        <a:lumMod val="40000"/>
                        <a:lumOff val="60000"/>
                      </a:schemeClr>
                    </a:solidFill>
                  </a:tcPr>
                </a:tc>
                <a:tc>
                  <a:txBody>
                    <a:bodyPr/>
                    <a:lstStyle/>
                    <a:p>
                      <a:pPr algn="ctr"/>
                      <a:r>
                        <a:rPr lang="en-US" sz="1800" b="1" dirty="0" smtClean="0"/>
                        <a:t>object</a:t>
                      </a:r>
                      <a:endParaRPr lang="uk-UA" sz="1800" b="1" dirty="0">
                        <a:latin typeface="Montserrat SemiBold" panose="00000700000000000000"/>
                      </a:endParaRPr>
                    </a:p>
                  </a:txBody>
                  <a:tcPr>
                    <a:solidFill>
                      <a:schemeClr val="accent6">
                        <a:lumMod val="40000"/>
                        <a:lumOff val="60000"/>
                      </a:schemeClr>
                    </a:solidFill>
                  </a:tcPr>
                </a:tc>
                <a:tc>
                  <a:txBody>
                    <a:bodyPr/>
                    <a:lstStyle/>
                    <a:p>
                      <a:pPr algn="ctr"/>
                      <a:r>
                        <a:rPr lang="en-US" sz="1800" b="1" dirty="0" smtClean="0"/>
                        <a:t>Object^</a:t>
                      </a:r>
                      <a:endParaRPr lang="uk-UA" sz="1800" b="1" dirty="0">
                        <a:latin typeface="Montserrat SemiBold" panose="00000700000000000000"/>
                      </a:endParaRPr>
                    </a:p>
                  </a:txBody>
                  <a:tcPr>
                    <a:solidFill>
                      <a:schemeClr val="accent6">
                        <a:lumMod val="40000"/>
                        <a:lumOff val="60000"/>
                      </a:schemeClr>
                    </a:solidFill>
                  </a:tcPr>
                </a:tc>
              </a:tr>
              <a:tr h="337966">
                <a:tc>
                  <a:txBody>
                    <a:bodyPr/>
                    <a:lstStyle/>
                    <a:p>
                      <a:pPr algn="ctr"/>
                      <a:r>
                        <a:rPr lang="en-US" sz="1800" dirty="0" smtClean="0"/>
                        <a:t>Sytem.Uint64</a:t>
                      </a:r>
                      <a:endParaRPr lang="uk-UA" sz="1800" dirty="0">
                        <a:latin typeface="Montserrat SemiBold" panose="00000700000000000000"/>
                      </a:endParaRPr>
                    </a:p>
                  </a:txBody>
                  <a:tcPr>
                    <a:solidFill>
                      <a:schemeClr val="accent6">
                        <a:lumMod val="60000"/>
                        <a:lumOff val="40000"/>
                      </a:schemeClr>
                    </a:solidFill>
                  </a:tcPr>
                </a:tc>
                <a:tc>
                  <a:txBody>
                    <a:bodyPr/>
                    <a:lstStyle/>
                    <a:p>
                      <a:pPr algn="ctr"/>
                      <a:r>
                        <a:rPr lang="en-US" sz="1800" dirty="0" smtClean="0"/>
                        <a:t>ULong</a:t>
                      </a:r>
                      <a:endParaRPr lang="uk-UA" sz="1800" dirty="0">
                        <a:latin typeface="Montserrat SemiBold" panose="00000700000000000000"/>
                      </a:endParaRPr>
                    </a:p>
                  </a:txBody>
                  <a:tcPr>
                    <a:solidFill>
                      <a:schemeClr val="accent6">
                        <a:lumMod val="60000"/>
                        <a:lumOff val="40000"/>
                      </a:schemeClr>
                    </a:solidFill>
                  </a:tcPr>
                </a:tc>
                <a:tc>
                  <a:txBody>
                    <a:bodyPr/>
                    <a:lstStyle/>
                    <a:p>
                      <a:pPr algn="ctr"/>
                      <a:r>
                        <a:rPr lang="en-US" sz="1800" dirty="0" smtClean="0"/>
                        <a:t>ulong</a:t>
                      </a:r>
                      <a:endParaRPr lang="uk-UA" sz="1800" dirty="0">
                        <a:latin typeface="Montserrat SemiBold" panose="00000700000000000000"/>
                      </a:endParaRPr>
                    </a:p>
                  </a:txBody>
                  <a:tcPr>
                    <a:solidFill>
                      <a:schemeClr val="accent6">
                        <a:lumMod val="60000"/>
                        <a:lumOff val="40000"/>
                      </a:schemeClr>
                    </a:solidFill>
                  </a:tcPr>
                </a:tc>
                <a:tc>
                  <a:txBody>
                    <a:bodyPr/>
                    <a:lstStyle/>
                    <a:p>
                      <a:pPr algn="ctr"/>
                      <a:r>
                        <a:rPr lang="en-US" sz="1800" dirty="0" smtClean="0"/>
                        <a:t>unsigned __int64</a:t>
                      </a:r>
                      <a:endParaRPr lang="uk-UA" sz="1800" dirty="0">
                        <a:latin typeface="Montserrat SemiBold" panose="00000700000000000000"/>
                      </a:endParaRPr>
                    </a:p>
                  </a:txBody>
                  <a:tcPr>
                    <a:solidFill>
                      <a:schemeClr val="accent6">
                        <a:lumMod val="60000"/>
                        <a:lumOff val="40000"/>
                      </a:schemeClr>
                    </a:solidFill>
                  </a:tcPr>
                </a:tc>
              </a:tr>
              <a:tr h="337966">
                <a:tc>
                  <a:txBody>
                    <a:bodyPr/>
                    <a:lstStyle/>
                    <a:p>
                      <a:pPr algn="ctr"/>
                      <a:r>
                        <a:rPr lang="en-US" sz="1800" dirty="0" err="1" smtClean="0"/>
                        <a:t>System.Single</a:t>
                      </a:r>
                      <a:endParaRPr lang="uk-UA" sz="1800" dirty="0">
                        <a:latin typeface="Montserrat SemiBold" panose="00000700000000000000"/>
                      </a:endParaRPr>
                    </a:p>
                  </a:txBody>
                  <a:tcPr>
                    <a:solidFill>
                      <a:schemeClr val="accent6">
                        <a:lumMod val="40000"/>
                        <a:lumOff val="60000"/>
                      </a:schemeClr>
                    </a:solidFill>
                  </a:tcPr>
                </a:tc>
                <a:tc>
                  <a:txBody>
                    <a:bodyPr/>
                    <a:lstStyle/>
                    <a:p>
                      <a:pPr algn="ctr"/>
                      <a:r>
                        <a:rPr lang="en-US" sz="1800" dirty="0" smtClean="0"/>
                        <a:t>Single</a:t>
                      </a:r>
                      <a:endParaRPr lang="uk-UA" sz="1800" dirty="0">
                        <a:latin typeface="Montserrat SemiBold" panose="00000700000000000000"/>
                      </a:endParaRPr>
                    </a:p>
                  </a:txBody>
                  <a:tcPr>
                    <a:solidFill>
                      <a:schemeClr val="accent6">
                        <a:lumMod val="40000"/>
                        <a:lumOff val="60000"/>
                      </a:schemeClr>
                    </a:solidFill>
                  </a:tcPr>
                </a:tc>
                <a:tc>
                  <a:txBody>
                    <a:bodyPr/>
                    <a:lstStyle/>
                    <a:p>
                      <a:pPr algn="ctr"/>
                      <a:r>
                        <a:rPr lang="en-US" sz="1800" dirty="0" smtClean="0"/>
                        <a:t>float</a:t>
                      </a:r>
                      <a:endParaRPr lang="uk-UA" sz="1800" dirty="0">
                        <a:latin typeface="Montserrat SemiBold" panose="00000700000000000000"/>
                      </a:endParaRPr>
                    </a:p>
                  </a:txBody>
                  <a:tcPr>
                    <a:solidFill>
                      <a:schemeClr val="accent6">
                        <a:lumMod val="40000"/>
                        <a:lumOff val="60000"/>
                      </a:schemeClr>
                    </a:solidFill>
                  </a:tcPr>
                </a:tc>
                <a:tc>
                  <a:txBody>
                    <a:bodyPr/>
                    <a:lstStyle/>
                    <a:p>
                      <a:pPr algn="ctr"/>
                      <a:r>
                        <a:rPr lang="en-US" sz="1800" dirty="0" smtClean="0"/>
                        <a:t>Float</a:t>
                      </a:r>
                      <a:endParaRPr lang="uk-UA" sz="1800" dirty="0">
                        <a:latin typeface="Montserrat SemiBold" panose="00000700000000000000"/>
                      </a:endParaRPr>
                    </a:p>
                  </a:txBody>
                  <a:tcPr>
                    <a:solidFill>
                      <a:schemeClr val="accent6">
                        <a:lumMod val="40000"/>
                        <a:lumOff val="60000"/>
                      </a:schemeClr>
                    </a:solidFill>
                  </a:tcPr>
                </a:tc>
              </a:tr>
              <a:tr h="337966">
                <a:tc>
                  <a:txBody>
                    <a:bodyPr/>
                    <a:lstStyle/>
                    <a:p>
                      <a:pPr algn="ctr"/>
                      <a:r>
                        <a:rPr lang="en-US" sz="1800" dirty="0" err="1" smtClean="0"/>
                        <a:t>System.Double</a:t>
                      </a:r>
                      <a:endParaRPr lang="uk-UA" sz="1800" dirty="0">
                        <a:latin typeface="Montserrat SemiBold" panose="00000700000000000000"/>
                      </a:endParaRPr>
                    </a:p>
                  </a:txBody>
                  <a:tcPr>
                    <a:solidFill>
                      <a:schemeClr val="accent6">
                        <a:lumMod val="60000"/>
                        <a:lumOff val="40000"/>
                      </a:schemeClr>
                    </a:solidFill>
                  </a:tcPr>
                </a:tc>
                <a:tc>
                  <a:txBody>
                    <a:bodyPr/>
                    <a:lstStyle/>
                    <a:p>
                      <a:pPr algn="ctr"/>
                      <a:r>
                        <a:rPr lang="en-US" sz="1800" dirty="0" smtClean="0"/>
                        <a:t>Double</a:t>
                      </a:r>
                      <a:endParaRPr lang="uk-UA" sz="1800" dirty="0">
                        <a:latin typeface="Montserrat SemiBold" panose="00000700000000000000"/>
                      </a:endParaRPr>
                    </a:p>
                  </a:txBody>
                  <a:tcPr>
                    <a:solidFill>
                      <a:schemeClr val="accent6">
                        <a:lumMod val="60000"/>
                        <a:lumOff val="40000"/>
                      </a:schemeClr>
                    </a:solidFill>
                  </a:tcPr>
                </a:tc>
                <a:tc>
                  <a:txBody>
                    <a:bodyPr/>
                    <a:lstStyle/>
                    <a:p>
                      <a:pPr algn="ctr"/>
                      <a:r>
                        <a:rPr lang="en-US" sz="1800" dirty="0" smtClean="0"/>
                        <a:t>double</a:t>
                      </a:r>
                      <a:endParaRPr lang="uk-UA" sz="1800" dirty="0">
                        <a:latin typeface="Montserrat SemiBold" panose="00000700000000000000"/>
                      </a:endParaRPr>
                    </a:p>
                  </a:txBody>
                  <a:tcPr>
                    <a:solidFill>
                      <a:schemeClr val="accent6">
                        <a:lumMod val="60000"/>
                        <a:lumOff val="40000"/>
                      </a:schemeClr>
                    </a:solidFill>
                  </a:tcPr>
                </a:tc>
                <a:tc>
                  <a:txBody>
                    <a:bodyPr/>
                    <a:lstStyle/>
                    <a:p>
                      <a:pPr algn="ctr"/>
                      <a:r>
                        <a:rPr lang="en-US" sz="1800" dirty="0" smtClean="0"/>
                        <a:t>Double</a:t>
                      </a:r>
                      <a:endParaRPr lang="uk-UA" sz="1800" dirty="0">
                        <a:latin typeface="Montserrat SemiBold" panose="00000700000000000000"/>
                      </a:endParaRPr>
                    </a:p>
                  </a:txBody>
                  <a:tcPr>
                    <a:solidFill>
                      <a:schemeClr val="accent6">
                        <a:lumMod val="60000"/>
                        <a:lumOff val="40000"/>
                      </a:schemeClr>
                    </a:solidFill>
                  </a:tcPr>
                </a:tc>
              </a:tr>
              <a:tr h="337966">
                <a:tc>
                  <a:txBody>
                    <a:bodyPr/>
                    <a:lstStyle/>
                    <a:p>
                      <a:pPr algn="ctr"/>
                      <a:r>
                        <a:rPr lang="en-US" sz="1800" dirty="0" err="1" smtClean="0"/>
                        <a:t>System.Char</a:t>
                      </a:r>
                      <a:endParaRPr lang="uk-UA" sz="1800" dirty="0">
                        <a:latin typeface="Montserrat SemiBold" panose="00000700000000000000"/>
                      </a:endParaRPr>
                    </a:p>
                  </a:txBody>
                  <a:tcPr>
                    <a:solidFill>
                      <a:schemeClr val="accent6">
                        <a:lumMod val="40000"/>
                        <a:lumOff val="60000"/>
                      </a:schemeClr>
                    </a:solidFill>
                  </a:tcPr>
                </a:tc>
                <a:tc>
                  <a:txBody>
                    <a:bodyPr/>
                    <a:lstStyle/>
                    <a:p>
                      <a:pPr algn="ctr"/>
                      <a:r>
                        <a:rPr lang="en-US" sz="1800" dirty="0" smtClean="0"/>
                        <a:t>Char</a:t>
                      </a:r>
                      <a:endParaRPr lang="uk-UA" sz="1800" dirty="0">
                        <a:latin typeface="Montserrat SemiBold" panose="00000700000000000000"/>
                      </a:endParaRPr>
                    </a:p>
                  </a:txBody>
                  <a:tcPr>
                    <a:solidFill>
                      <a:schemeClr val="accent6">
                        <a:lumMod val="40000"/>
                        <a:lumOff val="60000"/>
                      </a:schemeClr>
                    </a:solidFill>
                  </a:tcPr>
                </a:tc>
                <a:tc>
                  <a:txBody>
                    <a:bodyPr/>
                    <a:lstStyle/>
                    <a:p>
                      <a:pPr algn="ctr"/>
                      <a:r>
                        <a:rPr lang="en-US" sz="1800" dirty="0" smtClean="0"/>
                        <a:t>char</a:t>
                      </a:r>
                      <a:endParaRPr lang="uk-UA" sz="1800" dirty="0">
                        <a:latin typeface="Montserrat SemiBold" panose="00000700000000000000"/>
                      </a:endParaRPr>
                    </a:p>
                  </a:txBody>
                  <a:tcPr>
                    <a:solidFill>
                      <a:schemeClr val="accent6">
                        <a:lumMod val="40000"/>
                        <a:lumOff val="60000"/>
                      </a:schemeClr>
                    </a:solidFill>
                  </a:tcPr>
                </a:tc>
                <a:tc>
                  <a:txBody>
                    <a:bodyPr/>
                    <a:lstStyle/>
                    <a:p>
                      <a:pPr algn="ctr"/>
                      <a:r>
                        <a:rPr lang="en-US" sz="1800" dirty="0" smtClean="0"/>
                        <a:t>wchar_t^</a:t>
                      </a:r>
                      <a:endParaRPr lang="uk-UA" sz="1800" dirty="0">
                        <a:latin typeface="Montserrat SemiBold" panose="00000700000000000000"/>
                      </a:endParaRPr>
                    </a:p>
                  </a:txBody>
                  <a:tcPr>
                    <a:solidFill>
                      <a:schemeClr val="accent6">
                        <a:lumMod val="40000"/>
                        <a:lumOff val="60000"/>
                      </a:schemeClr>
                    </a:solidFill>
                  </a:tcPr>
                </a:tc>
              </a:tr>
              <a:tr h="337966">
                <a:tc>
                  <a:txBody>
                    <a:bodyPr/>
                    <a:lstStyle/>
                    <a:p>
                      <a:pPr algn="ctr"/>
                      <a:r>
                        <a:rPr lang="en-US" sz="1800" dirty="0" err="1" smtClean="0"/>
                        <a:t>System.String</a:t>
                      </a:r>
                      <a:endParaRPr lang="uk-UA" sz="1800" dirty="0">
                        <a:latin typeface="Montserrat SemiBold" panose="00000700000000000000"/>
                      </a:endParaRPr>
                    </a:p>
                  </a:txBody>
                  <a:tcPr>
                    <a:solidFill>
                      <a:schemeClr val="accent6">
                        <a:lumMod val="60000"/>
                        <a:lumOff val="40000"/>
                      </a:schemeClr>
                    </a:solidFill>
                  </a:tcPr>
                </a:tc>
                <a:tc>
                  <a:txBody>
                    <a:bodyPr/>
                    <a:lstStyle/>
                    <a:p>
                      <a:pPr algn="ctr"/>
                      <a:r>
                        <a:rPr lang="en-US" sz="1800" dirty="0" smtClean="0"/>
                        <a:t>String</a:t>
                      </a:r>
                      <a:endParaRPr lang="uk-UA" sz="1800" dirty="0">
                        <a:latin typeface="Montserrat SemiBold" panose="00000700000000000000"/>
                      </a:endParaRPr>
                    </a:p>
                  </a:txBody>
                  <a:tcPr>
                    <a:solidFill>
                      <a:schemeClr val="accent6">
                        <a:lumMod val="60000"/>
                        <a:lumOff val="40000"/>
                      </a:schemeClr>
                    </a:solidFill>
                  </a:tcPr>
                </a:tc>
                <a:tc>
                  <a:txBody>
                    <a:bodyPr/>
                    <a:lstStyle/>
                    <a:p>
                      <a:pPr algn="ctr"/>
                      <a:r>
                        <a:rPr lang="en-US" sz="1800" dirty="0" smtClean="0"/>
                        <a:t>string</a:t>
                      </a:r>
                      <a:endParaRPr lang="uk-UA" sz="1800" dirty="0">
                        <a:latin typeface="Montserrat SemiBold" panose="00000700000000000000"/>
                      </a:endParaRPr>
                    </a:p>
                  </a:txBody>
                  <a:tcPr>
                    <a:solidFill>
                      <a:schemeClr val="accent6">
                        <a:lumMod val="60000"/>
                        <a:lumOff val="40000"/>
                      </a:schemeClr>
                    </a:solidFill>
                  </a:tcPr>
                </a:tc>
                <a:tc>
                  <a:txBody>
                    <a:bodyPr/>
                    <a:lstStyle/>
                    <a:p>
                      <a:pPr algn="ctr"/>
                      <a:r>
                        <a:rPr lang="en-US" sz="1800" dirty="0" smtClean="0"/>
                        <a:t>String^</a:t>
                      </a:r>
                      <a:endParaRPr lang="uk-UA" sz="1800" dirty="0">
                        <a:latin typeface="Montserrat SemiBold" panose="00000700000000000000"/>
                      </a:endParaRPr>
                    </a:p>
                  </a:txBody>
                  <a:tcPr>
                    <a:solidFill>
                      <a:schemeClr val="accent6">
                        <a:lumMod val="60000"/>
                        <a:lumOff val="40000"/>
                      </a:schemeClr>
                    </a:solidFill>
                  </a:tcPr>
                </a:tc>
              </a:tr>
              <a:tr h="337966">
                <a:tc>
                  <a:txBody>
                    <a:bodyPr/>
                    <a:lstStyle/>
                    <a:p>
                      <a:pPr algn="ctr"/>
                      <a:r>
                        <a:rPr lang="en-US" sz="1800" dirty="0" err="1" smtClean="0"/>
                        <a:t>Sytem.Decimal</a:t>
                      </a:r>
                      <a:endParaRPr lang="uk-UA" sz="1800" dirty="0">
                        <a:latin typeface="Montserrat SemiBold" panose="00000700000000000000"/>
                      </a:endParaRPr>
                    </a:p>
                  </a:txBody>
                  <a:tcPr>
                    <a:solidFill>
                      <a:schemeClr val="accent6">
                        <a:lumMod val="40000"/>
                        <a:lumOff val="60000"/>
                      </a:schemeClr>
                    </a:solidFill>
                  </a:tcPr>
                </a:tc>
                <a:tc>
                  <a:txBody>
                    <a:bodyPr/>
                    <a:lstStyle/>
                    <a:p>
                      <a:pPr algn="ctr"/>
                      <a:r>
                        <a:rPr lang="en-US" sz="1800" dirty="0" smtClean="0"/>
                        <a:t>Decimal</a:t>
                      </a:r>
                      <a:endParaRPr lang="uk-UA" sz="1800" dirty="0">
                        <a:latin typeface="Montserrat SemiBold" panose="00000700000000000000"/>
                      </a:endParaRPr>
                    </a:p>
                  </a:txBody>
                  <a:tcPr>
                    <a:solidFill>
                      <a:schemeClr val="accent6">
                        <a:lumMod val="40000"/>
                        <a:lumOff val="60000"/>
                      </a:schemeClr>
                    </a:solidFill>
                  </a:tcPr>
                </a:tc>
                <a:tc>
                  <a:txBody>
                    <a:bodyPr/>
                    <a:lstStyle/>
                    <a:p>
                      <a:pPr algn="ctr"/>
                      <a:r>
                        <a:rPr lang="en-US" sz="1800" dirty="0" smtClean="0"/>
                        <a:t>decimal</a:t>
                      </a:r>
                      <a:endParaRPr lang="uk-UA" sz="1800" dirty="0">
                        <a:latin typeface="Montserrat SemiBold" panose="00000700000000000000"/>
                      </a:endParaRPr>
                    </a:p>
                  </a:txBody>
                  <a:tcPr>
                    <a:solidFill>
                      <a:schemeClr val="accent6">
                        <a:lumMod val="40000"/>
                        <a:lumOff val="60000"/>
                      </a:schemeClr>
                    </a:solidFill>
                  </a:tcPr>
                </a:tc>
                <a:tc>
                  <a:txBody>
                    <a:bodyPr/>
                    <a:lstStyle/>
                    <a:p>
                      <a:pPr algn="ctr"/>
                      <a:r>
                        <a:rPr lang="en-US" sz="1800" dirty="0" smtClean="0"/>
                        <a:t>Decimal</a:t>
                      </a:r>
                      <a:endParaRPr lang="uk-UA" sz="1800" dirty="0">
                        <a:latin typeface="Montserrat SemiBold" panose="00000700000000000000"/>
                      </a:endParaRPr>
                    </a:p>
                  </a:txBody>
                  <a:tcPr>
                    <a:solidFill>
                      <a:schemeClr val="accent6">
                        <a:lumMod val="40000"/>
                        <a:lumOff val="60000"/>
                      </a:schemeClr>
                    </a:solidFill>
                  </a:tcPr>
                </a:tc>
              </a:tr>
              <a:tr h="337966">
                <a:tc>
                  <a:txBody>
                    <a:bodyPr/>
                    <a:lstStyle/>
                    <a:p>
                      <a:pPr algn="ctr"/>
                      <a:r>
                        <a:rPr lang="en-US" sz="1800" dirty="0" err="1" smtClean="0"/>
                        <a:t>System.Boolean</a:t>
                      </a:r>
                      <a:endParaRPr lang="uk-UA" sz="1800" dirty="0">
                        <a:latin typeface="Montserrat SemiBold" panose="00000700000000000000"/>
                      </a:endParaRPr>
                    </a:p>
                  </a:txBody>
                  <a:tcPr>
                    <a:solidFill>
                      <a:schemeClr val="accent6">
                        <a:lumMod val="60000"/>
                        <a:lumOff val="40000"/>
                      </a:schemeClr>
                    </a:solidFill>
                  </a:tcPr>
                </a:tc>
                <a:tc>
                  <a:txBody>
                    <a:bodyPr/>
                    <a:lstStyle/>
                    <a:p>
                      <a:pPr algn="ctr"/>
                      <a:r>
                        <a:rPr lang="en-US" sz="1800" dirty="0" smtClean="0"/>
                        <a:t>Boolean</a:t>
                      </a:r>
                      <a:endParaRPr lang="uk-UA" sz="1800" dirty="0">
                        <a:latin typeface="Montserrat SemiBold" panose="00000700000000000000"/>
                      </a:endParaRPr>
                    </a:p>
                  </a:txBody>
                  <a:tcPr>
                    <a:solidFill>
                      <a:schemeClr val="accent6">
                        <a:lumMod val="60000"/>
                        <a:lumOff val="40000"/>
                      </a:schemeClr>
                    </a:solidFill>
                  </a:tcPr>
                </a:tc>
                <a:tc>
                  <a:txBody>
                    <a:bodyPr/>
                    <a:lstStyle/>
                    <a:p>
                      <a:pPr algn="ctr"/>
                      <a:r>
                        <a:rPr lang="en-US" sz="1800" dirty="0" smtClean="0"/>
                        <a:t>bool</a:t>
                      </a:r>
                      <a:endParaRPr lang="uk-UA" sz="1800" dirty="0">
                        <a:latin typeface="Montserrat SemiBold" panose="00000700000000000000"/>
                      </a:endParaRPr>
                    </a:p>
                  </a:txBody>
                  <a:tcPr>
                    <a:solidFill>
                      <a:schemeClr val="accent6">
                        <a:lumMod val="60000"/>
                        <a:lumOff val="40000"/>
                      </a:schemeClr>
                    </a:solidFill>
                  </a:tcPr>
                </a:tc>
                <a:tc>
                  <a:txBody>
                    <a:bodyPr/>
                    <a:lstStyle/>
                    <a:p>
                      <a:pPr algn="ctr"/>
                      <a:r>
                        <a:rPr lang="en-US" sz="1800" dirty="0" smtClean="0"/>
                        <a:t>Bool</a:t>
                      </a:r>
                      <a:endParaRPr lang="uk-UA" sz="1800" dirty="0">
                        <a:latin typeface="Montserrat SemiBold" panose="00000700000000000000"/>
                      </a:endParaRPr>
                    </a:p>
                  </a:txBody>
                  <a:tcPr>
                    <a:solidFill>
                      <a:schemeClr val="accent6">
                        <a:lumMod val="60000"/>
                        <a:lumOff val="40000"/>
                      </a:schemeClr>
                    </a:solidFill>
                  </a:tcPr>
                </a:tc>
              </a:tr>
            </a:tbl>
          </a:graphicData>
        </a:graphic>
      </p:graphicFrame>
    </p:spTree>
    <p:extLst>
      <p:ext uri="{BB962C8B-B14F-4D97-AF65-F5344CB8AC3E}">
        <p14:creationId xmlns:p14="http://schemas.microsoft.com/office/powerpoint/2010/main" val="3503557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604390" y="127613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2" name="TextBox 21">
            <a:extLst>
              <a:ext uri="{FF2B5EF4-FFF2-40B4-BE49-F238E27FC236}">
                <a16:creationId xmlns="" xmlns:a16="http://schemas.microsoft.com/office/drawing/2014/main" id="{EBD3E627-4C65-4F82-B846-8CE56FB1525C}"/>
              </a:ext>
            </a:extLst>
          </p:cNvPr>
          <p:cNvSpPr txBox="1"/>
          <p:nvPr/>
        </p:nvSpPr>
        <p:spPr>
          <a:xfrm>
            <a:off x="3800218" y="537879"/>
            <a:ext cx="4438526" cy="523220"/>
          </a:xfrm>
          <a:prstGeom prst="rect">
            <a:avLst/>
          </a:prstGeom>
          <a:noFill/>
        </p:spPr>
        <p:txBody>
          <a:bodyPr wrap="square" rtlCol="0">
            <a:spAutoFit/>
          </a:bodyPr>
          <a:lstStyle/>
          <a:p>
            <a:pPr algn="ctr"/>
            <a:r>
              <a:rPr lang="en-US" sz="2800" dirty="0" smtClean="0">
                <a:latin typeface="Montserrat SemiBold" panose="00000700000000000000" pitchFamily="2" charset="-52"/>
              </a:rPr>
              <a:t>General methods</a:t>
            </a:r>
            <a:endParaRPr lang="uk-UA" sz="2800" dirty="0">
              <a:latin typeface="Montserrat SemiBold" panose="00000700000000000000" pitchFamily="2" charset="-52"/>
            </a:endParaRPr>
          </a:p>
        </p:txBody>
      </p:sp>
      <p:pic>
        <p:nvPicPr>
          <p:cNvPr id="26" name="Рисунок 25">
            <a:extLst>
              <a:ext uri="{FF2B5EF4-FFF2-40B4-BE49-F238E27FC236}">
                <a16:creationId xmlns="" xmlns:a16="http://schemas.microsoft.com/office/drawing/2014/main" id="{A8BCE2CA-383A-499F-BC3F-3FCE346EEA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484813" y="1791754"/>
            <a:ext cx="307473" cy="176419"/>
          </a:xfrm>
          <a:prstGeom prst="rect">
            <a:avLst/>
          </a:prstGeom>
        </p:spPr>
      </p:pic>
      <p:sp>
        <p:nvSpPr>
          <p:cNvPr id="29" name="Прямокутник 28">
            <a:extLst>
              <a:ext uri="{FF2B5EF4-FFF2-40B4-BE49-F238E27FC236}">
                <a16:creationId xmlns="" xmlns:a16="http://schemas.microsoft.com/office/drawing/2014/main" id="{F79AAF9E-9EA6-4149-BEB7-65A1CBC519B5}"/>
              </a:ext>
            </a:extLst>
          </p:cNvPr>
          <p:cNvSpPr/>
          <p:nvPr/>
        </p:nvSpPr>
        <p:spPr>
          <a:xfrm>
            <a:off x="1986619" y="1695298"/>
            <a:ext cx="4160500" cy="369332"/>
          </a:xfrm>
          <a:prstGeom prst="rect">
            <a:avLst/>
          </a:prstGeom>
        </p:spPr>
        <p:txBody>
          <a:bodyPr wrap="square">
            <a:spAutoFit/>
          </a:bodyPr>
          <a:lstStyle/>
          <a:p>
            <a:r>
              <a:rPr lang="en-US" dirty="0" smtClean="0">
                <a:latin typeface="Montserrat SemiBold" panose="00000700000000000000" pitchFamily="2" charset="-52"/>
              </a:rPr>
              <a:t>public string </a:t>
            </a:r>
            <a:r>
              <a:rPr lang="en-US" dirty="0" err="1" smtClean="0">
                <a:latin typeface="Montserrat SemiBold" panose="00000700000000000000" pitchFamily="2" charset="-52"/>
              </a:rPr>
              <a:t>ToString</a:t>
            </a:r>
            <a:r>
              <a:rPr lang="en-US" dirty="0" smtClean="0">
                <a:latin typeface="Montserrat SemiBold" panose="00000700000000000000" pitchFamily="2" charset="-52"/>
              </a:rPr>
              <a:t>()</a:t>
            </a:r>
            <a:endParaRPr lang="uk-UA" dirty="0">
              <a:latin typeface="Montserrat SemiBold" panose="00000700000000000000" pitchFamily="2" charset="-52"/>
            </a:endParaRPr>
          </a:p>
        </p:txBody>
      </p:sp>
      <p:pic>
        <p:nvPicPr>
          <p:cNvPr id="38" name="Рисунок 37">
            <a:extLst>
              <a:ext uri="{FF2B5EF4-FFF2-40B4-BE49-F238E27FC236}">
                <a16:creationId xmlns="" xmlns:a16="http://schemas.microsoft.com/office/drawing/2014/main" id="{A8BCE2CA-383A-499F-BC3F-3FCE346EEA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484813" y="2294674"/>
            <a:ext cx="307473" cy="176419"/>
          </a:xfrm>
          <a:prstGeom prst="rect">
            <a:avLst/>
          </a:prstGeom>
        </p:spPr>
      </p:pic>
      <p:sp>
        <p:nvSpPr>
          <p:cNvPr id="39" name="Прямокутник 28">
            <a:extLst>
              <a:ext uri="{FF2B5EF4-FFF2-40B4-BE49-F238E27FC236}">
                <a16:creationId xmlns="" xmlns:a16="http://schemas.microsoft.com/office/drawing/2014/main" id="{F79AAF9E-9EA6-4149-BEB7-65A1CBC519B5}"/>
              </a:ext>
            </a:extLst>
          </p:cNvPr>
          <p:cNvSpPr/>
          <p:nvPr/>
        </p:nvSpPr>
        <p:spPr>
          <a:xfrm>
            <a:off x="1986618" y="2198218"/>
            <a:ext cx="4341205" cy="369332"/>
          </a:xfrm>
          <a:prstGeom prst="rect">
            <a:avLst/>
          </a:prstGeom>
        </p:spPr>
        <p:txBody>
          <a:bodyPr wrap="square">
            <a:spAutoFit/>
          </a:bodyPr>
          <a:lstStyle/>
          <a:p>
            <a:r>
              <a:rPr lang="en-US" dirty="0" smtClean="0">
                <a:latin typeface="Montserrat SemiBold" panose="00000700000000000000" pitchFamily="2" charset="-52"/>
              </a:rPr>
              <a:t>public bool Equals(object </a:t>
            </a:r>
            <a:r>
              <a:rPr lang="en-US" dirty="0" err="1" smtClean="0">
                <a:latin typeface="Montserrat SemiBold" panose="00000700000000000000" pitchFamily="2" charset="-52"/>
              </a:rPr>
              <a:t>obj</a:t>
            </a:r>
            <a:r>
              <a:rPr lang="en-US" dirty="0" smtClean="0">
                <a:latin typeface="Montserrat SemiBold" panose="00000700000000000000" pitchFamily="2" charset="-52"/>
              </a:rPr>
              <a:t>)</a:t>
            </a:r>
            <a:endParaRPr lang="uk-UA" dirty="0">
              <a:latin typeface="Montserrat SemiBold" panose="00000700000000000000" pitchFamily="2" charset="-52"/>
            </a:endParaRPr>
          </a:p>
        </p:txBody>
      </p:sp>
      <p:pic>
        <p:nvPicPr>
          <p:cNvPr id="40" name="Рисунок 39">
            <a:extLst>
              <a:ext uri="{FF2B5EF4-FFF2-40B4-BE49-F238E27FC236}">
                <a16:creationId xmlns="" xmlns:a16="http://schemas.microsoft.com/office/drawing/2014/main" id="{A8BCE2CA-383A-499F-BC3F-3FCE346EEA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484813" y="2795605"/>
            <a:ext cx="307473" cy="176419"/>
          </a:xfrm>
          <a:prstGeom prst="rect">
            <a:avLst/>
          </a:prstGeom>
        </p:spPr>
      </p:pic>
      <p:sp>
        <p:nvSpPr>
          <p:cNvPr id="41" name="Прямокутник 28">
            <a:extLst>
              <a:ext uri="{FF2B5EF4-FFF2-40B4-BE49-F238E27FC236}">
                <a16:creationId xmlns="" xmlns:a16="http://schemas.microsoft.com/office/drawing/2014/main" id="{F79AAF9E-9EA6-4149-BEB7-65A1CBC519B5}"/>
              </a:ext>
            </a:extLst>
          </p:cNvPr>
          <p:cNvSpPr/>
          <p:nvPr/>
        </p:nvSpPr>
        <p:spPr>
          <a:xfrm>
            <a:off x="1986619" y="2699149"/>
            <a:ext cx="4160500" cy="369332"/>
          </a:xfrm>
          <a:prstGeom prst="rect">
            <a:avLst/>
          </a:prstGeom>
        </p:spPr>
        <p:txBody>
          <a:bodyPr wrap="square">
            <a:spAutoFit/>
          </a:bodyPr>
          <a:lstStyle/>
          <a:p>
            <a:r>
              <a:rPr lang="en-US" dirty="0" smtClean="0">
                <a:latin typeface="Montserrat SemiBold" panose="00000700000000000000" pitchFamily="2" charset="-52"/>
              </a:rPr>
              <a:t>public </a:t>
            </a:r>
            <a:r>
              <a:rPr lang="en-US" dirty="0" err="1" smtClean="0">
                <a:latin typeface="Montserrat SemiBold" panose="00000700000000000000" pitchFamily="2" charset="-52"/>
              </a:rPr>
              <a:t>int</a:t>
            </a:r>
            <a:r>
              <a:rPr lang="en-US" dirty="0" smtClean="0">
                <a:latin typeface="Montserrat SemiBold" panose="00000700000000000000" pitchFamily="2" charset="-52"/>
              </a:rPr>
              <a:t> </a:t>
            </a:r>
            <a:r>
              <a:rPr lang="en-US" dirty="0" err="1" smtClean="0">
                <a:latin typeface="Montserrat SemiBold" panose="00000700000000000000" pitchFamily="2" charset="-52"/>
              </a:rPr>
              <a:t>GetHashCode</a:t>
            </a:r>
            <a:r>
              <a:rPr lang="en-US" dirty="0" smtClean="0">
                <a:latin typeface="Montserrat SemiBold" panose="00000700000000000000" pitchFamily="2" charset="-52"/>
              </a:rPr>
              <a:t>()</a:t>
            </a:r>
            <a:endParaRPr lang="uk-UA" dirty="0">
              <a:latin typeface="Montserrat SemiBold" panose="00000700000000000000" pitchFamily="2" charset="-52"/>
            </a:endParaRPr>
          </a:p>
        </p:txBody>
      </p:sp>
      <p:pic>
        <p:nvPicPr>
          <p:cNvPr id="42" name="Рисунок 41">
            <a:extLst>
              <a:ext uri="{FF2B5EF4-FFF2-40B4-BE49-F238E27FC236}">
                <a16:creationId xmlns="" xmlns:a16="http://schemas.microsoft.com/office/drawing/2014/main" id="{A8BCE2CA-383A-499F-BC3F-3FCE346EEA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484813" y="3298205"/>
            <a:ext cx="307473" cy="176419"/>
          </a:xfrm>
          <a:prstGeom prst="rect">
            <a:avLst/>
          </a:prstGeom>
        </p:spPr>
      </p:pic>
      <p:sp>
        <p:nvSpPr>
          <p:cNvPr id="43" name="Прямокутник 28">
            <a:extLst>
              <a:ext uri="{FF2B5EF4-FFF2-40B4-BE49-F238E27FC236}">
                <a16:creationId xmlns="" xmlns:a16="http://schemas.microsoft.com/office/drawing/2014/main" id="{F79AAF9E-9EA6-4149-BEB7-65A1CBC519B5}"/>
              </a:ext>
            </a:extLst>
          </p:cNvPr>
          <p:cNvSpPr/>
          <p:nvPr/>
        </p:nvSpPr>
        <p:spPr>
          <a:xfrm>
            <a:off x="1986619" y="3201749"/>
            <a:ext cx="4160500" cy="369332"/>
          </a:xfrm>
          <a:prstGeom prst="rect">
            <a:avLst/>
          </a:prstGeom>
        </p:spPr>
        <p:txBody>
          <a:bodyPr wrap="square">
            <a:spAutoFit/>
          </a:bodyPr>
          <a:lstStyle/>
          <a:p>
            <a:r>
              <a:rPr lang="en-US" dirty="0" smtClean="0">
                <a:latin typeface="Montserrat SemiBold" panose="00000700000000000000" pitchFamily="2" charset="-52"/>
              </a:rPr>
              <a:t>public Type </a:t>
            </a:r>
            <a:r>
              <a:rPr lang="en-US" dirty="0" err="1" smtClean="0">
                <a:latin typeface="Montserrat SemiBold" panose="00000700000000000000" pitchFamily="2" charset="-52"/>
              </a:rPr>
              <a:t>GetType</a:t>
            </a:r>
            <a:r>
              <a:rPr lang="en-US" dirty="0" smtClean="0">
                <a:latin typeface="Montserrat SemiBold" panose="00000700000000000000" pitchFamily="2" charset="-52"/>
              </a:rPr>
              <a:t>()</a:t>
            </a:r>
            <a:endParaRPr lang="uk-UA" dirty="0">
              <a:latin typeface="Montserrat SemiBold" panose="00000700000000000000" pitchFamily="2" charset="-52"/>
            </a:endParaRPr>
          </a:p>
        </p:txBody>
      </p:sp>
      <p:pic>
        <p:nvPicPr>
          <p:cNvPr id="44" name="Рисунок 43">
            <a:extLst>
              <a:ext uri="{FF2B5EF4-FFF2-40B4-BE49-F238E27FC236}">
                <a16:creationId xmlns="" xmlns:a16="http://schemas.microsoft.com/office/drawing/2014/main" id="{A8BCE2CA-383A-499F-BC3F-3FCE346EEA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484812" y="3774649"/>
            <a:ext cx="307473" cy="176419"/>
          </a:xfrm>
          <a:prstGeom prst="rect">
            <a:avLst/>
          </a:prstGeom>
        </p:spPr>
      </p:pic>
      <p:sp>
        <p:nvSpPr>
          <p:cNvPr id="45" name="Прямокутник 28">
            <a:extLst>
              <a:ext uri="{FF2B5EF4-FFF2-40B4-BE49-F238E27FC236}">
                <a16:creationId xmlns="" xmlns:a16="http://schemas.microsoft.com/office/drawing/2014/main" id="{F79AAF9E-9EA6-4149-BEB7-65A1CBC519B5}"/>
              </a:ext>
            </a:extLst>
          </p:cNvPr>
          <p:cNvSpPr/>
          <p:nvPr/>
        </p:nvSpPr>
        <p:spPr>
          <a:xfrm>
            <a:off x="1986618" y="3678193"/>
            <a:ext cx="9132486" cy="369332"/>
          </a:xfrm>
          <a:prstGeom prst="rect">
            <a:avLst/>
          </a:prstGeom>
        </p:spPr>
        <p:txBody>
          <a:bodyPr wrap="square">
            <a:spAutoFit/>
          </a:bodyPr>
          <a:lstStyle/>
          <a:p>
            <a:r>
              <a:rPr lang="en-US" dirty="0" smtClean="0">
                <a:latin typeface="Montserrat SemiBold" panose="00000700000000000000" pitchFamily="2" charset="-52"/>
              </a:rPr>
              <a:t>public static bool </a:t>
            </a:r>
            <a:r>
              <a:rPr lang="en-US" dirty="0" err="1" smtClean="0">
                <a:latin typeface="Montserrat SemiBold" panose="00000700000000000000" pitchFamily="2" charset="-52"/>
              </a:rPr>
              <a:t>ReferenceEquals</a:t>
            </a:r>
            <a:r>
              <a:rPr lang="en-US" dirty="0" smtClean="0">
                <a:latin typeface="Montserrat SemiBold" panose="00000700000000000000" pitchFamily="2" charset="-52"/>
              </a:rPr>
              <a:t>(object </a:t>
            </a:r>
            <a:r>
              <a:rPr lang="en-US" dirty="0" err="1" smtClean="0">
                <a:latin typeface="Montserrat SemiBold" panose="00000700000000000000" pitchFamily="2" charset="-52"/>
              </a:rPr>
              <a:t>objA</a:t>
            </a:r>
            <a:r>
              <a:rPr lang="en-US" dirty="0" smtClean="0">
                <a:latin typeface="Montserrat SemiBold" panose="00000700000000000000" pitchFamily="2" charset="-52"/>
              </a:rPr>
              <a:t>, object </a:t>
            </a:r>
            <a:r>
              <a:rPr lang="en-US" dirty="0" err="1" smtClean="0">
                <a:latin typeface="Montserrat SemiBold" panose="00000700000000000000" pitchFamily="2" charset="-52"/>
              </a:rPr>
              <a:t>objB</a:t>
            </a:r>
            <a:r>
              <a:rPr lang="en-US" dirty="0" smtClean="0">
                <a:latin typeface="Montserrat SemiBold" panose="00000700000000000000" pitchFamily="2" charset="-52"/>
              </a:rPr>
              <a:t>)</a:t>
            </a:r>
            <a:endParaRPr lang="uk-UA" dirty="0">
              <a:latin typeface="Montserrat SemiBold" panose="00000700000000000000" pitchFamily="2" charset="-52"/>
            </a:endParaRPr>
          </a:p>
        </p:txBody>
      </p:sp>
      <p:pic>
        <p:nvPicPr>
          <p:cNvPr id="46" name="Рисунок 45">
            <a:extLst>
              <a:ext uri="{FF2B5EF4-FFF2-40B4-BE49-F238E27FC236}">
                <a16:creationId xmlns="" xmlns:a16="http://schemas.microsoft.com/office/drawing/2014/main" id="{A8BCE2CA-383A-499F-BC3F-3FCE346EEA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484812" y="4244650"/>
            <a:ext cx="307473" cy="176419"/>
          </a:xfrm>
          <a:prstGeom prst="rect">
            <a:avLst/>
          </a:prstGeom>
        </p:spPr>
      </p:pic>
      <p:sp>
        <p:nvSpPr>
          <p:cNvPr id="47" name="Прямокутник 28">
            <a:extLst>
              <a:ext uri="{FF2B5EF4-FFF2-40B4-BE49-F238E27FC236}">
                <a16:creationId xmlns="" xmlns:a16="http://schemas.microsoft.com/office/drawing/2014/main" id="{F79AAF9E-9EA6-4149-BEB7-65A1CBC519B5}"/>
              </a:ext>
            </a:extLst>
          </p:cNvPr>
          <p:cNvSpPr/>
          <p:nvPr/>
        </p:nvSpPr>
        <p:spPr>
          <a:xfrm>
            <a:off x="1986618" y="4148194"/>
            <a:ext cx="7276254" cy="369332"/>
          </a:xfrm>
          <a:prstGeom prst="rect">
            <a:avLst/>
          </a:prstGeom>
        </p:spPr>
        <p:txBody>
          <a:bodyPr wrap="square">
            <a:spAutoFit/>
          </a:bodyPr>
          <a:lstStyle/>
          <a:p>
            <a:r>
              <a:rPr lang="en-US" dirty="0" smtClean="0">
                <a:latin typeface="Montserrat SemiBold" panose="00000700000000000000" pitchFamily="2" charset="-52"/>
              </a:rPr>
              <a:t>public static bool Equals(object </a:t>
            </a:r>
            <a:r>
              <a:rPr lang="en-US" dirty="0" err="1" smtClean="0">
                <a:latin typeface="Montserrat SemiBold" panose="00000700000000000000" pitchFamily="2" charset="-52"/>
              </a:rPr>
              <a:t>objA</a:t>
            </a:r>
            <a:r>
              <a:rPr lang="en-US" dirty="0" smtClean="0">
                <a:latin typeface="Montserrat SemiBold" panose="00000700000000000000" pitchFamily="2" charset="-52"/>
              </a:rPr>
              <a:t>, object </a:t>
            </a:r>
            <a:r>
              <a:rPr lang="en-US" dirty="0" err="1" smtClean="0">
                <a:latin typeface="Montserrat SemiBold" panose="00000700000000000000" pitchFamily="2" charset="-52"/>
              </a:rPr>
              <a:t>objB</a:t>
            </a:r>
            <a:r>
              <a:rPr lang="en-US" dirty="0" smtClean="0">
                <a:latin typeface="Montserrat SemiBold" panose="00000700000000000000" pitchFamily="2" charset="-52"/>
              </a:rPr>
              <a:t>)</a:t>
            </a:r>
            <a:endParaRPr lang="uk-UA" dirty="0">
              <a:latin typeface="Montserrat SemiBold" panose="00000700000000000000" pitchFamily="2" charset="-52"/>
            </a:endParaRPr>
          </a:p>
        </p:txBody>
      </p:sp>
      <p:pic>
        <p:nvPicPr>
          <p:cNvPr id="48" name="Рисунок 47">
            <a:extLst>
              <a:ext uri="{FF2B5EF4-FFF2-40B4-BE49-F238E27FC236}">
                <a16:creationId xmlns="" xmlns:a16="http://schemas.microsoft.com/office/drawing/2014/main" id="{A8BCE2CA-383A-499F-BC3F-3FCE346EEA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484812" y="4708768"/>
            <a:ext cx="307473" cy="176419"/>
          </a:xfrm>
          <a:prstGeom prst="rect">
            <a:avLst/>
          </a:prstGeom>
        </p:spPr>
      </p:pic>
      <p:sp>
        <p:nvSpPr>
          <p:cNvPr id="49" name="Прямокутник 28">
            <a:extLst>
              <a:ext uri="{FF2B5EF4-FFF2-40B4-BE49-F238E27FC236}">
                <a16:creationId xmlns="" xmlns:a16="http://schemas.microsoft.com/office/drawing/2014/main" id="{F79AAF9E-9EA6-4149-BEB7-65A1CBC519B5}"/>
              </a:ext>
            </a:extLst>
          </p:cNvPr>
          <p:cNvSpPr/>
          <p:nvPr/>
        </p:nvSpPr>
        <p:spPr>
          <a:xfrm>
            <a:off x="1986618" y="4612312"/>
            <a:ext cx="5182278" cy="369332"/>
          </a:xfrm>
          <a:prstGeom prst="rect">
            <a:avLst/>
          </a:prstGeom>
        </p:spPr>
        <p:txBody>
          <a:bodyPr wrap="square">
            <a:spAutoFit/>
          </a:bodyPr>
          <a:lstStyle/>
          <a:p>
            <a:r>
              <a:rPr lang="en-US" dirty="0" smtClean="0">
                <a:latin typeface="Montserrat SemiBold" panose="00000700000000000000" pitchFamily="2" charset="-52"/>
              </a:rPr>
              <a:t>protected object </a:t>
            </a:r>
            <a:r>
              <a:rPr lang="en-US" dirty="0" err="1" smtClean="0">
                <a:latin typeface="Montserrat SemiBold" panose="00000700000000000000" pitchFamily="2" charset="-52"/>
              </a:rPr>
              <a:t>MemberwiseClone</a:t>
            </a:r>
            <a:r>
              <a:rPr lang="en-US" dirty="0" smtClean="0">
                <a:latin typeface="Montserrat SemiBold" panose="00000700000000000000" pitchFamily="2" charset="-52"/>
              </a:rPr>
              <a:t>()</a:t>
            </a:r>
            <a:endParaRPr lang="uk-UA" dirty="0">
              <a:latin typeface="Montserrat SemiBold" panose="00000700000000000000" pitchFamily="2" charset="-52"/>
            </a:endParaRPr>
          </a:p>
        </p:txBody>
      </p:sp>
      <p:pic>
        <p:nvPicPr>
          <p:cNvPr id="50" name="Рисунок 49">
            <a:extLst>
              <a:ext uri="{FF2B5EF4-FFF2-40B4-BE49-F238E27FC236}">
                <a16:creationId xmlns="" xmlns:a16="http://schemas.microsoft.com/office/drawing/2014/main" id="{A8BCE2CA-383A-499F-BC3F-3FCE346EEA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484812" y="5232832"/>
            <a:ext cx="307473" cy="176419"/>
          </a:xfrm>
          <a:prstGeom prst="rect">
            <a:avLst/>
          </a:prstGeom>
        </p:spPr>
      </p:pic>
      <p:sp>
        <p:nvSpPr>
          <p:cNvPr id="51" name="Прямокутник 28">
            <a:extLst>
              <a:ext uri="{FF2B5EF4-FFF2-40B4-BE49-F238E27FC236}">
                <a16:creationId xmlns="" xmlns:a16="http://schemas.microsoft.com/office/drawing/2014/main" id="{F79AAF9E-9EA6-4149-BEB7-65A1CBC519B5}"/>
              </a:ext>
            </a:extLst>
          </p:cNvPr>
          <p:cNvSpPr/>
          <p:nvPr/>
        </p:nvSpPr>
        <p:spPr>
          <a:xfrm>
            <a:off x="1986618" y="5136376"/>
            <a:ext cx="5182278" cy="369332"/>
          </a:xfrm>
          <a:prstGeom prst="rect">
            <a:avLst/>
          </a:prstGeom>
        </p:spPr>
        <p:txBody>
          <a:bodyPr wrap="square">
            <a:spAutoFit/>
          </a:bodyPr>
          <a:lstStyle/>
          <a:p>
            <a:r>
              <a:rPr lang="en-US" dirty="0" smtClean="0">
                <a:latin typeface="Montserrat SemiBold" panose="00000700000000000000" pitchFamily="2" charset="-52"/>
              </a:rPr>
              <a:t>protected virtual void Finalize()</a:t>
            </a:r>
            <a:endParaRPr lang="uk-UA" dirty="0">
              <a:latin typeface="Montserrat SemiBold" panose="00000700000000000000" pitchFamily="2" charset="-52"/>
            </a:endParaRPr>
          </a:p>
        </p:txBody>
      </p:sp>
    </p:spTree>
    <p:extLst>
      <p:ext uri="{BB962C8B-B14F-4D97-AF65-F5344CB8AC3E}">
        <p14:creationId xmlns:p14="http://schemas.microsoft.com/office/powerpoint/2010/main" val="4170833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EA127275-8311-4FD8-AAFC-2E59696607A6}"/>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 xmlns:a16="http://schemas.microsoft.com/office/drawing/2014/main" id="{7B798424-DCBC-4FC1-9945-DAE37E1BA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 xmlns:a16="http://schemas.microsoft.com/office/drawing/2014/main" id="{53D88E37-3457-4374-BF51-60B2AD656DD1}"/>
              </a:ext>
            </a:extLst>
          </p:cNvPr>
          <p:cNvSpPr txBox="1"/>
          <p:nvPr/>
        </p:nvSpPr>
        <p:spPr>
          <a:xfrm>
            <a:off x="1129392" y="2437761"/>
            <a:ext cx="9368890" cy="4247317"/>
          </a:xfrm>
          <a:prstGeom prst="rect">
            <a:avLst/>
          </a:prstGeom>
          <a:noFill/>
        </p:spPr>
        <p:txBody>
          <a:bodyPr wrap="square" rtlCol="0">
            <a:spAutoFit/>
          </a:bodyPr>
          <a:lstStyle/>
          <a:p>
            <a:r>
              <a:rPr lang="en-US" dirty="0">
                <a:latin typeface="Montserrat ExtraLight" panose="00000300000000000000" pitchFamily="2" charset="-52"/>
              </a:rPr>
              <a:t>A class is a reference type that can be derived directly from another class and that is derived implicitly from </a:t>
            </a:r>
            <a:r>
              <a:rPr lang="en-US" dirty="0" err="1">
                <a:latin typeface="Montserrat ExtraLight" panose="00000300000000000000" pitchFamily="2" charset="-52"/>
              </a:rPr>
              <a:t>System.Object</a:t>
            </a:r>
            <a:r>
              <a:rPr lang="en-US" dirty="0">
                <a:latin typeface="Montserrat ExtraLight" panose="00000300000000000000" pitchFamily="2" charset="-52"/>
              </a:rPr>
              <a:t>. The class defines the operations that an object (which is an instance of the class) can perform (methods, events, or properties) and the data that the object contains (fields). Although a class generally includes both definition and implementation (unlike interfaces, for example, which contain only definition without implementation), it can have one or more members that have no implementation</a:t>
            </a:r>
            <a:r>
              <a:rPr lang="en-US" dirty="0" smtClean="0">
                <a:latin typeface="Montserrat ExtraLight" panose="00000300000000000000" pitchFamily="2" charset="-52"/>
              </a:rPr>
              <a:t>.</a:t>
            </a:r>
          </a:p>
          <a:p>
            <a:r>
              <a:rPr lang="en-US" dirty="0">
                <a:latin typeface="Montserrat ExtraLight" panose="00000300000000000000" pitchFamily="2" charset="-52"/>
              </a:rPr>
              <a:t>Class members that have no implementation are abstract members. A class that has one or more abstract members is itself abstract; new instances of it cannot be created</a:t>
            </a:r>
            <a:r>
              <a:rPr lang="en-US" dirty="0" smtClean="0">
                <a:latin typeface="Montserrat ExtraLight" panose="00000300000000000000" pitchFamily="2" charset="-52"/>
              </a:rPr>
              <a:t>.</a:t>
            </a:r>
          </a:p>
          <a:p>
            <a:r>
              <a:rPr lang="en-US" dirty="0">
                <a:latin typeface="Montserrat ExtraLight" panose="00000300000000000000" pitchFamily="2" charset="-52"/>
              </a:rPr>
              <a:t>A class can implement any number of interfaces, but it can inherit from only one base class in addition to </a:t>
            </a:r>
            <a:r>
              <a:rPr lang="en-US" dirty="0" err="1">
                <a:latin typeface="Montserrat ExtraLight" panose="00000300000000000000" pitchFamily="2" charset="-52"/>
              </a:rPr>
              <a:t>System.Object</a:t>
            </a:r>
            <a:r>
              <a:rPr lang="en-US" dirty="0">
                <a:latin typeface="Montserrat ExtraLight" panose="00000300000000000000" pitchFamily="2" charset="-52"/>
              </a:rPr>
              <a:t>, from which all classes inherit implicitly. </a:t>
            </a:r>
            <a:endParaRPr lang="en-US" dirty="0" smtClean="0">
              <a:latin typeface="Montserrat ExtraLight" panose="00000300000000000000" pitchFamily="2" charset="-52"/>
            </a:endParaRPr>
          </a:p>
        </p:txBody>
      </p:sp>
      <p:sp>
        <p:nvSpPr>
          <p:cNvPr id="5" name="TextBox 4">
            <a:extLst>
              <a:ext uri="{FF2B5EF4-FFF2-40B4-BE49-F238E27FC236}">
                <a16:creationId xmlns="" xmlns:a16="http://schemas.microsoft.com/office/drawing/2014/main" id="{36F3E1C9-7696-4C13-856A-02890E28E5F7}"/>
              </a:ext>
            </a:extLst>
          </p:cNvPr>
          <p:cNvSpPr txBox="1"/>
          <p:nvPr/>
        </p:nvSpPr>
        <p:spPr>
          <a:xfrm>
            <a:off x="5474539" y="381743"/>
            <a:ext cx="1848476" cy="461665"/>
          </a:xfrm>
          <a:prstGeom prst="rect">
            <a:avLst/>
          </a:prstGeom>
          <a:noFill/>
        </p:spPr>
        <p:txBody>
          <a:bodyPr wrap="square" rtlCol="0">
            <a:spAutoFit/>
          </a:bodyPr>
          <a:lstStyle/>
          <a:p>
            <a:r>
              <a:rPr lang="en-US" sz="2400" dirty="0" smtClean="0">
                <a:latin typeface="Montserrat SemiBold" panose="00000700000000000000" pitchFamily="2" charset="-52"/>
              </a:rPr>
              <a:t>Classes</a:t>
            </a:r>
            <a:endParaRPr lang="uk-UA" dirty="0">
              <a:latin typeface="Montserrat SemiBold" panose="00000700000000000000" pitchFamily="2" charset="-52"/>
            </a:endParaRPr>
          </a:p>
        </p:txBody>
      </p:sp>
      <p:sp>
        <p:nvSpPr>
          <p:cNvPr id="10" name="Овал 9">
            <a:extLst>
              <a:ext uri="{FF2B5EF4-FFF2-40B4-BE49-F238E27FC236}">
                <a16:creationId xmlns="" xmlns:a16="http://schemas.microsoft.com/office/drawing/2014/main" id="{7B67BA2B-B2DC-4E95-80E0-B7FD2C9446B0}"/>
              </a:ext>
            </a:extLst>
          </p:cNvPr>
          <p:cNvSpPr/>
          <p:nvPr/>
        </p:nvSpPr>
        <p:spPr>
          <a:xfrm>
            <a:off x="1015092" y="26744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6CB39D96-F7D0-4D5C-B7EB-0FB9927923BA}"/>
              </a:ext>
            </a:extLst>
          </p:cNvPr>
          <p:cNvSpPr/>
          <p:nvPr/>
        </p:nvSpPr>
        <p:spPr>
          <a:xfrm>
            <a:off x="634184" y="1946316"/>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F1F1AF1F-9D7B-4E11-9627-C706F89CCBD8}"/>
              </a:ext>
            </a:extLst>
          </p:cNvPr>
          <p:cNvSpPr/>
          <p:nvPr/>
        </p:nvSpPr>
        <p:spPr>
          <a:xfrm>
            <a:off x="10432967" y="5773386"/>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D5328EB2-60DA-4880-AD3C-A37B61BFBF56}"/>
              </a:ext>
            </a:extLst>
          </p:cNvPr>
          <p:cNvSpPr/>
          <p:nvPr/>
        </p:nvSpPr>
        <p:spPr>
          <a:xfrm>
            <a:off x="1644069" y="228055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Овал 13">
            <a:extLst>
              <a:ext uri="{FF2B5EF4-FFF2-40B4-BE49-F238E27FC236}">
                <a16:creationId xmlns="" xmlns:a16="http://schemas.microsoft.com/office/drawing/2014/main" id="{21BB4188-651C-44DE-8FE3-AF827C7E173F}"/>
              </a:ext>
            </a:extLst>
          </p:cNvPr>
          <p:cNvSpPr/>
          <p:nvPr/>
        </p:nvSpPr>
        <p:spPr>
          <a:xfrm>
            <a:off x="11793696" y="3698787"/>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 xmlns:a16="http://schemas.microsoft.com/office/drawing/2014/main" id="{85CA61A7-802E-49EB-AE70-0EF55EF5071A}"/>
              </a:ext>
            </a:extLst>
          </p:cNvPr>
          <p:cNvSpPr/>
          <p:nvPr/>
        </p:nvSpPr>
        <p:spPr>
          <a:xfrm>
            <a:off x="11526575" y="238061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29243602-74B9-418F-88B8-396E2CA89B0E}"/>
              </a:ext>
            </a:extLst>
          </p:cNvPr>
          <p:cNvSpPr/>
          <p:nvPr/>
        </p:nvSpPr>
        <p:spPr>
          <a:xfrm>
            <a:off x="11443696" y="6096742"/>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9801" y="995933"/>
            <a:ext cx="3317459" cy="1462908"/>
          </a:xfrm>
          <a:prstGeom prst="rect">
            <a:avLst/>
          </a:prstGeom>
        </p:spPr>
      </p:pic>
    </p:spTree>
    <p:extLst>
      <p:ext uri="{BB962C8B-B14F-4D97-AF65-F5344CB8AC3E}">
        <p14:creationId xmlns:p14="http://schemas.microsoft.com/office/powerpoint/2010/main" val="1743530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EA127275-8311-4FD8-AAFC-2E59696607A6}"/>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 xmlns:a16="http://schemas.microsoft.com/office/drawing/2014/main" id="{7B798424-DCBC-4FC1-9945-DAE37E1BA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 xmlns:a16="http://schemas.microsoft.com/office/drawing/2014/main" id="{53D88E37-3457-4374-BF51-60B2AD656DD1}"/>
              </a:ext>
            </a:extLst>
          </p:cNvPr>
          <p:cNvSpPr txBox="1"/>
          <p:nvPr/>
        </p:nvSpPr>
        <p:spPr>
          <a:xfrm>
            <a:off x="1129392" y="3936750"/>
            <a:ext cx="8394631" cy="1477328"/>
          </a:xfrm>
          <a:prstGeom prst="rect">
            <a:avLst/>
          </a:prstGeom>
          <a:noFill/>
        </p:spPr>
        <p:txBody>
          <a:bodyPr wrap="square" rtlCol="0">
            <a:spAutoFit/>
          </a:bodyPr>
          <a:lstStyle/>
          <a:p>
            <a:r>
              <a:rPr lang="en-US" dirty="0">
                <a:latin typeface="Montserrat ExtraLight" panose="00000300000000000000" pitchFamily="2" charset="-52"/>
              </a:rPr>
              <a:t>Interfaces can have properties, methods, and events, all of which are abstract members; that is, although the interface defines the members and their signatures, it leaves it to the type that implements the interface to define the functionality of each interface member.</a:t>
            </a:r>
            <a:endParaRPr lang="en-US" dirty="0" smtClean="0">
              <a:latin typeface="Montserrat ExtraLight" panose="00000300000000000000" pitchFamily="2" charset="-52"/>
            </a:endParaRPr>
          </a:p>
        </p:txBody>
      </p:sp>
      <p:sp>
        <p:nvSpPr>
          <p:cNvPr id="5" name="TextBox 4">
            <a:extLst>
              <a:ext uri="{FF2B5EF4-FFF2-40B4-BE49-F238E27FC236}">
                <a16:creationId xmlns="" xmlns:a16="http://schemas.microsoft.com/office/drawing/2014/main" id="{36F3E1C9-7696-4C13-856A-02890E28E5F7}"/>
              </a:ext>
            </a:extLst>
          </p:cNvPr>
          <p:cNvSpPr txBox="1"/>
          <p:nvPr/>
        </p:nvSpPr>
        <p:spPr>
          <a:xfrm>
            <a:off x="5474539" y="381743"/>
            <a:ext cx="2231430" cy="461665"/>
          </a:xfrm>
          <a:prstGeom prst="rect">
            <a:avLst/>
          </a:prstGeom>
          <a:noFill/>
        </p:spPr>
        <p:txBody>
          <a:bodyPr wrap="square" rtlCol="0">
            <a:spAutoFit/>
          </a:bodyPr>
          <a:lstStyle/>
          <a:p>
            <a:r>
              <a:rPr lang="en-US" sz="2400" dirty="0" smtClean="0">
                <a:latin typeface="Montserrat SemiBold" panose="00000700000000000000" pitchFamily="2" charset="-52"/>
              </a:rPr>
              <a:t>Interfa</a:t>
            </a:r>
            <a:r>
              <a:rPr lang="en-US" sz="2400" dirty="0">
                <a:latin typeface="Montserrat SemiBold" panose="00000700000000000000" pitchFamily="2" charset="-52"/>
              </a:rPr>
              <a:t>c</a:t>
            </a:r>
            <a:r>
              <a:rPr lang="en-US" sz="2400" dirty="0" smtClean="0">
                <a:latin typeface="Montserrat SemiBold" panose="00000700000000000000" pitchFamily="2" charset="-52"/>
              </a:rPr>
              <a:t>es</a:t>
            </a:r>
            <a:endParaRPr lang="uk-UA" dirty="0">
              <a:latin typeface="Montserrat SemiBold" panose="00000700000000000000" pitchFamily="2" charset="-52"/>
            </a:endParaRPr>
          </a:p>
        </p:txBody>
      </p:sp>
      <p:sp>
        <p:nvSpPr>
          <p:cNvPr id="10" name="Овал 9">
            <a:extLst>
              <a:ext uri="{FF2B5EF4-FFF2-40B4-BE49-F238E27FC236}">
                <a16:creationId xmlns="" xmlns:a16="http://schemas.microsoft.com/office/drawing/2014/main" id="{7B67BA2B-B2DC-4E95-80E0-B7FD2C9446B0}"/>
              </a:ext>
            </a:extLst>
          </p:cNvPr>
          <p:cNvSpPr/>
          <p:nvPr/>
        </p:nvSpPr>
        <p:spPr>
          <a:xfrm>
            <a:off x="1015092" y="26744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6CB39D96-F7D0-4D5C-B7EB-0FB9927923BA}"/>
              </a:ext>
            </a:extLst>
          </p:cNvPr>
          <p:cNvSpPr/>
          <p:nvPr/>
        </p:nvSpPr>
        <p:spPr>
          <a:xfrm>
            <a:off x="634184" y="1946316"/>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F1F1AF1F-9D7B-4E11-9627-C706F89CCBD8}"/>
              </a:ext>
            </a:extLst>
          </p:cNvPr>
          <p:cNvSpPr/>
          <p:nvPr/>
        </p:nvSpPr>
        <p:spPr>
          <a:xfrm>
            <a:off x="10432967" y="5773386"/>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D5328EB2-60DA-4880-AD3C-A37B61BFBF56}"/>
              </a:ext>
            </a:extLst>
          </p:cNvPr>
          <p:cNvSpPr/>
          <p:nvPr/>
        </p:nvSpPr>
        <p:spPr>
          <a:xfrm>
            <a:off x="1644069" y="228055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Овал 13">
            <a:extLst>
              <a:ext uri="{FF2B5EF4-FFF2-40B4-BE49-F238E27FC236}">
                <a16:creationId xmlns="" xmlns:a16="http://schemas.microsoft.com/office/drawing/2014/main" id="{21BB4188-651C-44DE-8FE3-AF827C7E173F}"/>
              </a:ext>
            </a:extLst>
          </p:cNvPr>
          <p:cNvSpPr/>
          <p:nvPr/>
        </p:nvSpPr>
        <p:spPr>
          <a:xfrm>
            <a:off x="11793696" y="3698787"/>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 xmlns:a16="http://schemas.microsoft.com/office/drawing/2014/main" id="{85CA61A7-802E-49EB-AE70-0EF55EF5071A}"/>
              </a:ext>
            </a:extLst>
          </p:cNvPr>
          <p:cNvSpPr/>
          <p:nvPr/>
        </p:nvSpPr>
        <p:spPr>
          <a:xfrm>
            <a:off x="11526575" y="238061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29243602-74B9-418F-88B8-396E2CA89B0E}"/>
              </a:ext>
            </a:extLst>
          </p:cNvPr>
          <p:cNvSpPr/>
          <p:nvPr/>
        </p:nvSpPr>
        <p:spPr>
          <a:xfrm>
            <a:off x="11443696" y="6096742"/>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3568" y="1485380"/>
            <a:ext cx="5809524" cy="1904762"/>
          </a:xfrm>
          <a:prstGeom prst="rect">
            <a:avLst/>
          </a:prstGeom>
        </p:spPr>
      </p:pic>
    </p:spTree>
    <p:extLst>
      <p:ext uri="{BB962C8B-B14F-4D97-AF65-F5344CB8AC3E}">
        <p14:creationId xmlns:p14="http://schemas.microsoft.com/office/powerpoint/2010/main" val="1047079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EA127275-8311-4FD8-AAFC-2E59696607A6}"/>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 xmlns:a16="http://schemas.microsoft.com/office/drawing/2014/main" id="{7B798424-DCBC-4FC1-9945-DAE37E1BA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 xmlns:a16="http://schemas.microsoft.com/office/drawing/2014/main" id="{53D88E37-3457-4374-BF51-60B2AD656DD1}"/>
              </a:ext>
            </a:extLst>
          </p:cNvPr>
          <p:cNvSpPr txBox="1"/>
          <p:nvPr/>
        </p:nvSpPr>
        <p:spPr>
          <a:xfrm>
            <a:off x="634184" y="4649350"/>
            <a:ext cx="8916345" cy="1477328"/>
          </a:xfrm>
          <a:prstGeom prst="rect">
            <a:avLst/>
          </a:prstGeom>
          <a:noFill/>
        </p:spPr>
        <p:txBody>
          <a:bodyPr wrap="square" rtlCol="0">
            <a:spAutoFit/>
          </a:bodyPr>
          <a:lstStyle/>
          <a:p>
            <a:r>
              <a:rPr lang="en-US" dirty="0">
                <a:latin typeface="Montserrat ExtraLight" panose="00000300000000000000" pitchFamily="2" charset="-52"/>
              </a:rPr>
              <a:t>A structure is a value type that derives implicitly from </a:t>
            </a:r>
            <a:r>
              <a:rPr lang="en-US" dirty="0" err="1">
                <a:latin typeface="Montserrat ExtraLight" panose="00000300000000000000" pitchFamily="2" charset="-52"/>
              </a:rPr>
              <a:t>System.ValueType</a:t>
            </a:r>
            <a:r>
              <a:rPr lang="en-US" dirty="0">
                <a:latin typeface="Montserrat ExtraLight" panose="00000300000000000000" pitchFamily="2" charset="-52"/>
              </a:rPr>
              <a:t>, which in turn is derived from </a:t>
            </a:r>
            <a:r>
              <a:rPr lang="en-US" dirty="0" err="1">
                <a:latin typeface="Montserrat ExtraLight" panose="00000300000000000000" pitchFamily="2" charset="-52"/>
              </a:rPr>
              <a:t>System.Object</a:t>
            </a:r>
            <a:r>
              <a:rPr lang="en-US" dirty="0">
                <a:latin typeface="Montserrat ExtraLight" panose="00000300000000000000" pitchFamily="2" charset="-52"/>
              </a:rPr>
              <a:t>. A structure is very useful for representing values whose memory requirements are small, and for passing values as by-value parameters to methods that have strongly typed parameters.</a:t>
            </a:r>
            <a:endParaRPr lang="en-US" dirty="0" smtClean="0">
              <a:latin typeface="Montserrat ExtraLight" panose="00000300000000000000" pitchFamily="2" charset="-52"/>
            </a:endParaRPr>
          </a:p>
        </p:txBody>
      </p:sp>
      <p:sp>
        <p:nvSpPr>
          <p:cNvPr id="5" name="TextBox 4">
            <a:extLst>
              <a:ext uri="{FF2B5EF4-FFF2-40B4-BE49-F238E27FC236}">
                <a16:creationId xmlns="" xmlns:a16="http://schemas.microsoft.com/office/drawing/2014/main" id="{36F3E1C9-7696-4C13-856A-02890E28E5F7}"/>
              </a:ext>
            </a:extLst>
          </p:cNvPr>
          <p:cNvSpPr txBox="1"/>
          <p:nvPr/>
        </p:nvSpPr>
        <p:spPr>
          <a:xfrm>
            <a:off x="5474538" y="381743"/>
            <a:ext cx="2395553" cy="461665"/>
          </a:xfrm>
          <a:prstGeom prst="rect">
            <a:avLst/>
          </a:prstGeom>
          <a:noFill/>
        </p:spPr>
        <p:txBody>
          <a:bodyPr wrap="square" rtlCol="0">
            <a:spAutoFit/>
          </a:bodyPr>
          <a:lstStyle/>
          <a:p>
            <a:r>
              <a:rPr lang="en-US" sz="2400" dirty="0" smtClean="0">
                <a:latin typeface="Montserrat SemiBold" panose="00000700000000000000" pitchFamily="2" charset="-52"/>
              </a:rPr>
              <a:t>Structures</a:t>
            </a:r>
            <a:endParaRPr lang="uk-UA" dirty="0">
              <a:latin typeface="Montserrat SemiBold" panose="00000700000000000000" pitchFamily="2" charset="-52"/>
            </a:endParaRPr>
          </a:p>
        </p:txBody>
      </p:sp>
      <p:sp>
        <p:nvSpPr>
          <p:cNvPr id="10" name="Овал 9">
            <a:extLst>
              <a:ext uri="{FF2B5EF4-FFF2-40B4-BE49-F238E27FC236}">
                <a16:creationId xmlns="" xmlns:a16="http://schemas.microsoft.com/office/drawing/2014/main" id="{7B67BA2B-B2DC-4E95-80E0-B7FD2C9446B0}"/>
              </a:ext>
            </a:extLst>
          </p:cNvPr>
          <p:cNvSpPr/>
          <p:nvPr/>
        </p:nvSpPr>
        <p:spPr>
          <a:xfrm>
            <a:off x="1015092" y="26744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6CB39D96-F7D0-4D5C-B7EB-0FB9927923BA}"/>
              </a:ext>
            </a:extLst>
          </p:cNvPr>
          <p:cNvSpPr/>
          <p:nvPr/>
        </p:nvSpPr>
        <p:spPr>
          <a:xfrm>
            <a:off x="634184" y="1946316"/>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F1F1AF1F-9D7B-4E11-9627-C706F89CCBD8}"/>
              </a:ext>
            </a:extLst>
          </p:cNvPr>
          <p:cNvSpPr/>
          <p:nvPr/>
        </p:nvSpPr>
        <p:spPr>
          <a:xfrm>
            <a:off x="10432967" y="5773386"/>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D5328EB2-60DA-4880-AD3C-A37B61BFBF56}"/>
              </a:ext>
            </a:extLst>
          </p:cNvPr>
          <p:cNvSpPr/>
          <p:nvPr/>
        </p:nvSpPr>
        <p:spPr>
          <a:xfrm>
            <a:off x="1644069" y="228055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Овал 13">
            <a:extLst>
              <a:ext uri="{FF2B5EF4-FFF2-40B4-BE49-F238E27FC236}">
                <a16:creationId xmlns="" xmlns:a16="http://schemas.microsoft.com/office/drawing/2014/main" id="{21BB4188-651C-44DE-8FE3-AF827C7E173F}"/>
              </a:ext>
            </a:extLst>
          </p:cNvPr>
          <p:cNvSpPr/>
          <p:nvPr/>
        </p:nvSpPr>
        <p:spPr>
          <a:xfrm>
            <a:off x="11793696" y="3698787"/>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 xmlns:a16="http://schemas.microsoft.com/office/drawing/2014/main" id="{85CA61A7-802E-49EB-AE70-0EF55EF5071A}"/>
              </a:ext>
            </a:extLst>
          </p:cNvPr>
          <p:cNvSpPr/>
          <p:nvPr/>
        </p:nvSpPr>
        <p:spPr>
          <a:xfrm>
            <a:off x="11526575" y="238061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29243602-74B9-418F-88B8-396E2CA89B0E}"/>
              </a:ext>
            </a:extLst>
          </p:cNvPr>
          <p:cNvSpPr/>
          <p:nvPr/>
        </p:nvSpPr>
        <p:spPr>
          <a:xfrm>
            <a:off x="11443696" y="6096742"/>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9613" y="1112429"/>
            <a:ext cx="5231142" cy="3250992"/>
          </a:xfrm>
          <a:prstGeom prst="rect">
            <a:avLst/>
          </a:prstGeom>
        </p:spPr>
      </p:pic>
    </p:spTree>
    <p:extLst>
      <p:ext uri="{BB962C8B-B14F-4D97-AF65-F5344CB8AC3E}">
        <p14:creationId xmlns:p14="http://schemas.microsoft.com/office/powerpoint/2010/main" val="2407716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EA127275-8311-4FD8-AAFC-2E59696607A6}"/>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 xmlns:a16="http://schemas.microsoft.com/office/drawing/2014/main" id="{7B798424-DCBC-4FC1-9945-DAE37E1BA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 xmlns:a16="http://schemas.microsoft.com/office/drawing/2014/main" id="{53D88E37-3457-4374-BF51-60B2AD656DD1}"/>
              </a:ext>
            </a:extLst>
          </p:cNvPr>
          <p:cNvSpPr txBox="1"/>
          <p:nvPr/>
        </p:nvSpPr>
        <p:spPr>
          <a:xfrm>
            <a:off x="694056" y="4112798"/>
            <a:ext cx="8916345" cy="2031325"/>
          </a:xfrm>
          <a:prstGeom prst="rect">
            <a:avLst/>
          </a:prstGeom>
          <a:noFill/>
        </p:spPr>
        <p:txBody>
          <a:bodyPr wrap="square" rtlCol="0">
            <a:spAutoFit/>
          </a:bodyPr>
          <a:lstStyle/>
          <a:p>
            <a:r>
              <a:rPr lang="en-US" dirty="0">
                <a:latin typeface="Montserrat ExtraLight" panose="00000300000000000000" pitchFamily="2" charset="-52"/>
              </a:rPr>
              <a:t>An enumeration (</a:t>
            </a:r>
            <a:r>
              <a:rPr lang="en-US" dirty="0" err="1">
                <a:latin typeface="Montserrat ExtraLight" panose="00000300000000000000" pitchFamily="2" charset="-52"/>
              </a:rPr>
              <a:t>enum</a:t>
            </a:r>
            <a:r>
              <a:rPr lang="en-US" dirty="0">
                <a:latin typeface="Montserrat ExtraLight" panose="00000300000000000000" pitchFamily="2" charset="-52"/>
              </a:rPr>
              <a:t>) is a value type that inherits directly from </a:t>
            </a:r>
            <a:r>
              <a:rPr lang="en-US" dirty="0" err="1">
                <a:latin typeface="Montserrat ExtraLight" panose="00000300000000000000" pitchFamily="2" charset="-52"/>
              </a:rPr>
              <a:t>System.Enum</a:t>
            </a:r>
            <a:r>
              <a:rPr lang="en-US" dirty="0">
                <a:latin typeface="Montserrat ExtraLight" panose="00000300000000000000" pitchFamily="2" charset="-52"/>
              </a:rPr>
              <a:t> and that supplies alternate names for the values of an underlying primitive type. An enumeration type has a name, an underlying type that must be one of the built-in signed or unsigned integer types (such as Byte, Int32, or UInt64), and a set of fields. The fields are static literal fields, each of which represents a constant. </a:t>
            </a:r>
            <a:endParaRPr lang="en-US" dirty="0" smtClean="0">
              <a:latin typeface="Montserrat ExtraLight" panose="00000300000000000000" pitchFamily="2" charset="-52"/>
            </a:endParaRPr>
          </a:p>
        </p:txBody>
      </p:sp>
      <p:sp>
        <p:nvSpPr>
          <p:cNvPr id="5" name="TextBox 4">
            <a:extLst>
              <a:ext uri="{FF2B5EF4-FFF2-40B4-BE49-F238E27FC236}">
                <a16:creationId xmlns="" xmlns:a16="http://schemas.microsoft.com/office/drawing/2014/main" id="{36F3E1C9-7696-4C13-856A-02890E28E5F7}"/>
              </a:ext>
            </a:extLst>
          </p:cNvPr>
          <p:cNvSpPr txBox="1"/>
          <p:nvPr/>
        </p:nvSpPr>
        <p:spPr>
          <a:xfrm>
            <a:off x="5474538" y="381743"/>
            <a:ext cx="2395553" cy="461665"/>
          </a:xfrm>
          <a:prstGeom prst="rect">
            <a:avLst/>
          </a:prstGeom>
          <a:noFill/>
        </p:spPr>
        <p:txBody>
          <a:bodyPr wrap="square" rtlCol="0">
            <a:spAutoFit/>
          </a:bodyPr>
          <a:lstStyle/>
          <a:p>
            <a:r>
              <a:rPr lang="en-US" sz="2400" dirty="0" smtClean="0">
                <a:latin typeface="Montserrat SemiBold" panose="00000700000000000000" pitchFamily="2" charset="-52"/>
              </a:rPr>
              <a:t>Enumerations</a:t>
            </a:r>
            <a:endParaRPr lang="uk-UA" dirty="0">
              <a:latin typeface="Montserrat SemiBold" panose="00000700000000000000" pitchFamily="2" charset="-52"/>
            </a:endParaRPr>
          </a:p>
        </p:txBody>
      </p:sp>
      <p:sp>
        <p:nvSpPr>
          <p:cNvPr id="10" name="Овал 9">
            <a:extLst>
              <a:ext uri="{FF2B5EF4-FFF2-40B4-BE49-F238E27FC236}">
                <a16:creationId xmlns="" xmlns:a16="http://schemas.microsoft.com/office/drawing/2014/main" id="{7B67BA2B-B2DC-4E95-80E0-B7FD2C9446B0}"/>
              </a:ext>
            </a:extLst>
          </p:cNvPr>
          <p:cNvSpPr/>
          <p:nvPr/>
        </p:nvSpPr>
        <p:spPr>
          <a:xfrm>
            <a:off x="1015092" y="26744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6CB39D96-F7D0-4D5C-B7EB-0FB9927923BA}"/>
              </a:ext>
            </a:extLst>
          </p:cNvPr>
          <p:cNvSpPr/>
          <p:nvPr/>
        </p:nvSpPr>
        <p:spPr>
          <a:xfrm>
            <a:off x="634184" y="1946316"/>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F1F1AF1F-9D7B-4E11-9627-C706F89CCBD8}"/>
              </a:ext>
            </a:extLst>
          </p:cNvPr>
          <p:cNvSpPr/>
          <p:nvPr/>
        </p:nvSpPr>
        <p:spPr>
          <a:xfrm>
            <a:off x="10432967" y="5773386"/>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D5328EB2-60DA-4880-AD3C-A37B61BFBF56}"/>
              </a:ext>
            </a:extLst>
          </p:cNvPr>
          <p:cNvSpPr/>
          <p:nvPr/>
        </p:nvSpPr>
        <p:spPr>
          <a:xfrm>
            <a:off x="1644069" y="228055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Овал 13">
            <a:extLst>
              <a:ext uri="{FF2B5EF4-FFF2-40B4-BE49-F238E27FC236}">
                <a16:creationId xmlns="" xmlns:a16="http://schemas.microsoft.com/office/drawing/2014/main" id="{21BB4188-651C-44DE-8FE3-AF827C7E173F}"/>
              </a:ext>
            </a:extLst>
          </p:cNvPr>
          <p:cNvSpPr/>
          <p:nvPr/>
        </p:nvSpPr>
        <p:spPr>
          <a:xfrm>
            <a:off x="11793696" y="3698787"/>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 xmlns:a16="http://schemas.microsoft.com/office/drawing/2014/main" id="{85CA61A7-802E-49EB-AE70-0EF55EF5071A}"/>
              </a:ext>
            </a:extLst>
          </p:cNvPr>
          <p:cNvSpPr/>
          <p:nvPr/>
        </p:nvSpPr>
        <p:spPr>
          <a:xfrm>
            <a:off x="11526575" y="238061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29243602-74B9-418F-88B8-396E2CA89B0E}"/>
              </a:ext>
            </a:extLst>
          </p:cNvPr>
          <p:cNvSpPr/>
          <p:nvPr/>
        </p:nvSpPr>
        <p:spPr>
          <a:xfrm>
            <a:off x="11443696" y="6096742"/>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0724" y="1113958"/>
            <a:ext cx="4923809" cy="2761905"/>
          </a:xfrm>
          <a:prstGeom prst="rect">
            <a:avLst/>
          </a:prstGeom>
        </p:spPr>
      </p:pic>
    </p:spTree>
    <p:extLst>
      <p:ext uri="{BB962C8B-B14F-4D97-AF65-F5344CB8AC3E}">
        <p14:creationId xmlns:p14="http://schemas.microsoft.com/office/powerpoint/2010/main" val="1021188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EA127275-8311-4FD8-AAFC-2E59696607A6}"/>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 xmlns:a16="http://schemas.microsoft.com/office/drawing/2014/main" id="{7B798424-DCBC-4FC1-9945-DAE37E1BA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 xmlns:a16="http://schemas.microsoft.com/office/drawing/2014/main" id="{53D88E37-3457-4374-BF51-60B2AD656DD1}"/>
              </a:ext>
            </a:extLst>
          </p:cNvPr>
          <p:cNvSpPr txBox="1"/>
          <p:nvPr/>
        </p:nvSpPr>
        <p:spPr>
          <a:xfrm>
            <a:off x="932286" y="2674749"/>
            <a:ext cx="8916345" cy="3693319"/>
          </a:xfrm>
          <a:prstGeom prst="rect">
            <a:avLst/>
          </a:prstGeom>
          <a:noFill/>
        </p:spPr>
        <p:txBody>
          <a:bodyPr wrap="square" rtlCol="0">
            <a:spAutoFit/>
          </a:bodyPr>
          <a:lstStyle/>
          <a:p>
            <a:r>
              <a:rPr lang="en-US" dirty="0">
                <a:latin typeface="Montserrat ExtraLight" panose="00000300000000000000" pitchFamily="2" charset="-52"/>
              </a:rPr>
              <a:t>Delegates are reference types that serve a purpose similar to that of function pointers in C++. They are used for event handlers and callback functions in .NET. Unlike function pointers, delegates are secure, verifiable, and type safe. A delegate type can represent any instance method or static method that has a compatible signature</a:t>
            </a:r>
            <a:r>
              <a:rPr lang="en-US" dirty="0" smtClean="0">
                <a:latin typeface="Montserrat ExtraLight" panose="00000300000000000000" pitchFamily="2" charset="-52"/>
              </a:rPr>
              <a:t>.</a:t>
            </a:r>
            <a:endParaRPr lang="en-US" dirty="0">
              <a:latin typeface="Montserrat ExtraLight" panose="00000300000000000000" pitchFamily="2" charset="-52"/>
            </a:endParaRPr>
          </a:p>
          <a:p>
            <a:r>
              <a:rPr lang="en-US" dirty="0">
                <a:latin typeface="Montserrat ExtraLight" panose="00000300000000000000" pitchFamily="2" charset="-52"/>
              </a:rPr>
              <a:t>A parameter of a delegate is compatible with the corresponding parameter of a method if the type of the delegate parameter is more restrictive than the type of the method parameter, because this guarantees that an argument passed to the delegate can be passed safely to the method</a:t>
            </a:r>
            <a:r>
              <a:rPr lang="en-US" dirty="0" smtClean="0">
                <a:latin typeface="Montserrat ExtraLight" panose="00000300000000000000" pitchFamily="2" charset="-52"/>
              </a:rPr>
              <a:t>.</a:t>
            </a:r>
            <a:endParaRPr lang="en-US" dirty="0">
              <a:latin typeface="Montserrat ExtraLight" panose="00000300000000000000" pitchFamily="2" charset="-52"/>
            </a:endParaRPr>
          </a:p>
          <a:p>
            <a:r>
              <a:rPr lang="en-US" dirty="0">
                <a:latin typeface="Montserrat ExtraLight" panose="00000300000000000000" pitchFamily="2" charset="-52"/>
              </a:rPr>
              <a:t>Similarly, the return type of a delegate is compatible with the return type of </a:t>
            </a:r>
            <a:r>
              <a:rPr lang="en-US" dirty="0" smtClean="0">
                <a:latin typeface="Montserrat ExtraLight" panose="00000300000000000000" pitchFamily="2" charset="-52"/>
              </a:rPr>
              <a:t>a.</a:t>
            </a:r>
          </a:p>
        </p:txBody>
      </p:sp>
      <p:sp>
        <p:nvSpPr>
          <p:cNvPr id="5" name="TextBox 4">
            <a:extLst>
              <a:ext uri="{FF2B5EF4-FFF2-40B4-BE49-F238E27FC236}">
                <a16:creationId xmlns="" xmlns:a16="http://schemas.microsoft.com/office/drawing/2014/main" id="{36F3E1C9-7696-4C13-856A-02890E28E5F7}"/>
              </a:ext>
            </a:extLst>
          </p:cNvPr>
          <p:cNvSpPr txBox="1"/>
          <p:nvPr/>
        </p:nvSpPr>
        <p:spPr>
          <a:xfrm>
            <a:off x="5474538" y="381743"/>
            <a:ext cx="2395553" cy="461665"/>
          </a:xfrm>
          <a:prstGeom prst="rect">
            <a:avLst/>
          </a:prstGeom>
          <a:noFill/>
        </p:spPr>
        <p:txBody>
          <a:bodyPr wrap="square" rtlCol="0">
            <a:spAutoFit/>
          </a:bodyPr>
          <a:lstStyle/>
          <a:p>
            <a:r>
              <a:rPr lang="en-US" sz="2400" dirty="0" smtClean="0">
                <a:latin typeface="Montserrat SemiBold" panose="00000700000000000000" pitchFamily="2" charset="-52"/>
              </a:rPr>
              <a:t>Delegates</a:t>
            </a:r>
            <a:endParaRPr lang="uk-UA" dirty="0">
              <a:latin typeface="Montserrat SemiBold" panose="00000700000000000000" pitchFamily="2" charset="-52"/>
            </a:endParaRPr>
          </a:p>
        </p:txBody>
      </p:sp>
      <p:sp>
        <p:nvSpPr>
          <p:cNvPr id="10" name="Овал 9">
            <a:extLst>
              <a:ext uri="{FF2B5EF4-FFF2-40B4-BE49-F238E27FC236}">
                <a16:creationId xmlns="" xmlns:a16="http://schemas.microsoft.com/office/drawing/2014/main" id="{7B67BA2B-B2DC-4E95-80E0-B7FD2C9446B0}"/>
              </a:ext>
            </a:extLst>
          </p:cNvPr>
          <p:cNvSpPr/>
          <p:nvPr/>
        </p:nvSpPr>
        <p:spPr>
          <a:xfrm>
            <a:off x="1015092" y="26744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6CB39D96-F7D0-4D5C-B7EB-0FB9927923BA}"/>
              </a:ext>
            </a:extLst>
          </p:cNvPr>
          <p:cNvSpPr/>
          <p:nvPr/>
        </p:nvSpPr>
        <p:spPr>
          <a:xfrm>
            <a:off x="634184" y="1946316"/>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F1F1AF1F-9D7B-4E11-9627-C706F89CCBD8}"/>
              </a:ext>
            </a:extLst>
          </p:cNvPr>
          <p:cNvSpPr/>
          <p:nvPr/>
        </p:nvSpPr>
        <p:spPr>
          <a:xfrm>
            <a:off x="10432967" y="5773386"/>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D5328EB2-60DA-4880-AD3C-A37B61BFBF56}"/>
              </a:ext>
            </a:extLst>
          </p:cNvPr>
          <p:cNvSpPr/>
          <p:nvPr/>
        </p:nvSpPr>
        <p:spPr>
          <a:xfrm>
            <a:off x="1644069" y="228055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Овал 13">
            <a:extLst>
              <a:ext uri="{FF2B5EF4-FFF2-40B4-BE49-F238E27FC236}">
                <a16:creationId xmlns="" xmlns:a16="http://schemas.microsoft.com/office/drawing/2014/main" id="{21BB4188-651C-44DE-8FE3-AF827C7E173F}"/>
              </a:ext>
            </a:extLst>
          </p:cNvPr>
          <p:cNvSpPr/>
          <p:nvPr/>
        </p:nvSpPr>
        <p:spPr>
          <a:xfrm>
            <a:off x="11793696" y="3698787"/>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 xmlns:a16="http://schemas.microsoft.com/office/drawing/2014/main" id="{85CA61A7-802E-49EB-AE70-0EF55EF5071A}"/>
              </a:ext>
            </a:extLst>
          </p:cNvPr>
          <p:cNvSpPr/>
          <p:nvPr/>
        </p:nvSpPr>
        <p:spPr>
          <a:xfrm>
            <a:off x="11526575" y="238061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29243602-74B9-418F-88B8-396E2CA89B0E}"/>
              </a:ext>
            </a:extLst>
          </p:cNvPr>
          <p:cNvSpPr/>
          <p:nvPr/>
        </p:nvSpPr>
        <p:spPr>
          <a:xfrm>
            <a:off x="11443696" y="6096742"/>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6820" y="1306697"/>
            <a:ext cx="6266667" cy="904762"/>
          </a:xfrm>
          <a:prstGeom prst="rect">
            <a:avLst/>
          </a:prstGeom>
        </p:spPr>
      </p:pic>
    </p:spTree>
    <p:extLst>
      <p:ext uri="{BB962C8B-B14F-4D97-AF65-F5344CB8AC3E}">
        <p14:creationId xmlns:p14="http://schemas.microsoft.com/office/powerpoint/2010/main" val="2705394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TextBox 14">
            <a:extLst>
              <a:ext uri="{FF2B5EF4-FFF2-40B4-BE49-F238E27FC236}">
                <a16:creationId xmlns="" xmlns:a16="http://schemas.microsoft.com/office/drawing/2014/main" id="{EBD3E627-4C65-4F82-B846-8CE56FB1525C}"/>
              </a:ext>
            </a:extLst>
          </p:cNvPr>
          <p:cNvSpPr txBox="1"/>
          <p:nvPr/>
        </p:nvSpPr>
        <p:spPr>
          <a:xfrm>
            <a:off x="4562055" y="120563"/>
            <a:ext cx="3126581" cy="584775"/>
          </a:xfrm>
          <a:prstGeom prst="rect">
            <a:avLst/>
          </a:prstGeom>
          <a:noFill/>
        </p:spPr>
        <p:txBody>
          <a:bodyPr wrap="square" rtlCol="0">
            <a:spAutoFit/>
          </a:bodyPr>
          <a:lstStyle/>
          <a:p>
            <a:r>
              <a:rPr lang="en-US" sz="3200" dirty="0" smtClean="0">
                <a:latin typeface="Montserrat SemiBold" panose="00000700000000000000" pitchFamily="2" charset="-52"/>
              </a:rPr>
              <a:t>Agenda</a:t>
            </a:r>
            <a:endParaRPr lang="uk-UA" sz="3200" dirty="0">
              <a:latin typeface="Montserrat SemiBold" panose="00000700000000000000" pitchFamily="2" charset="-52"/>
            </a:endParaRPr>
          </a:p>
        </p:txBody>
      </p:sp>
      <p:pic>
        <p:nvPicPr>
          <p:cNvPr id="16" name="Рисунок 15">
            <a:extLst>
              <a:ext uri="{FF2B5EF4-FFF2-40B4-BE49-F238E27FC236}">
                <a16:creationId xmlns="" xmlns:a16="http://schemas.microsoft.com/office/drawing/2014/main" id="{A8BCE2CA-383A-499F-BC3F-3FCE346EEA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643494" y="914035"/>
            <a:ext cx="341652" cy="196030"/>
          </a:xfrm>
          <a:prstGeom prst="rect">
            <a:avLst/>
          </a:prstGeom>
        </p:spPr>
      </p:pic>
      <p:sp>
        <p:nvSpPr>
          <p:cNvPr id="17" name="Прямокутник 27">
            <a:extLst>
              <a:ext uri="{FF2B5EF4-FFF2-40B4-BE49-F238E27FC236}">
                <a16:creationId xmlns="" xmlns:a16="http://schemas.microsoft.com/office/drawing/2014/main" id="{F16B480B-808A-48C9-A952-86C5F036B8A8}"/>
              </a:ext>
            </a:extLst>
          </p:cNvPr>
          <p:cNvSpPr/>
          <p:nvPr/>
        </p:nvSpPr>
        <p:spPr>
          <a:xfrm>
            <a:off x="2982116" y="1271200"/>
            <a:ext cx="2480839" cy="369332"/>
          </a:xfrm>
          <a:prstGeom prst="rect">
            <a:avLst/>
          </a:prstGeom>
        </p:spPr>
        <p:txBody>
          <a:bodyPr wrap="square">
            <a:spAutoFit/>
          </a:bodyPr>
          <a:lstStyle/>
          <a:p>
            <a:r>
              <a:rPr lang="en-US" dirty="0" smtClean="0">
                <a:latin typeface="Montserrat ExtraLight" panose="00000300000000000000" pitchFamily="2" charset="-52"/>
              </a:rPr>
              <a:t>Key benefits</a:t>
            </a:r>
            <a:endParaRPr lang="en-US" dirty="0" smtClean="0"/>
          </a:p>
        </p:txBody>
      </p:sp>
      <p:sp>
        <p:nvSpPr>
          <p:cNvPr id="18" name="Прямокутник 28">
            <a:extLst>
              <a:ext uri="{FF2B5EF4-FFF2-40B4-BE49-F238E27FC236}">
                <a16:creationId xmlns="" xmlns:a16="http://schemas.microsoft.com/office/drawing/2014/main" id="{F79AAF9E-9EA6-4149-BEB7-65A1CBC519B5}"/>
              </a:ext>
            </a:extLst>
          </p:cNvPr>
          <p:cNvSpPr/>
          <p:nvPr/>
        </p:nvSpPr>
        <p:spPr>
          <a:xfrm>
            <a:off x="2982116" y="782283"/>
            <a:ext cx="4160500" cy="461665"/>
          </a:xfrm>
          <a:prstGeom prst="rect">
            <a:avLst/>
          </a:prstGeom>
        </p:spPr>
        <p:txBody>
          <a:bodyPr wrap="square">
            <a:spAutoFit/>
          </a:bodyPr>
          <a:lstStyle/>
          <a:p>
            <a:r>
              <a:rPr lang="en-US" sz="2400" dirty="0" smtClean="0">
                <a:latin typeface="Montserrat SemiBold" panose="00000700000000000000" pitchFamily="2" charset="-52"/>
              </a:rPr>
              <a:t>What is .NET?</a:t>
            </a:r>
            <a:endParaRPr lang="uk-UA" sz="2400" dirty="0">
              <a:latin typeface="Montserrat SemiBold" panose="00000700000000000000" pitchFamily="2" charset="-52"/>
            </a:endParaRPr>
          </a:p>
        </p:txBody>
      </p:sp>
      <p:sp>
        <p:nvSpPr>
          <p:cNvPr id="19" name="Прямокутник 27">
            <a:extLst>
              <a:ext uri="{FF2B5EF4-FFF2-40B4-BE49-F238E27FC236}">
                <a16:creationId xmlns="" xmlns:a16="http://schemas.microsoft.com/office/drawing/2014/main" id="{F16B480B-808A-48C9-A952-86C5F036B8A8}"/>
              </a:ext>
            </a:extLst>
          </p:cNvPr>
          <p:cNvSpPr/>
          <p:nvPr/>
        </p:nvSpPr>
        <p:spPr>
          <a:xfrm>
            <a:off x="2982116" y="1640532"/>
            <a:ext cx="5497577" cy="369332"/>
          </a:xfrm>
          <a:prstGeom prst="rect">
            <a:avLst/>
          </a:prstGeom>
        </p:spPr>
        <p:txBody>
          <a:bodyPr wrap="square">
            <a:spAutoFit/>
          </a:bodyPr>
          <a:lstStyle/>
          <a:p>
            <a:r>
              <a:rPr lang="en-US" dirty="0" smtClean="0">
                <a:latin typeface="Montserrat ExtraLight" panose="00000300000000000000" pitchFamily="2" charset="-52"/>
              </a:rPr>
              <a:t>Structure </a:t>
            </a:r>
            <a:r>
              <a:rPr lang="en-US" dirty="0">
                <a:latin typeface="Montserrat ExtraLight" panose="00000300000000000000" pitchFamily="2" charset="-52"/>
              </a:rPr>
              <a:t>of the .NET platform</a:t>
            </a:r>
            <a:endParaRPr lang="en-US" dirty="0" smtClean="0"/>
          </a:p>
        </p:txBody>
      </p:sp>
      <p:sp>
        <p:nvSpPr>
          <p:cNvPr id="20" name="Прямокутник 27">
            <a:extLst>
              <a:ext uri="{FF2B5EF4-FFF2-40B4-BE49-F238E27FC236}">
                <a16:creationId xmlns="" xmlns:a16="http://schemas.microsoft.com/office/drawing/2014/main" id="{F16B480B-808A-48C9-A952-86C5F036B8A8}"/>
              </a:ext>
            </a:extLst>
          </p:cNvPr>
          <p:cNvSpPr/>
          <p:nvPr/>
        </p:nvSpPr>
        <p:spPr>
          <a:xfrm>
            <a:off x="2982116" y="2038355"/>
            <a:ext cx="5497577" cy="369332"/>
          </a:xfrm>
          <a:prstGeom prst="rect">
            <a:avLst/>
          </a:prstGeom>
        </p:spPr>
        <p:txBody>
          <a:bodyPr wrap="square">
            <a:spAutoFit/>
          </a:bodyPr>
          <a:lstStyle/>
          <a:p>
            <a:r>
              <a:rPr lang="en-US" dirty="0" smtClean="0">
                <a:latin typeface="Montserrat ExtraLight" panose="00000300000000000000" pitchFamily="2" charset="-52"/>
              </a:rPr>
              <a:t>CLR, CTS, CIL, Assemblies</a:t>
            </a:r>
            <a:endParaRPr lang="en-US" dirty="0" smtClean="0"/>
          </a:p>
        </p:txBody>
      </p:sp>
      <p:pic>
        <p:nvPicPr>
          <p:cNvPr id="21" name="Рисунок 20">
            <a:extLst>
              <a:ext uri="{FF2B5EF4-FFF2-40B4-BE49-F238E27FC236}">
                <a16:creationId xmlns="" xmlns:a16="http://schemas.microsoft.com/office/drawing/2014/main" id="{63EE4BAF-4EBB-4A46-826C-6F7600919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650778" y="2865525"/>
            <a:ext cx="307473" cy="176419"/>
          </a:xfrm>
          <a:prstGeom prst="rect">
            <a:avLst/>
          </a:prstGeom>
        </p:spPr>
      </p:pic>
      <p:sp>
        <p:nvSpPr>
          <p:cNvPr id="22" name="Прямокутник 28">
            <a:extLst>
              <a:ext uri="{FF2B5EF4-FFF2-40B4-BE49-F238E27FC236}">
                <a16:creationId xmlns="" xmlns:a16="http://schemas.microsoft.com/office/drawing/2014/main" id="{F79AAF9E-9EA6-4149-BEB7-65A1CBC519B5}"/>
              </a:ext>
            </a:extLst>
          </p:cNvPr>
          <p:cNvSpPr/>
          <p:nvPr/>
        </p:nvSpPr>
        <p:spPr>
          <a:xfrm>
            <a:off x="2962447" y="2724398"/>
            <a:ext cx="4160500" cy="461665"/>
          </a:xfrm>
          <a:prstGeom prst="rect">
            <a:avLst/>
          </a:prstGeom>
        </p:spPr>
        <p:txBody>
          <a:bodyPr wrap="square">
            <a:spAutoFit/>
          </a:bodyPr>
          <a:lstStyle/>
          <a:p>
            <a:r>
              <a:rPr lang="en-US" sz="2400" dirty="0" smtClean="0">
                <a:latin typeface="Montserrat SemiBold" panose="00000700000000000000" pitchFamily="2" charset="-52"/>
              </a:rPr>
              <a:t>C# Language</a:t>
            </a:r>
            <a:endParaRPr lang="uk-UA" sz="2400" dirty="0">
              <a:latin typeface="Montserrat SemiBold" panose="00000700000000000000" pitchFamily="2" charset="-52"/>
            </a:endParaRPr>
          </a:p>
        </p:txBody>
      </p:sp>
      <p:sp>
        <p:nvSpPr>
          <p:cNvPr id="23" name="Прямокутник 27">
            <a:extLst>
              <a:ext uri="{FF2B5EF4-FFF2-40B4-BE49-F238E27FC236}">
                <a16:creationId xmlns="" xmlns:a16="http://schemas.microsoft.com/office/drawing/2014/main" id="{F16B480B-808A-48C9-A952-86C5F036B8A8}"/>
              </a:ext>
            </a:extLst>
          </p:cNvPr>
          <p:cNvSpPr/>
          <p:nvPr/>
        </p:nvSpPr>
        <p:spPr>
          <a:xfrm>
            <a:off x="2965705" y="3155910"/>
            <a:ext cx="2110258" cy="369332"/>
          </a:xfrm>
          <a:prstGeom prst="rect">
            <a:avLst/>
          </a:prstGeom>
        </p:spPr>
        <p:txBody>
          <a:bodyPr wrap="square">
            <a:spAutoFit/>
          </a:bodyPr>
          <a:lstStyle/>
          <a:p>
            <a:r>
              <a:rPr lang="en-US" dirty="0" smtClean="0">
                <a:latin typeface="Montserrat ExtraLight" panose="00000300000000000000" pitchFamily="2" charset="-52"/>
              </a:rPr>
              <a:t>Overview</a:t>
            </a:r>
            <a:endParaRPr lang="en-US" dirty="0" smtClean="0"/>
          </a:p>
        </p:txBody>
      </p:sp>
      <p:sp>
        <p:nvSpPr>
          <p:cNvPr id="24" name="Прямокутник 27">
            <a:extLst>
              <a:ext uri="{FF2B5EF4-FFF2-40B4-BE49-F238E27FC236}">
                <a16:creationId xmlns="" xmlns:a16="http://schemas.microsoft.com/office/drawing/2014/main" id="{F16B480B-808A-48C9-A952-86C5F036B8A8}"/>
              </a:ext>
            </a:extLst>
          </p:cNvPr>
          <p:cNvSpPr/>
          <p:nvPr/>
        </p:nvSpPr>
        <p:spPr>
          <a:xfrm>
            <a:off x="2965705" y="3544598"/>
            <a:ext cx="3101108" cy="369332"/>
          </a:xfrm>
          <a:prstGeom prst="rect">
            <a:avLst/>
          </a:prstGeom>
        </p:spPr>
        <p:txBody>
          <a:bodyPr wrap="square">
            <a:spAutoFit/>
          </a:bodyPr>
          <a:lstStyle/>
          <a:p>
            <a:r>
              <a:rPr lang="en-US" dirty="0" smtClean="0">
                <a:latin typeface="Montserrat ExtraLight" panose="00000300000000000000" pitchFamily="2" charset="-52"/>
              </a:rPr>
              <a:t>Types and operators</a:t>
            </a:r>
            <a:endParaRPr lang="en-US" dirty="0" smtClean="0"/>
          </a:p>
        </p:txBody>
      </p:sp>
      <p:sp>
        <p:nvSpPr>
          <p:cNvPr id="25" name="Прямокутник 27">
            <a:extLst>
              <a:ext uri="{FF2B5EF4-FFF2-40B4-BE49-F238E27FC236}">
                <a16:creationId xmlns="" xmlns:a16="http://schemas.microsoft.com/office/drawing/2014/main" id="{F16B480B-808A-48C9-A952-86C5F036B8A8}"/>
              </a:ext>
            </a:extLst>
          </p:cNvPr>
          <p:cNvSpPr/>
          <p:nvPr/>
        </p:nvSpPr>
        <p:spPr>
          <a:xfrm>
            <a:off x="2965704" y="3912382"/>
            <a:ext cx="4681519" cy="369332"/>
          </a:xfrm>
          <a:prstGeom prst="rect">
            <a:avLst/>
          </a:prstGeom>
        </p:spPr>
        <p:txBody>
          <a:bodyPr wrap="square">
            <a:spAutoFit/>
          </a:bodyPr>
          <a:lstStyle/>
          <a:p>
            <a:r>
              <a:rPr lang="en-US" dirty="0" smtClean="0">
                <a:latin typeface="Montserrat ExtraLight" panose="00000300000000000000" pitchFamily="2" charset="-52"/>
              </a:rPr>
              <a:t>Core C# programming constructs</a:t>
            </a:r>
            <a:endParaRPr lang="en-US" dirty="0" smtClean="0"/>
          </a:p>
        </p:txBody>
      </p:sp>
      <p:sp>
        <p:nvSpPr>
          <p:cNvPr id="26" name="Прямокутник 27">
            <a:extLst>
              <a:ext uri="{FF2B5EF4-FFF2-40B4-BE49-F238E27FC236}">
                <a16:creationId xmlns="" xmlns:a16="http://schemas.microsoft.com/office/drawing/2014/main" id="{F16B480B-808A-48C9-A952-86C5F036B8A8}"/>
              </a:ext>
            </a:extLst>
          </p:cNvPr>
          <p:cNvSpPr/>
          <p:nvPr/>
        </p:nvSpPr>
        <p:spPr>
          <a:xfrm>
            <a:off x="2965704" y="4301070"/>
            <a:ext cx="4681519" cy="369332"/>
          </a:xfrm>
          <a:prstGeom prst="rect">
            <a:avLst/>
          </a:prstGeom>
        </p:spPr>
        <p:txBody>
          <a:bodyPr wrap="square">
            <a:spAutoFit/>
          </a:bodyPr>
          <a:lstStyle/>
          <a:p>
            <a:r>
              <a:rPr lang="en-US" dirty="0" smtClean="0">
                <a:latin typeface="Montserrat ExtraLight" panose="00000300000000000000" pitchFamily="2" charset="-52"/>
              </a:rPr>
              <a:t>OOP with C</a:t>
            </a:r>
            <a:r>
              <a:rPr lang="en-US" dirty="0">
                <a:latin typeface="Montserrat ExtraLight" panose="00000300000000000000" pitchFamily="2" charset="-52"/>
              </a:rPr>
              <a:t>#</a:t>
            </a:r>
            <a:endParaRPr lang="en-US" dirty="0" smtClean="0"/>
          </a:p>
        </p:txBody>
      </p:sp>
    </p:spTree>
    <p:extLst>
      <p:ext uri="{BB962C8B-B14F-4D97-AF65-F5344CB8AC3E}">
        <p14:creationId xmlns:p14="http://schemas.microsoft.com/office/powerpoint/2010/main" val="5696708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EA127275-8311-4FD8-AAFC-2E59696607A6}"/>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 xmlns:a16="http://schemas.microsoft.com/office/drawing/2014/main" id="{7B798424-DCBC-4FC1-9945-DAE37E1BA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 xmlns:a16="http://schemas.microsoft.com/office/drawing/2014/main" id="{53D88E37-3457-4374-BF51-60B2AD656DD1}"/>
              </a:ext>
            </a:extLst>
          </p:cNvPr>
          <p:cNvSpPr txBox="1"/>
          <p:nvPr/>
        </p:nvSpPr>
        <p:spPr>
          <a:xfrm>
            <a:off x="3600244" y="2280557"/>
            <a:ext cx="6144139" cy="3139321"/>
          </a:xfrm>
          <a:prstGeom prst="rect">
            <a:avLst/>
          </a:prstGeom>
          <a:noFill/>
        </p:spPr>
        <p:txBody>
          <a:bodyPr wrap="square" rtlCol="0">
            <a:spAutoFit/>
          </a:bodyPr>
          <a:lstStyle/>
          <a:p>
            <a:r>
              <a:rPr lang="en-US" dirty="0" smtClean="0">
                <a:latin typeface="Montserrat ExtraLight" panose="00000300000000000000" pitchFamily="2" charset="-52"/>
              </a:rPr>
              <a:t>Fields</a:t>
            </a:r>
          </a:p>
          <a:p>
            <a:endParaRPr lang="en-US" dirty="0">
              <a:latin typeface="Montserrat ExtraLight" panose="00000300000000000000" pitchFamily="2" charset="-52"/>
            </a:endParaRPr>
          </a:p>
          <a:p>
            <a:r>
              <a:rPr lang="en-US" dirty="0" smtClean="0">
                <a:latin typeface="Montserrat ExtraLight" panose="00000300000000000000" pitchFamily="2" charset="-52"/>
              </a:rPr>
              <a:t>Properties</a:t>
            </a:r>
          </a:p>
          <a:p>
            <a:endParaRPr lang="en-US" dirty="0">
              <a:latin typeface="Montserrat ExtraLight" panose="00000300000000000000" pitchFamily="2" charset="-52"/>
            </a:endParaRPr>
          </a:p>
          <a:p>
            <a:r>
              <a:rPr lang="en-US" dirty="0" smtClean="0">
                <a:latin typeface="Montserrat ExtraLight" panose="00000300000000000000" pitchFamily="2" charset="-52"/>
              </a:rPr>
              <a:t>Methods</a:t>
            </a:r>
          </a:p>
          <a:p>
            <a:endParaRPr lang="en-US" dirty="0" smtClean="0">
              <a:latin typeface="Montserrat ExtraLight" panose="00000300000000000000" pitchFamily="2" charset="-52"/>
            </a:endParaRPr>
          </a:p>
          <a:p>
            <a:r>
              <a:rPr lang="en-US" dirty="0" smtClean="0">
                <a:latin typeface="Montserrat ExtraLight" panose="00000300000000000000" pitchFamily="2" charset="-52"/>
              </a:rPr>
              <a:t>Constructors</a:t>
            </a:r>
          </a:p>
          <a:p>
            <a:endParaRPr lang="en-US" dirty="0">
              <a:latin typeface="Montserrat ExtraLight" panose="00000300000000000000" pitchFamily="2" charset="-52"/>
            </a:endParaRPr>
          </a:p>
          <a:p>
            <a:r>
              <a:rPr lang="en-US" dirty="0" smtClean="0">
                <a:latin typeface="Montserrat ExtraLight" panose="00000300000000000000" pitchFamily="2" charset="-52"/>
              </a:rPr>
              <a:t>Events</a:t>
            </a:r>
          </a:p>
          <a:p>
            <a:endParaRPr lang="en-US" dirty="0">
              <a:latin typeface="Montserrat ExtraLight" panose="00000300000000000000" pitchFamily="2" charset="-52"/>
            </a:endParaRPr>
          </a:p>
          <a:p>
            <a:r>
              <a:rPr lang="en-US" dirty="0" smtClean="0">
                <a:latin typeface="Montserrat ExtraLight" panose="00000300000000000000" pitchFamily="2" charset="-52"/>
              </a:rPr>
              <a:t>Nested types</a:t>
            </a:r>
            <a:endParaRPr lang="en-US" dirty="0">
              <a:latin typeface="Montserrat ExtraLight" panose="00000300000000000000" pitchFamily="2" charset="-52"/>
            </a:endParaRPr>
          </a:p>
        </p:txBody>
      </p:sp>
      <p:sp>
        <p:nvSpPr>
          <p:cNvPr id="5" name="TextBox 4">
            <a:extLst>
              <a:ext uri="{FF2B5EF4-FFF2-40B4-BE49-F238E27FC236}">
                <a16:creationId xmlns="" xmlns:a16="http://schemas.microsoft.com/office/drawing/2014/main" id="{36F3E1C9-7696-4C13-856A-02890E28E5F7}"/>
              </a:ext>
            </a:extLst>
          </p:cNvPr>
          <p:cNvSpPr txBox="1"/>
          <p:nvPr/>
        </p:nvSpPr>
        <p:spPr>
          <a:xfrm>
            <a:off x="5474538" y="381743"/>
            <a:ext cx="2395553" cy="461665"/>
          </a:xfrm>
          <a:prstGeom prst="rect">
            <a:avLst/>
          </a:prstGeom>
          <a:noFill/>
        </p:spPr>
        <p:txBody>
          <a:bodyPr wrap="square" rtlCol="0">
            <a:spAutoFit/>
          </a:bodyPr>
          <a:lstStyle/>
          <a:p>
            <a:r>
              <a:rPr lang="en-US" sz="2400" dirty="0" smtClean="0">
                <a:latin typeface="Montserrat SemiBold" panose="00000700000000000000" pitchFamily="2" charset="-52"/>
              </a:rPr>
              <a:t>Type members</a:t>
            </a:r>
            <a:endParaRPr lang="uk-UA" dirty="0">
              <a:latin typeface="Montserrat SemiBold" panose="00000700000000000000" pitchFamily="2" charset="-52"/>
            </a:endParaRPr>
          </a:p>
        </p:txBody>
      </p:sp>
      <p:sp>
        <p:nvSpPr>
          <p:cNvPr id="10" name="Овал 9">
            <a:extLst>
              <a:ext uri="{FF2B5EF4-FFF2-40B4-BE49-F238E27FC236}">
                <a16:creationId xmlns="" xmlns:a16="http://schemas.microsoft.com/office/drawing/2014/main" id="{7B67BA2B-B2DC-4E95-80E0-B7FD2C9446B0}"/>
              </a:ext>
            </a:extLst>
          </p:cNvPr>
          <p:cNvSpPr/>
          <p:nvPr/>
        </p:nvSpPr>
        <p:spPr>
          <a:xfrm>
            <a:off x="1015092" y="26744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6CB39D96-F7D0-4D5C-B7EB-0FB9927923BA}"/>
              </a:ext>
            </a:extLst>
          </p:cNvPr>
          <p:cNvSpPr/>
          <p:nvPr/>
        </p:nvSpPr>
        <p:spPr>
          <a:xfrm>
            <a:off x="634184" y="1946316"/>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F1F1AF1F-9D7B-4E11-9627-C706F89CCBD8}"/>
              </a:ext>
            </a:extLst>
          </p:cNvPr>
          <p:cNvSpPr/>
          <p:nvPr/>
        </p:nvSpPr>
        <p:spPr>
          <a:xfrm>
            <a:off x="10432967" y="5773386"/>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D5328EB2-60DA-4880-AD3C-A37B61BFBF56}"/>
              </a:ext>
            </a:extLst>
          </p:cNvPr>
          <p:cNvSpPr/>
          <p:nvPr/>
        </p:nvSpPr>
        <p:spPr>
          <a:xfrm>
            <a:off x="1644069" y="228055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Овал 13">
            <a:extLst>
              <a:ext uri="{FF2B5EF4-FFF2-40B4-BE49-F238E27FC236}">
                <a16:creationId xmlns="" xmlns:a16="http://schemas.microsoft.com/office/drawing/2014/main" id="{21BB4188-651C-44DE-8FE3-AF827C7E173F}"/>
              </a:ext>
            </a:extLst>
          </p:cNvPr>
          <p:cNvSpPr/>
          <p:nvPr/>
        </p:nvSpPr>
        <p:spPr>
          <a:xfrm>
            <a:off x="11793696" y="3698787"/>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 xmlns:a16="http://schemas.microsoft.com/office/drawing/2014/main" id="{85CA61A7-802E-49EB-AE70-0EF55EF5071A}"/>
              </a:ext>
            </a:extLst>
          </p:cNvPr>
          <p:cNvSpPr/>
          <p:nvPr/>
        </p:nvSpPr>
        <p:spPr>
          <a:xfrm>
            <a:off x="11526575" y="238061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29243602-74B9-418F-88B8-396E2CA89B0E}"/>
              </a:ext>
            </a:extLst>
          </p:cNvPr>
          <p:cNvSpPr/>
          <p:nvPr/>
        </p:nvSpPr>
        <p:spPr>
          <a:xfrm>
            <a:off x="11443696" y="6096742"/>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18" name="Рисунок 17">
            <a:extLst>
              <a:ext uri="{FF2B5EF4-FFF2-40B4-BE49-F238E27FC236}">
                <a16:creationId xmlns="" xmlns:a16="http://schemas.microsoft.com/office/drawing/2014/main" id="{1CD1D027-E08F-4C76-979D-86ECE13063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248701" y="2349551"/>
            <a:ext cx="307473" cy="176419"/>
          </a:xfrm>
          <a:prstGeom prst="rect">
            <a:avLst/>
          </a:prstGeom>
        </p:spPr>
      </p:pic>
      <p:pic>
        <p:nvPicPr>
          <p:cNvPr id="19" name="Рисунок 18">
            <a:extLst>
              <a:ext uri="{FF2B5EF4-FFF2-40B4-BE49-F238E27FC236}">
                <a16:creationId xmlns="" xmlns:a16="http://schemas.microsoft.com/office/drawing/2014/main" id="{1CD1D027-E08F-4C76-979D-86ECE13063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248701" y="2951336"/>
            <a:ext cx="307473" cy="176419"/>
          </a:xfrm>
          <a:prstGeom prst="rect">
            <a:avLst/>
          </a:prstGeom>
        </p:spPr>
      </p:pic>
      <p:pic>
        <p:nvPicPr>
          <p:cNvPr id="20" name="Рисунок 19">
            <a:extLst>
              <a:ext uri="{FF2B5EF4-FFF2-40B4-BE49-F238E27FC236}">
                <a16:creationId xmlns="" xmlns:a16="http://schemas.microsoft.com/office/drawing/2014/main" id="{1CD1D027-E08F-4C76-979D-86ECE13063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248701" y="3489498"/>
            <a:ext cx="307473" cy="176419"/>
          </a:xfrm>
          <a:prstGeom prst="rect">
            <a:avLst/>
          </a:prstGeom>
        </p:spPr>
      </p:pic>
      <p:pic>
        <p:nvPicPr>
          <p:cNvPr id="21" name="Рисунок 20">
            <a:extLst>
              <a:ext uri="{FF2B5EF4-FFF2-40B4-BE49-F238E27FC236}">
                <a16:creationId xmlns="" xmlns:a16="http://schemas.microsoft.com/office/drawing/2014/main" id="{1CD1D027-E08F-4C76-979D-86ECE13063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252132" y="4027659"/>
            <a:ext cx="307473" cy="176419"/>
          </a:xfrm>
          <a:prstGeom prst="rect">
            <a:avLst/>
          </a:prstGeom>
        </p:spPr>
      </p:pic>
      <p:pic>
        <p:nvPicPr>
          <p:cNvPr id="22" name="Рисунок 21">
            <a:extLst>
              <a:ext uri="{FF2B5EF4-FFF2-40B4-BE49-F238E27FC236}">
                <a16:creationId xmlns="" xmlns:a16="http://schemas.microsoft.com/office/drawing/2014/main" id="{1CD1D027-E08F-4C76-979D-86ECE13063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248701" y="4565820"/>
            <a:ext cx="307473" cy="176419"/>
          </a:xfrm>
          <a:prstGeom prst="rect">
            <a:avLst/>
          </a:prstGeom>
        </p:spPr>
      </p:pic>
      <p:pic>
        <p:nvPicPr>
          <p:cNvPr id="23" name="Рисунок 22">
            <a:extLst>
              <a:ext uri="{FF2B5EF4-FFF2-40B4-BE49-F238E27FC236}">
                <a16:creationId xmlns="" xmlns:a16="http://schemas.microsoft.com/office/drawing/2014/main" id="{1CD1D027-E08F-4C76-979D-86ECE13063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241572" y="5103981"/>
            <a:ext cx="307473" cy="176419"/>
          </a:xfrm>
          <a:prstGeom prst="rect">
            <a:avLst/>
          </a:prstGeom>
        </p:spPr>
      </p:pic>
    </p:spTree>
    <p:extLst>
      <p:ext uri="{BB962C8B-B14F-4D97-AF65-F5344CB8AC3E}">
        <p14:creationId xmlns:p14="http://schemas.microsoft.com/office/powerpoint/2010/main" val="3478261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EA127275-8311-4FD8-AAFC-2E59696607A6}"/>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 xmlns:a16="http://schemas.microsoft.com/office/drawing/2014/main" id="{7B798424-DCBC-4FC1-9945-DAE37E1BA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 xmlns:a16="http://schemas.microsoft.com/office/drawing/2014/main" id="{36F3E1C9-7696-4C13-856A-02890E28E5F7}"/>
              </a:ext>
            </a:extLst>
          </p:cNvPr>
          <p:cNvSpPr txBox="1"/>
          <p:nvPr/>
        </p:nvSpPr>
        <p:spPr>
          <a:xfrm>
            <a:off x="5474538" y="381743"/>
            <a:ext cx="2395553" cy="461665"/>
          </a:xfrm>
          <a:prstGeom prst="rect">
            <a:avLst/>
          </a:prstGeom>
          <a:noFill/>
        </p:spPr>
        <p:txBody>
          <a:bodyPr wrap="square" rtlCol="0">
            <a:spAutoFit/>
          </a:bodyPr>
          <a:lstStyle/>
          <a:p>
            <a:r>
              <a:rPr lang="en-US" sz="2400" dirty="0" smtClean="0">
                <a:latin typeface="Montserrat SemiBold" panose="00000700000000000000" pitchFamily="2" charset="-52"/>
              </a:rPr>
              <a:t>Examples</a:t>
            </a:r>
            <a:endParaRPr lang="uk-UA" dirty="0">
              <a:latin typeface="Montserrat SemiBold" panose="00000700000000000000" pitchFamily="2" charset="-52"/>
            </a:endParaRPr>
          </a:p>
        </p:txBody>
      </p:sp>
      <p:sp>
        <p:nvSpPr>
          <p:cNvPr id="10" name="Овал 9">
            <a:extLst>
              <a:ext uri="{FF2B5EF4-FFF2-40B4-BE49-F238E27FC236}">
                <a16:creationId xmlns="" xmlns:a16="http://schemas.microsoft.com/office/drawing/2014/main" id="{7B67BA2B-B2DC-4E95-80E0-B7FD2C9446B0}"/>
              </a:ext>
            </a:extLst>
          </p:cNvPr>
          <p:cNvSpPr/>
          <p:nvPr/>
        </p:nvSpPr>
        <p:spPr>
          <a:xfrm>
            <a:off x="1015092" y="26744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6CB39D96-F7D0-4D5C-B7EB-0FB9927923BA}"/>
              </a:ext>
            </a:extLst>
          </p:cNvPr>
          <p:cNvSpPr/>
          <p:nvPr/>
        </p:nvSpPr>
        <p:spPr>
          <a:xfrm>
            <a:off x="634184" y="1946316"/>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F1F1AF1F-9D7B-4E11-9627-C706F89CCBD8}"/>
              </a:ext>
            </a:extLst>
          </p:cNvPr>
          <p:cNvSpPr/>
          <p:nvPr/>
        </p:nvSpPr>
        <p:spPr>
          <a:xfrm>
            <a:off x="10432967" y="5773386"/>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D5328EB2-60DA-4880-AD3C-A37B61BFBF56}"/>
              </a:ext>
            </a:extLst>
          </p:cNvPr>
          <p:cNvSpPr/>
          <p:nvPr/>
        </p:nvSpPr>
        <p:spPr>
          <a:xfrm>
            <a:off x="1644069" y="228055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Овал 13">
            <a:extLst>
              <a:ext uri="{FF2B5EF4-FFF2-40B4-BE49-F238E27FC236}">
                <a16:creationId xmlns="" xmlns:a16="http://schemas.microsoft.com/office/drawing/2014/main" id="{21BB4188-651C-44DE-8FE3-AF827C7E173F}"/>
              </a:ext>
            </a:extLst>
          </p:cNvPr>
          <p:cNvSpPr/>
          <p:nvPr/>
        </p:nvSpPr>
        <p:spPr>
          <a:xfrm>
            <a:off x="11793696" y="3698787"/>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 xmlns:a16="http://schemas.microsoft.com/office/drawing/2014/main" id="{85CA61A7-802E-49EB-AE70-0EF55EF5071A}"/>
              </a:ext>
            </a:extLst>
          </p:cNvPr>
          <p:cNvSpPr/>
          <p:nvPr/>
        </p:nvSpPr>
        <p:spPr>
          <a:xfrm>
            <a:off x="11526575" y="238061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29243602-74B9-418F-88B8-396E2CA89B0E}"/>
              </a:ext>
            </a:extLst>
          </p:cNvPr>
          <p:cNvSpPr/>
          <p:nvPr/>
        </p:nvSpPr>
        <p:spPr>
          <a:xfrm>
            <a:off x="11443696" y="6096742"/>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3285" y="1802213"/>
            <a:ext cx="5990476" cy="4457143"/>
          </a:xfrm>
          <a:prstGeom prst="rect">
            <a:avLst/>
          </a:prstGeom>
        </p:spPr>
      </p:pic>
    </p:spTree>
    <p:extLst>
      <p:ext uri="{BB962C8B-B14F-4D97-AF65-F5344CB8AC3E}">
        <p14:creationId xmlns:p14="http://schemas.microsoft.com/office/powerpoint/2010/main" val="2821960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EA127275-8311-4FD8-AAFC-2E59696607A6}"/>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 xmlns:a16="http://schemas.microsoft.com/office/drawing/2014/main" id="{7B798424-DCBC-4FC1-9945-DAE37E1BA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 xmlns:a16="http://schemas.microsoft.com/office/drawing/2014/main" id="{36F3E1C9-7696-4C13-856A-02890E28E5F7}"/>
              </a:ext>
            </a:extLst>
          </p:cNvPr>
          <p:cNvSpPr txBox="1"/>
          <p:nvPr/>
        </p:nvSpPr>
        <p:spPr>
          <a:xfrm>
            <a:off x="5474538" y="381743"/>
            <a:ext cx="2395553" cy="461665"/>
          </a:xfrm>
          <a:prstGeom prst="rect">
            <a:avLst/>
          </a:prstGeom>
          <a:noFill/>
        </p:spPr>
        <p:txBody>
          <a:bodyPr wrap="square" rtlCol="0">
            <a:spAutoFit/>
          </a:bodyPr>
          <a:lstStyle/>
          <a:p>
            <a:r>
              <a:rPr lang="en-US" sz="2400" dirty="0" smtClean="0">
                <a:latin typeface="Montserrat SemiBold" panose="00000700000000000000" pitchFamily="2" charset="-52"/>
              </a:rPr>
              <a:t>Examples</a:t>
            </a:r>
            <a:endParaRPr lang="uk-UA" dirty="0">
              <a:latin typeface="Montserrat SemiBold" panose="00000700000000000000" pitchFamily="2" charset="-52"/>
            </a:endParaRPr>
          </a:p>
        </p:txBody>
      </p:sp>
      <p:sp>
        <p:nvSpPr>
          <p:cNvPr id="10" name="Овал 9">
            <a:extLst>
              <a:ext uri="{FF2B5EF4-FFF2-40B4-BE49-F238E27FC236}">
                <a16:creationId xmlns="" xmlns:a16="http://schemas.microsoft.com/office/drawing/2014/main" id="{7B67BA2B-B2DC-4E95-80E0-B7FD2C9446B0}"/>
              </a:ext>
            </a:extLst>
          </p:cNvPr>
          <p:cNvSpPr/>
          <p:nvPr/>
        </p:nvSpPr>
        <p:spPr>
          <a:xfrm>
            <a:off x="1015092" y="26744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6CB39D96-F7D0-4D5C-B7EB-0FB9927923BA}"/>
              </a:ext>
            </a:extLst>
          </p:cNvPr>
          <p:cNvSpPr/>
          <p:nvPr/>
        </p:nvSpPr>
        <p:spPr>
          <a:xfrm>
            <a:off x="634184" y="1946316"/>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F1F1AF1F-9D7B-4E11-9627-C706F89CCBD8}"/>
              </a:ext>
            </a:extLst>
          </p:cNvPr>
          <p:cNvSpPr/>
          <p:nvPr/>
        </p:nvSpPr>
        <p:spPr>
          <a:xfrm>
            <a:off x="10432967" y="5773386"/>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D5328EB2-60DA-4880-AD3C-A37B61BFBF56}"/>
              </a:ext>
            </a:extLst>
          </p:cNvPr>
          <p:cNvSpPr/>
          <p:nvPr/>
        </p:nvSpPr>
        <p:spPr>
          <a:xfrm>
            <a:off x="1644069" y="228055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Овал 13">
            <a:extLst>
              <a:ext uri="{FF2B5EF4-FFF2-40B4-BE49-F238E27FC236}">
                <a16:creationId xmlns="" xmlns:a16="http://schemas.microsoft.com/office/drawing/2014/main" id="{21BB4188-651C-44DE-8FE3-AF827C7E173F}"/>
              </a:ext>
            </a:extLst>
          </p:cNvPr>
          <p:cNvSpPr/>
          <p:nvPr/>
        </p:nvSpPr>
        <p:spPr>
          <a:xfrm>
            <a:off x="11793696" y="3698787"/>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 xmlns:a16="http://schemas.microsoft.com/office/drawing/2014/main" id="{85CA61A7-802E-49EB-AE70-0EF55EF5071A}"/>
              </a:ext>
            </a:extLst>
          </p:cNvPr>
          <p:cNvSpPr/>
          <p:nvPr/>
        </p:nvSpPr>
        <p:spPr>
          <a:xfrm>
            <a:off x="11526575" y="238061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29243602-74B9-418F-88B8-396E2CA89B0E}"/>
              </a:ext>
            </a:extLst>
          </p:cNvPr>
          <p:cNvSpPr/>
          <p:nvPr/>
        </p:nvSpPr>
        <p:spPr>
          <a:xfrm>
            <a:off x="11443696" y="6096742"/>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138" y="2173153"/>
            <a:ext cx="8112462" cy="3355101"/>
          </a:xfrm>
          <a:prstGeom prst="rect">
            <a:avLst/>
          </a:prstGeom>
        </p:spPr>
      </p:pic>
    </p:spTree>
    <p:extLst>
      <p:ext uri="{BB962C8B-B14F-4D97-AF65-F5344CB8AC3E}">
        <p14:creationId xmlns:p14="http://schemas.microsoft.com/office/powerpoint/2010/main" val="367895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EA127275-8311-4FD8-AAFC-2E59696607A6}"/>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 xmlns:a16="http://schemas.microsoft.com/office/drawing/2014/main" id="{7B798424-DCBC-4FC1-9945-DAE37E1BA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 xmlns:a16="http://schemas.microsoft.com/office/drawing/2014/main" id="{36F3E1C9-7696-4C13-856A-02890E28E5F7}"/>
              </a:ext>
            </a:extLst>
          </p:cNvPr>
          <p:cNvSpPr txBox="1"/>
          <p:nvPr/>
        </p:nvSpPr>
        <p:spPr>
          <a:xfrm>
            <a:off x="4898223" y="2380611"/>
            <a:ext cx="2395553" cy="461665"/>
          </a:xfrm>
          <a:prstGeom prst="rect">
            <a:avLst/>
          </a:prstGeom>
          <a:noFill/>
        </p:spPr>
        <p:txBody>
          <a:bodyPr wrap="square" rtlCol="0">
            <a:spAutoFit/>
          </a:bodyPr>
          <a:lstStyle/>
          <a:p>
            <a:r>
              <a:rPr lang="en-US" sz="2400" dirty="0" smtClean="0">
                <a:latin typeface="Montserrat SemiBold" panose="00000700000000000000" pitchFamily="2" charset="-52"/>
              </a:rPr>
              <a:t>C# Overview</a:t>
            </a:r>
            <a:endParaRPr lang="uk-UA" dirty="0">
              <a:latin typeface="Montserrat SemiBold" panose="00000700000000000000" pitchFamily="2" charset="-52"/>
            </a:endParaRPr>
          </a:p>
        </p:txBody>
      </p:sp>
      <p:sp>
        <p:nvSpPr>
          <p:cNvPr id="10" name="Овал 9">
            <a:extLst>
              <a:ext uri="{FF2B5EF4-FFF2-40B4-BE49-F238E27FC236}">
                <a16:creationId xmlns="" xmlns:a16="http://schemas.microsoft.com/office/drawing/2014/main" id="{7B67BA2B-B2DC-4E95-80E0-B7FD2C9446B0}"/>
              </a:ext>
            </a:extLst>
          </p:cNvPr>
          <p:cNvSpPr/>
          <p:nvPr/>
        </p:nvSpPr>
        <p:spPr>
          <a:xfrm>
            <a:off x="1015092" y="26744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6CB39D96-F7D0-4D5C-B7EB-0FB9927923BA}"/>
              </a:ext>
            </a:extLst>
          </p:cNvPr>
          <p:cNvSpPr/>
          <p:nvPr/>
        </p:nvSpPr>
        <p:spPr>
          <a:xfrm>
            <a:off x="634184" y="1946316"/>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F1F1AF1F-9D7B-4E11-9627-C706F89CCBD8}"/>
              </a:ext>
            </a:extLst>
          </p:cNvPr>
          <p:cNvSpPr/>
          <p:nvPr/>
        </p:nvSpPr>
        <p:spPr>
          <a:xfrm>
            <a:off x="10432967" y="5773386"/>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D5328EB2-60DA-4880-AD3C-A37B61BFBF56}"/>
              </a:ext>
            </a:extLst>
          </p:cNvPr>
          <p:cNvSpPr/>
          <p:nvPr/>
        </p:nvSpPr>
        <p:spPr>
          <a:xfrm>
            <a:off x="1644069" y="228055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Овал 13">
            <a:extLst>
              <a:ext uri="{FF2B5EF4-FFF2-40B4-BE49-F238E27FC236}">
                <a16:creationId xmlns="" xmlns:a16="http://schemas.microsoft.com/office/drawing/2014/main" id="{21BB4188-651C-44DE-8FE3-AF827C7E173F}"/>
              </a:ext>
            </a:extLst>
          </p:cNvPr>
          <p:cNvSpPr/>
          <p:nvPr/>
        </p:nvSpPr>
        <p:spPr>
          <a:xfrm>
            <a:off x="11793696" y="3698787"/>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 xmlns:a16="http://schemas.microsoft.com/office/drawing/2014/main" id="{85CA61A7-802E-49EB-AE70-0EF55EF5071A}"/>
              </a:ext>
            </a:extLst>
          </p:cNvPr>
          <p:cNvSpPr/>
          <p:nvPr/>
        </p:nvSpPr>
        <p:spPr>
          <a:xfrm>
            <a:off x="11526575" y="238061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29243602-74B9-418F-88B8-396E2CA89B0E}"/>
              </a:ext>
            </a:extLst>
          </p:cNvPr>
          <p:cNvSpPr/>
          <p:nvPr/>
        </p:nvSpPr>
        <p:spPr>
          <a:xfrm>
            <a:off x="11443696" y="6096742"/>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652937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Овал 3">
            <a:extLst>
              <a:ext uri="{FF2B5EF4-FFF2-40B4-BE49-F238E27FC236}">
                <a16:creationId xmlns="" xmlns:a16="http://schemas.microsoft.com/office/drawing/2014/main" id="{E6C4AA66-44AD-423C-8C54-22C52A6A7D6A}"/>
              </a:ext>
            </a:extLst>
          </p:cNvPr>
          <p:cNvSpPr/>
          <p:nvPr/>
        </p:nvSpPr>
        <p:spPr>
          <a:xfrm>
            <a:off x="1494507" y="6623957"/>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 xmlns:a16="http://schemas.microsoft.com/office/drawing/2014/main" id="{4A1250BF-51B8-4204-9590-59DE636281C1}"/>
              </a:ext>
            </a:extLst>
          </p:cNvPr>
          <p:cNvSpPr/>
          <p:nvPr/>
        </p:nvSpPr>
        <p:spPr>
          <a:xfrm>
            <a:off x="505837" y="38421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11527972" y="359228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413672" y="615043"/>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753850" y="2349953"/>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039585" y="5725884"/>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TextBox 20">
            <a:extLst>
              <a:ext uri="{FF2B5EF4-FFF2-40B4-BE49-F238E27FC236}">
                <a16:creationId xmlns="" xmlns:a16="http://schemas.microsoft.com/office/drawing/2014/main" id="{07475155-F3BC-4AEC-A6D9-68AAFFEF6F66}"/>
              </a:ext>
            </a:extLst>
          </p:cNvPr>
          <p:cNvSpPr txBox="1"/>
          <p:nvPr/>
        </p:nvSpPr>
        <p:spPr>
          <a:xfrm>
            <a:off x="5096657" y="276523"/>
            <a:ext cx="3166033" cy="461665"/>
          </a:xfrm>
          <a:prstGeom prst="rect">
            <a:avLst/>
          </a:prstGeom>
          <a:noFill/>
        </p:spPr>
        <p:txBody>
          <a:bodyPr wrap="square" rtlCol="0">
            <a:spAutoFit/>
          </a:bodyPr>
          <a:lstStyle/>
          <a:p>
            <a:r>
              <a:rPr lang="en-US" sz="2400" dirty="0" smtClean="0">
                <a:latin typeface="Montserrat SemiBold" panose="00000700000000000000" pitchFamily="2" charset="-52"/>
              </a:rPr>
              <a:t>C# Data Types</a:t>
            </a:r>
            <a:endParaRPr lang="uk-UA" sz="2000" dirty="0">
              <a:latin typeface="Montserrat SemiBold" panose="00000700000000000000" pitchFamily="2" charset="-52"/>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764" y="832775"/>
            <a:ext cx="5616248" cy="5747622"/>
          </a:xfrm>
          <a:prstGeom prst="rect">
            <a:avLst/>
          </a:prstGeom>
        </p:spPr>
      </p:pic>
    </p:spTree>
    <p:extLst>
      <p:ext uri="{BB962C8B-B14F-4D97-AF65-F5344CB8AC3E}">
        <p14:creationId xmlns:p14="http://schemas.microsoft.com/office/powerpoint/2010/main" val="1785724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EA127275-8311-4FD8-AAFC-2E59696607A6}"/>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 xmlns:a16="http://schemas.microsoft.com/office/drawing/2014/main" id="{7B798424-DCBC-4FC1-9945-DAE37E1BA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 xmlns:a16="http://schemas.microsoft.com/office/drawing/2014/main" id="{53D88E37-3457-4374-BF51-60B2AD656DD1}"/>
              </a:ext>
            </a:extLst>
          </p:cNvPr>
          <p:cNvSpPr txBox="1"/>
          <p:nvPr/>
        </p:nvSpPr>
        <p:spPr>
          <a:xfrm>
            <a:off x="3665645" y="1987734"/>
            <a:ext cx="1912514" cy="4093428"/>
          </a:xfrm>
          <a:prstGeom prst="rect">
            <a:avLst/>
          </a:prstGeom>
          <a:noFill/>
        </p:spPr>
        <p:txBody>
          <a:bodyPr wrap="square" rtlCol="0">
            <a:spAutoFit/>
          </a:bodyPr>
          <a:lstStyle/>
          <a:p>
            <a:r>
              <a:rPr lang="en-US" sz="2000" dirty="0" smtClean="0">
                <a:latin typeface="Montserrat ExtraLight" panose="00000300000000000000" pitchFamily="2" charset="-52"/>
              </a:rPr>
              <a:t>new</a:t>
            </a:r>
          </a:p>
          <a:p>
            <a:r>
              <a:rPr lang="en-US" sz="2000" dirty="0" smtClean="0">
                <a:latin typeface="Montserrat ExtraLight" panose="00000300000000000000" pitchFamily="2" charset="-52"/>
              </a:rPr>
              <a:t>return</a:t>
            </a:r>
          </a:p>
          <a:p>
            <a:r>
              <a:rPr lang="en-US" sz="2000" dirty="0" smtClean="0">
                <a:latin typeface="Montserrat ExtraLight" panose="00000300000000000000" pitchFamily="2" charset="-52"/>
              </a:rPr>
              <a:t>void</a:t>
            </a:r>
          </a:p>
          <a:p>
            <a:r>
              <a:rPr lang="en-US" sz="2000" dirty="0" err="1" smtClean="0">
                <a:latin typeface="Montserrat ExtraLight" panose="00000300000000000000" pitchFamily="2" charset="-52"/>
              </a:rPr>
              <a:t>var</a:t>
            </a:r>
            <a:endParaRPr lang="en-US" sz="2000" dirty="0" smtClean="0">
              <a:latin typeface="Montserrat ExtraLight" panose="00000300000000000000" pitchFamily="2" charset="-52"/>
            </a:endParaRPr>
          </a:p>
          <a:p>
            <a:r>
              <a:rPr lang="en-US" sz="2000" dirty="0" err="1" smtClean="0">
                <a:latin typeface="Montserrat ExtraLight" panose="00000300000000000000" pitchFamily="2" charset="-52"/>
              </a:rPr>
              <a:t>params</a:t>
            </a:r>
            <a:endParaRPr lang="en-US" sz="2000" dirty="0" smtClean="0">
              <a:latin typeface="Montserrat ExtraLight" panose="00000300000000000000" pitchFamily="2" charset="-52"/>
            </a:endParaRPr>
          </a:p>
          <a:p>
            <a:r>
              <a:rPr lang="en-US" sz="2000" dirty="0" smtClean="0">
                <a:latin typeface="Montserrat ExtraLight" panose="00000300000000000000" pitchFamily="2" charset="-52"/>
              </a:rPr>
              <a:t>ref</a:t>
            </a:r>
          </a:p>
          <a:p>
            <a:r>
              <a:rPr lang="en-US" sz="2000" dirty="0" smtClean="0">
                <a:latin typeface="Montserrat ExtraLight" panose="00000300000000000000" pitchFamily="2" charset="-52"/>
              </a:rPr>
              <a:t>out</a:t>
            </a:r>
          </a:p>
          <a:p>
            <a:r>
              <a:rPr lang="en-US" sz="2000" dirty="0" smtClean="0">
                <a:latin typeface="Montserrat ExtraLight" panose="00000300000000000000" pitchFamily="2" charset="-52"/>
              </a:rPr>
              <a:t>yield</a:t>
            </a:r>
          </a:p>
          <a:p>
            <a:r>
              <a:rPr lang="en-US" sz="2000" dirty="0" smtClean="0">
                <a:latin typeface="Montserrat ExtraLight" panose="00000300000000000000" pitchFamily="2" charset="-52"/>
              </a:rPr>
              <a:t>is</a:t>
            </a:r>
          </a:p>
          <a:p>
            <a:r>
              <a:rPr lang="en-US" sz="2000" dirty="0" smtClean="0">
                <a:latin typeface="Montserrat ExtraLight" panose="00000300000000000000" pitchFamily="2" charset="-52"/>
              </a:rPr>
              <a:t>as</a:t>
            </a:r>
          </a:p>
          <a:p>
            <a:r>
              <a:rPr lang="en-US" sz="2000" dirty="0" smtClean="0">
                <a:latin typeface="Montserrat ExtraLight" panose="00000300000000000000" pitchFamily="2" charset="-52"/>
              </a:rPr>
              <a:t>virtual</a:t>
            </a:r>
          </a:p>
          <a:p>
            <a:r>
              <a:rPr lang="en-US" sz="2000" dirty="0" smtClean="0">
                <a:latin typeface="Montserrat ExtraLight" panose="00000300000000000000" pitchFamily="2" charset="-52"/>
              </a:rPr>
              <a:t>override</a:t>
            </a:r>
          </a:p>
          <a:p>
            <a:r>
              <a:rPr lang="en-US" sz="2000" dirty="0" smtClean="0">
                <a:latin typeface="Montserrat ExtraLight" panose="00000300000000000000" pitchFamily="2" charset="-52"/>
              </a:rPr>
              <a:t>base</a:t>
            </a:r>
          </a:p>
        </p:txBody>
      </p:sp>
      <p:sp>
        <p:nvSpPr>
          <p:cNvPr id="5" name="TextBox 4">
            <a:extLst>
              <a:ext uri="{FF2B5EF4-FFF2-40B4-BE49-F238E27FC236}">
                <a16:creationId xmlns="" xmlns:a16="http://schemas.microsoft.com/office/drawing/2014/main" id="{36F3E1C9-7696-4C13-856A-02890E28E5F7}"/>
              </a:ext>
            </a:extLst>
          </p:cNvPr>
          <p:cNvSpPr txBox="1"/>
          <p:nvPr/>
        </p:nvSpPr>
        <p:spPr>
          <a:xfrm>
            <a:off x="5474538" y="381743"/>
            <a:ext cx="2395553" cy="461665"/>
          </a:xfrm>
          <a:prstGeom prst="rect">
            <a:avLst/>
          </a:prstGeom>
          <a:noFill/>
        </p:spPr>
        <p:txBody>
          <a:bodyPr wrap="square" rtlCol="0">
            <a:spAutoFit/>
          </a:bodyPr>
          <a:lstStyle/>
          <a:p>
            <a:r>
              <a:rPr lang="en-US" sz="2400" dirty="0" smtClean="0">
                <a:latin typeface="Montserrat SemiBold" panose="00000700000000000000" pitchFamily="2" charset="-52"/>
              </a:rPr>
              <a:t>C# keyword</a:t>
            </a:r>
            <a:endParaRPr lang="uk-UA" dirty="0">
              <a:latin typeface="Montserrat SemiBold" panose="00000700000000000000" pitchFamily="2" charset="-52"/>
            </a:endParaRPr>
          </a:p>
        </p:txBody>
      </p:sp>
      <p:sp>
        <p:nvSpPr>
          <p:cNvPr id="10" name="Овал 9">
            <a:extLst>
              <a:ext uri="{FF2B5EF4-FFF2-40B4-BE49-F238E27FC236}">
                <a16:creationId xmlns="" xmlns:a16="http://schemas.microsoft.com/office/drawing/2014/main" id="{7B67BA2B-B2DC-4E95-80E0-B7FD2C9446B0}"/>
              </a:ext>
            </a:extLst>
          </p:cNvPr>
          <p:cNvSpPr/>
          <p:nvPr/>
        </p:nvSpPr>
        <p:spPr>
          <a:xfrm>
            <a:off x="1015092" y="26744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6CB39D96-F7D0-4D5C-B7EB-0FB9927923BA}"/>
              </a:ext>
            </a:extLst>
          </p:cNvPr>
          <p:cNvSpPr/>
          <p:nvPr/>
        </p:nvSpPr>
        <p:spPr>
          <a:xfrm>
            <a:off x="634184" y="1946316"/>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F1F1AF1F-9D7B-4E11-9627-C706F89CCBD8}"/>
              </a:ext>
            </a:extLst>
          </p:cNvPr>
          <p:cNvSpPr/>
          <p:nvPr/>
        </p:nvSpPr>
        <p:spPr>
          <a:xfrm>
            <a:off x="10432967" y="5773386"/>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D5328EB2-60DA-4880-AD3C-A37B61BFBF56}"/>
              </a:ext>
            </a:extLst>
          </p:cNvPr>
          <p:cNvSpPr/>
          <p:nvPr/>
        </p:nvSpPr>
        <p:spPr>
          <a:xfrm>
            <a:off x="1644069" y="228055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Овал 13">
            <a:extLst>
              <a:ext uri="{FF2B5EF4-FFF2-40B4-BE49-F238E27FC236}">
                <a16:creationId xmlns="" xmlns:a16="http://schemas.microsoft.com/office/drawing/2014/main" id="{21BB4188-651C-44DE-8FE3-AF827C7E173F}"/>
              </a:ext>
            </a:extLst>
          </p:cNvPr>
          <p:cNvSpPr/>
          <p:nvPr/>
        </p:nvSpPr>
        <p:spPr>
          <a:xfrm>
            <a:off x="11793696" y="3698787"/>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 xmlns:a16="http://schemas.microsoft.com/office/drawing/2014/main" id="{85CA61A7-802E-49EB-AE70-0EF55EF5071A}"/>
              </a:ext>
            </a:extLst>
          </p:cNvPr>
          <p:cNvSpPr/>
          <p:nvPr/>
        </p:nvSpPr>
        <p:spPr>
          <a:xfrm>
            <a:off x="11526575" y="238061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29243602-74B9-418F-88B8-396E2CA89B0E}"/>
              </a:ext>
            </a:extLst>
          </p:cNvPr>
          <p:cNvSpPr/>
          <p:nvPr/>
        </p:nvSpPr>
        <p:spPr>
          <a:xfrm>
            <a:off x="11443696" y="6096742"/>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3757256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EA127275-8311-4FD8-AAFC-2E59696607A6}"/>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 xmlns:a16="http://schemas.microsoft.com/office/drawing/2014/main" id="{7B798424-DCBC-4FC1-9945-DAE37E1BA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 xmlns:a16="http://schemas.microsoft.com/office/drawing/2014/main" id="{53D88E37-3457-4374-BF51-60B2AD656DD1}"/>
              </a:ext>
            </a:extLst>
          </p:cNvPr>
          <p:cNvSpPr txBox="1"/>
          <p:nvPr/>
        </p:nvSpPr>
        <p:spPr>
          <a:xfrm>
            <a:off x="2100546" y="2494911"/>
            <a:ext cx="3565607" cy="1815882"/>
          </a:xfrm>
          <a:prstGeom prst="rect">
            <a:avLst/>
          </a:prstGeom>
          <a:noFill/>
        </p:spPr>
        <p:txBody>
          <a:bodyPr wrap="square" rtlCol="0">
            <a:spAutoFit/>
          </a:bodyPr>
          <a:lstStyle/>
          <a:p>
            <a:r>
              <a:rPr lang="en-US" sz="2000" dirty="0" smtClean="0">
                <a:latin typeface="Montserrat ExtraLight" panose="00000300000000000000" pitchFamily="2" charset="-52"/>
              </a:rPr>
              <a:t>Iteration constructs</a:t>
            </a:r>
          </a:p>
          <a:p>
            <a:endParaRPr lang="en-US" sz="2000" dirty="0">
              <a:latin typeface="Montserrat ExtraLight" panose="00000300000000000000" pitchFamily="2" charset="-52"/>
            </a:endParaRPr>
          </a:p>
          <a:p>
            <a:r>
              <a:rPr lang="en-US" dirty="0" smtClean="0">
                <a:latin typeface="Montserrat ExtraLight" panose="00000300000000000000" pitchFamily="2" charset="-52"/>
              </a:rPr>
              <a:t>- for</a:t>
            </a:r>
          </a:p>
          <a:p>
            <a:r>
              <a:rPr lang="en-US" dirty="0" smtClean="0">
                <a:latin typeface="Montserrat ExtraLight" panose="00000300000000000000" pitchFamily="2" charset="-52"/>
              </a:rPr>
              <a:t>- </a:t>
            </a:r>
            <a:r>
              <a:rPr lang="en-US" dirty="0" err="1">
                <a:latin typeface="Montserrat ExtraLight" panose="00000300000000000000" pitchFamily="2" charset="-52"/>
              </a:rPr>
              <a:t>f</a:t>
            </a:r>
            <a:r>
              <a:rPr lang="en-US" dirty="0" err="1" smtClean="0">
                <a:latin typeface="Montserrat ExtraLight" panose="00000300000000000000" pitchFamily="2" charset="-52"/>
              </a:rPr>
              <a:t>oreach</a:t>
            </a:r>
            <a:endParaRPr lang="en-US" dirty="0" smtClean="0">
              <a:latin typeface="Montserrat ExtraLight" panose="00000300000000000000" pitchFamily="2" charset="-52"/>
            </a:endParaRPr>
          </a:p>
          <a:p>
            <a:pPr marL="285750" indent="-285750">
              <a:buFontTx/>
              <a:buChar char="-"/>
            </a:pPr>
            <a:r>
              <a:rPr lang="en-US" dirty="0">
                <a:latin typeface="Montserrat ExtraLight" panose="00000300000000000000" pitchFamily="2" charset="-52"/>
              </a:rPr>
              <a:t>w</a:t>
            </a:r>
            <a:r>
              <a:rPr lang="en-US" dirty="0" smtClean="0">
                <a:latin typeface="Montserrat ExtraLight" panose="00000300000000000000" pitchFamily="2" charset="-52"/>
              </a:rPr>
              <a:t>hile</a:t>
            </a:r>
          </a:p>
          <a:p>
            <a:r>
              <a:rPr lang="en-US" dirty="0" smtClean="0">
                <a:latin typeface="Montserrat ExtraLight" panose="00000300000000000000" pitchFamily="2" charset="-52"/>
              </a:rPr>
              <a:t>- do/while</a:t>
            </a:r>
          </a:p>
        </p:txBody>
      </p:sp>
      <p:sp>
        <p:nvSpPr>
          <p:cNvPr id="5" name="TextBox 4">
            <a:extLst>
              <a:ext uri="{FF2B5EF4-FFF2-40B4-BE49-F238E27FC236}">
                <a16:creationId xmlns="" xmlns:a16="http://schemas.microsoft.com/office/drawing/2014/main" id="{36F3E1C9-7696-4C13-856A-02890E28E5F7}"/>
              </a:ext>
            </a:extLst>
          </p:cNvPr>
          <p:cNvSpPr txBox="1"/>
          <p:nvPr/>
        </p:nvSpPr>
        <p:spPr>
          <a:xfrm>
            <a:off x="5474538" y="381743"/>
            <a:ext cx="3020785" cy="461665"/>
          </a:xfrm>
          <a:prstGeom prst="rect">
            <a:avLst/>
          </a:prstGeom>
          <a:noFill/>
        </p:spPr>
        <p:txBody>
          <a:bodyPr wrap="square" rtlCol="0">
            <a:spAutoFit/>
          </a:bodyPr>
          <a:lstStyle/>
          <a:p>
            <a:r>
              <a:rPr lang="en-US" sz="2400" dirty="0" smtClean="0">
                <a:latin typeface="Montserrat SemiBold" panose="00000700000000000000" pitchFamily="2" charset="-52"/>
              </a:rPr>
              <a:t>C# Constructs</a:t>
            </a:r>
            <a:endParaRPr lang="uk-UA" dirty="0">
              <a:latin typeface="Montserrat SemiBold" panose="00000700000000000000" pitchFamily="2" charset="-52"/>
            </a:endParaRPr>
          </a:p>
        </p:txBody>
      </p:sp>
      <p:sp>
        <p:nvSpPr>
          <p:cNvPr id="10" name="Овал 9">
            <a:extLst>
              <a:ext uri="{FF2B5EF4-FFF2-40B4-BE49-F238E27FC236}">
                <a16:creationId xmlns="" xmlns:a16="http://schemas.microsoft.com/office/drawing/2014/main" id="{7B67BA2B-B2DC-4E95-80E0-B7FD2C9446B0}"/>
              </a:ext>
            </a:extLst>
          </p:cNvPr>
          <p:cNvSpPr/>
          <p:nvPr/>
        </p:nvSpPr>
        <p:spPr>
          <a:xfrm>
            <a:off x="1015092" y="26744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6CB39D96-F7D0-4D5C-B7EB-0FB9927923BA}"/>
              </a:ext>
            </a:extLst>
          </p:cNvPr>
          <p:cNvSpPr/>
          <p:nvPr/>
        </p:nvSpPr>
        <p:spPr>
          <a:xfrm>
            <a:off x="634184" y="1946316"/>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F1F1AF1F-9D7B-4E11-9627-C706F89CCBD8}"/>
              </a:ext>
            </a:extLst>
          </p:cNvPr>
          <p:cNvSpPr/>
          <p:nvPr/>
        </p:nvSpPr>
        <p:spPr>
          <a:xfrm>
            <a:off x="10432967" y="5773386"/>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D5328EB2-60DA-4880-AD3C-A37B61BFBF56}"/>
              </a:ext>
            </a:extLst>
          </p:cNvPr>
          <p:cNvSpPr/>
          <p:nvPr/>
        </p:nvSpPr>
        <p:spPr>
          <a:xfrm>
            <a:off x="1644069" y="228055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Овал 13">
            <a:extLst>
              <a:ext uri="{FF2B5EF4-FFF2-40B4-BE49-F238E27FC236}">
                <a16:creationId xmlns="" xmlns:a16="http://schemas.microsoft.com/office/drawing/2014/main" id="{21BB4188-651C-44DE-8FE3-AF827C7E173F}"/>
              </a:ext>
            </a:extLst>
          </p:cNvPr>
          <p:cNvSpPr/>
          <p:nvPr/>
        </p:nvSpPr>
        <p:spPr>
          <a:xfrm>
            <a:off x="11793696" y="3698787"/>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 xmlns:a16="http://schemas.microsoft.com/office/drawing/2014/main" id="{85CA61A7-802E-49EB-AE70-0EF55EF5071A}"/>
              </a:ext>
            </a:extLst>
          </p:cNvPr>
          <p:cNvSpPr/>
          <p:nvPr/>
        </p:nvSpPr>
        <p:spPr>
          <a:xfrm>
            <a:off x="11526575" y="238061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29243602-74B9-418F-88B8-396E2CA89B0E}"/>
              </a:ext>
            </a:extLst>
          </p:cNvPr>
          <p:cNvSpPr/>
          <p:nvPr/>
        </p:nvSpPr>
        <p:spPr>
          <a:xfrm>
            <a:off x="11443696" y="6096742"/>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 name="TextBox 17">
            <a:extLst>
              <a:ext uri="{FF2B5EF4-FFF2-40B4-BE49-F238E27FC236}">
                <a16:creationId xmlns="" xmlns:a16="http://schemas.microsoft.com/office/drawing/2014/main" id="{53D88E37-3457-4374-BF51-60B2AD656DD1}"/>
              </a:ext>
            </a:extLst>
          </p:cNvPr>
          <p:cNvSpPr txBox="1"/>
          <p:nvPr/>
        </p:nvSpPr>
        <p:spPr>
          <a:xfrm>
            <a:off x="5758146" y="2494911"/>
            <a:ext cx="3565607" cy="1261884"/>
          </a:xfrm>
          <a:prstGeom prst="rect">
            <a:avLst/>
          </a:prstGeom>
          <a:noFill/>
        </p:spPr>
        <p:txBody>
          <a:bodyPr wrap="square" rtlCol="0">
            <a:spAutoFit/>
          </a:bodyPr>
          <a:lstStyle/>
          <a:p>
            <a:r>
              <a:rPr lang="en-US" sz="2000" dirty="0" smtClean="0">
                <a:latin typeface="Montserrat ExtraLight" panose="00000300000000000000" pitchFamily="2" charset="-52"/>
              </a:rPr>
              <a:t>Decision constructs</a:t>
            </a:r>
          </a:p>
          <a:p>
            <a:endParaRPr lang="en-US" sz="2000" dirty="0">
              <a:latin typeface="Montserrat ExtraLight" panose="00000300000000000000" pitchFamily="2" charset="-52"/>
            </a:endParaRPr>
          </a:p>
          <a:p>
            <a:r>
              <a:rPr lang="en-US" dirty="0" smtClean="0">
                <a:latin typeface="Montserrat ExtraLight" panose="00000300000000000000" pitchFamily="2" charset="-52"/>
              </a:rPr>
              <a:t>- if/else</a:t>
            </a:r>
          </a:p>
          <a:p>
            <a:r>
              <a:rPr lang="en-US" dirty="0" smtClean="0">
                <a:latin typeface="Montserrat ExtraLight" panose="00000300000000000000" pitchFamily="2" charset="-52"/>
              </a:rPr>
              <a:t>- switch/case</a:t>
            </a:r>
          </a:p>
        </p:txBody>
      </p:sp>
    </p:spTree>
    <p:extLst>
      <p:ext uri="{BB962C8B-B14F-4D97-AF65-F5344CB8AC3E}">
        <p14:creationId xmlns:p14="http://schemas.microsoft.com/office/powerpoint/2010/main" val="346675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EA127275-8311-4FD8-AAFC-2E59696607A6}"/>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 xmlns:a16="http://schemas.microsoft.com/office/drawing/2014/main" id="{7B798424-DCBC-4FC1-9945-DAE37E1BA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 xmlns:a16="http://schemas.microsoft.com/office/drawing/2014/main" id="{53D88E37-3457-4374-BF51-60B2AD656DD1}"/>
              </a:ext>
            </a:extLst>
          </p:cNvPr>
          <p:cNvSpPr txBox="1"/>
          <p:nvPr/>
        </p:nvSpPr>
        <p:spPr>
          <a:xfrm>
            <a:off x="3640176" y="2471440"/>
            <a:ext cx="3565607" cy="2585323"/>
          </a:xfrm>
          <a:prstGeom prst="rect">
            <a:avLst/>
          </a:prstGeom>
          <a:noFill/>
        </p:spPr>
        <p:txBody>
          <a:bodyPr wrap="square" rtlCol="0">
            <a:spAutoFit/>
          </a:bodyPr>
          <a:lstStyle/>
          <a:p>
            <a:r>
              <a:rPr lang="en-US" dirty="0" smtClean="0">
                <a:latin typeface="Montserrat ExtraLight" panose="00000300000000000000" pitchFamily="2" charset="-52"/>
              </a:rPr>
              <a:t>- private</a:t>
            </a:r>
          </a:p>
          <a:p>
            <a:r>
              <a:rPr lang="en-US" dirty="0" smtClean="0">
                <a:latin typeface="Montserrat ExtraLight" panose="00000300000000000000" pitchFamily="2" charset="-52"/>
              </a:rPr>
              <a:t>- protected</a:t>
            </a:r>
          </a:p>
          <a:p>
            <a:r>
              <a:rPr lang="en-US" dirty="0" smtClean="0">
                <a:latin typeface="Montserrat ExtraLight" panose="00000300000000000000" pitchFamily="2" charset="-52"/>
              </a:rPr>
              <a:t>- public </a:t>
            </a:r>
          </a:p>
          <a:p>
            <a:r>
              <a:rPr lang="en-US" dirty="0" smtClean="0">
                <a:latin typeface="Montserrat ExtraLight" panose="00000300000000000000" pitchFamily="2" charset="-52"/>
              </a:rPr>
              <a:t>- internal</a:t>
            </a:r>
          </a:p>
          <a:p>
            <a:endParaRPr lang="en-US" dirty="0" smtClean="0">
              <a:latin typeface="Montserrat ExtraLight" panose="00000300000000000000" pitchFamily="2" charset="-52"/>
            </a:endParaRPr>
          </a:p>
          <a:p>
            <a:r>
              <a:rPr lang="en-US" dirty="0" smtClean="0">
                <a:latin typeface="Montserrat ExtraLight" panose="00000300000000000000" pitchFamily="2" charset="-52"/>
              </a:rPr>
              <a:t>- sealed</a:t>
            </a:r>
          </a:p>
          <a:p>
            <a:r>
              <a:rPr lang="en-US" dirty="0" smtClean="0">
                <a:latin typeface="Montserrat ExtraLight" panose="00000300000000000000" pitchFamily="2" charset="-52"/>
              </a:rPr>
              <a:t>- partial</a:t>
            </a:r>
          </a:p>
          <a:p>
            <a:r>
              <a:rPr lang="en-US" dirty="0" smtClean="0">
                <a:latin typeface="Montserrat ExtraLight" panose="00000300000000000000" pitchFamily="2" charset="-52"/>
              </a:rPr>
              <a:t>- abstract</a:t>
            </a:r>
          </a:p>
          <a:p>
            <a:r>
              <a:rPr lang="en-US" dirty="0" smtClean="0">
                <a:latin typeface="Montserrat ExtraLight" panose="00000300000000000000" pitchFamily="2" charset="-52"/>
              </a:rPr>
              <a:t>- static</a:t>
            </a:r>
          </a:p>
        </p:txBody>
      </p:sp>
      <p:sp>
        <p:nvSpPr>
          <p:cNvPr id="5" name="TextBox 4">
            <a:extLst>
              <a:ext uri="{FF2B5EF4-FFF2-40B4-BE49-F238E27FC236}">
                <a16:creationId xmlns="" xmlns:a16="http://schemas.microsoft.com/office/drawing/2014/main" id="{36F3E1C9-7696-4C13-856A-02890E28E5F7}"/>
              </a:ext>
            </a:extLst>
          </p:cNvPr>
          <p:cNvSpPr txBox="1"/>
          <p:nvPr/>
        </p:nvSpPr>
        <p:spPr>
          <a:xfrm>
            <a:off x="5232260" y="725620"/>
            <a:ext cx="4091493" cy="461665"/>
          </a:xfrm>
          <a:prstGeom prst="rect">
            <a:avLst/>
          </a:prstGeom>
          <a:noFill/>
        </p:spPr>
        <p:txBody>
          <a:bodyPr wrap="square" rtlCol="0">
            <a:spAutoFit/>
          </a:bodyPr>
          <a:lstStyle/>
          <a:p>
            <a:r>
              <a:rPr lang="en-US" sz="2400" dirty="0" smtClean="0">
                <a:latin typeface="Montserrat SemiBold" panose="00000700000000000000" pitchFamily="2" charset="-52"/>
              </a:rPr>
              <a:t>C# access modifiers</a:t>
            </a:r>
            <a:endParaRPr lang="uk-UA" dirty="0">
              <a:latin typeface="Montserrat SemiBold" panose="00000700000000000000" pitchFamily="2" charset="-52"/>
            </a:endParaRPr>
          </a:p>
        </p:txBody>
      </p:sp>
      <p:sp>
        <p:nvSpPr>
          <p:cNvPr id="10" name="Овал 9">
            <a:extLst>
              <a:ext uri="{FF2B5EF4-FFF2-40B4-BE49-F238E27FC236}">
                <a16:creationId xmlns="" xmlns:a16="http://schemas.microsoft.com/office/drawing/2014/main" id="{7B67BA2B-B2DC-4E95-80E0-B7FD2C9446B0}"/>
              </a:ext>
            </a:extLst>
          </p:cNvPr>
          <p:cNvSpPr/>
          <p:nvPr/>
        </p:nvSpPr>
        <p:spPr>
          <a:xfrm>
            <a:off x="1015092" y="26744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6CB39D96-F7D0-4D5C-B7EB-0FB9927923BA}"/>
              </a:ext>
            </a:extLst>
          </p:cNvPr>
          <p:cNvSpPr/>
          <p:nvPr/>
        </p:nvSpPr>
        <p:spPr>
          <a:xfrm>
            <a:off x="634184" y="1946316"/>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F1F1AF1F-9D7B-4E11-9627-C706F89CCBD8}"/>
              </a:ext>
            </a:extLst>
          </p:cNvPr>
          <p:cNvSpPr/>
          <p:nvPr/>
        </p:nvSpPr>
        <p:spPr>
          <a:xfrm>
            <a:off x="10432967" y="5773386"/>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D5328EB2-60DA-4880-AD3C-A37B61BFBF56}"/>
              </a:ext>
            </a:extLst>
          </p:cNvPr>
          <p:cNvSpPr/>
          <p:nvPr/>
        </p:nvSpPr>
        <p:spPr>
          <a:xfrm>
            <a:off x="1644069" y="228055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Овал 13">
            <a:extLst>
              <a:ext uri="{FF2B5EF4-FFF2-40B4-BE49-F238E27FC236}">
                <a16:creationId xmlns="" xmlns:a16="http://schemas.microsoft.com/office/drawing/2014/main" id="{21BB4188-651C-44DE-8FE3-AF827C7E173F}"/>
              </a:ext>
            </a:extLst>
          </p:cNvPr>
          <p:cNvSpPr/>
          <p:nvPr/>
        </p:nvSpPr>
        <p:spPr>
          <a:xfrm>
            <a:off x="11793696" y="3698787"/>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 xmlns:a16="http://schemas.microsoft.com/office/drawing/2014/main" id="{85CA61A7-802E-49EB-AE70-0EF55EF5071A}"/>
              </a:ext>
            </a:extLst>
          </p:cNvPr>
          <p:cNvSpPr/>
          <p:nvPr/>
        </p:nvSpPr>
        <p:spPr>
          <a:xfrm>
            <a:off x="11526575" y="238061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29243602-74B9-418F-88B8-396E2CA89B0E}"/>
              </a:ext>
            </a:extLst>
          </p:cNvPr>
          <p:cNvSpPr/>
          <p:nvPr/>
        </p:nvSpPr>
        <p:spPr>
          <a:xfrm>
            <a:off x="11443696" y="6096742"/>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4020074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 xmlns:a16="http://schemas.microsoft.com/office/drawing/2014/main" id="{02CCDE62-D853-4F9B-A4AD-2F4C12DB6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Прямокутник 3">
            <a:extLst>
              <a:ext uri="{FF2B5EF4-FFF2-40B4-BE49-F238E27FC236}">
                <a16:creationId xmlns="" xmlns:a16="http://schemas.microsoft.com/office/drawing/2014/main" id="{0D7F1F85-3E3C-41A7-BD40-7BBCE5EEA547}"/>
              </a:ext>
            </a:extLst>
          </p:cNvPr>
          <p:cNvSpPr/>
          <p:nvPr/>
        </p:nvSpPr>
        <p:spPr>
          <a:xfrm>
            <a:off x="4442023" y="3262744"/>
            <a:ext cx="2842161" cy="646331"/>
          </a:xfrm>
          <a:prstGeom prst="rect">
            <a:avLst/>
          </a:prstGeom>
        </p:spPr>
        <p:txBody>
          <a:bodyPr wrap="square">
            <a:spAutoFit/>
          </a:bodyPr>
          <a:lstStyle/>
          <a:p>
            <a:r>
              <a:rPr lang="en-US" sz="3600" dirty="0">
                <a:solidFill>
                  <a:schemeClr val="bg1"/>
                </a:solidFill>
                <a:latin typeface="Montserrat SemiBold" panose="00000700000000000000" pitchFamily="2" charset="-52"/>
              </a:rPr>
              <a:t>Thank you!</a:t>
            </a:r>
            <a:endParaRPr lang="uk-UA" sz="3600" dirty="0">
              <a:solidFill>
                <a:schemeClr val="bg1"/>
              </a:solidFill>
              <a:latin typeface="Montserrat SemiBold" panose="00000700000000000000" pitchFamily="2" charset="-52"/>
            </a:endParaRPr>
          </a:p>
        </p:txBody>
      </p:sp>
      <p:sp>
        <p:nvSpPr>
          <p:cNvPr id="5" name="Овал 4">
            <a:extLst>
              <a:ext uri="{FF2B5EF4-FFF2-40B4-BE49-F238E27FC236}">
                <a16:creationId xmlns="" xmlns:a16="http://schemas.microsoft.com/office/drawing/2014/main" id="{D780D89D-60BD-462F-8E3E-2496C85BCB9A}"/>
              </a:ext>
            </a:extLst>
          </p:cNvPr>
          <p:cNvSpPr/>
          <p:nvPr/>
        </p:nvSpPr>
        <p:spPr>
          <a:xfrm>
            <a:off x="2400636" y="6174177"/>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1B0D1ABB-F367-46F6-A130-904F851D491B}"/>
              </a:ext>
            </a:extLst>
          </p:cNvPr>
          <p:cNvSpPr/>
          <p:nvPr/>
        </p:nvSpPr>
        <p:spPr>
          <a:xfrm>
            <a:off x="895057" y="4464874"/>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 xmlns:a16="http://schemas.microsoft.com/office/drawing/2014/main" id="{90C3C395-7427-4C1C-A0BF-1FB12C6E6A4F}"/>
              </a:ext>
            </a:extLst>
          </p:cNvPr>
          <p:cNvSpPr/>
          <p:nvPr/>
        </p:nvSpPr>
        <p:spPr>
          <a:xfrm>
            <a:off x="552866" y="1365415"/>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71785179-AAD3-4BD0-8974-63C89B3D0E5C}"/>
              </a:ext>
            </a:extLst>
          </p:cNvPr>
          <p:cNvSpPr/>
          <p:nvPr/>
        </p:nvSpPr>
        <p:spPr>
          <a:xfrm>
            <a:off x="1540744" y="355597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87D617E3-C691-45BE-9AC1-6B4F93AEBDE1}"/>
              </a:ext>
            </a:extLst>
          </p:cNvPr>
          <p:cNvSpPr/>
          <p:nvPr/>
        </p:nvSpPr>
        <p:spPr>
          <a:xfrm>
            <a:off x="9424633" y="1139288"/>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7B5105E0-6C92-4A65-B1FE-CF97CF56E9CA}"/>
              </a:ext>
            </a:extLst>
          </p:cNvPr>
          <p:cNvSpPr/>
          <p:nvPr/>
        </p:nvSpPr>
        <p:spPr>
          <a:xfrm>
            <a:off x="1039585" y="5725884"/>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A413A1C8-8E81-45AE-ABAE-AE23CD0E26DE}"/>
              </a:ext>
            </a:extLst>
          </p:cNvPr>
          <p:cNvSpPr/>
          <p:nvPr/>
        </p:nvSpPr>
        <p:spPr>
          <a:xfrm>
            <a:off x="8907809" y="2377122"/>
            <a:ext cx="77854" cy="77854"/>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0C7FCE42-03E7-4AD4-AC16-3929F3A7C69C}"/>
              </a:ext>
            </a:extLst>
          </p:cNvPr>
          <p:cNvSpPr/>
          <p:nvPr/>
        </p:nvSpPr>
        <p:spPr>
          <a:xfrm>
            <a:off x="8707340" y="612321"/>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B019E66A-9697-45ED-81C4-0B99826E2A6B}"/>
              </a:ext>
            </a:extLst>
          </p:cNvPr>
          <p:cNvSpPr/>
          <p:nvPr/>
        </p:nvSpPr>
        <p:spPr>
          <a:xfrm>
            <a:off x="7006280" y="3673187"/>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Овал 13">
            <a:extLst>
              <a:ext uri="{FF2B5EF4-FFF2-40B4-BE49-F238E27FC236}">
                <a16:creationId xmlns="" xmlns:a16="http://schemas.microsoft.com/office/drawing/2014/main" id="{8838E2E9-C82B-4BE2-BDDE-D6D6C16749F2}"/>
              </a:ext>
            </a:extLst>
          </p:cNvPr>
          <p:cNvSpPr/>
          <p:nvPr/>
        </p:nvSpPr>
        <p:spPr>
          <a:xfrm>
            <a:off x="11798883" y="3262744"/>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 xmlns:a16="http://schemas.microsoft.com/office/drawing/2014/main" id="{26F6E1B2-A8CF-47A6-8AA4-BD1DBEBE8D59}"/>
              </a:ext>
            </a:extLst>
          </p:cNvPr>
          <p:cNvSpPr/>
          <p:nvPr/>
        </p:nvSpPr>
        <p:spPr>
          <a:xfrm>
            <a:off x="10676581" y="243147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C92F051-81E6-4E52-ACC6-72B8F7097D00}"/>
              </a:ext>
            </a:extLst>
          </p:cNvPr>
          <p:cNvSpPr/>
          <p:nvPr/>
        </p:nvSpPr>
        <p:spPr>
          <a:xfrm>
            <a:off x="4011969" y="6441372"/>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1394991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604390" y="127613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9" name="TextBox 48">
            <a:extLst>
              <a:ext uri="{FF2B5EF4-FFF2-40B4-BE49-F238E27FC236}">
                <a16:creationId xmlns="" xmlns:a16="http://schemas.microsoft.com/office/drawing/2014/main" id="{9BF44307-A303-4A5A-91B8-B5D754DAD1F8}"/>
              </a:ext>
            </a:extLst>
          </p:cNvPr>
          <p:cNvSpPr txBox="1"/>
          <p:nvPr/>
        </p:nvSpPr>
        <p:spPr>
          <a:xfrm>
            <a:off x="1715476" y="1030766"/>
            <a:ext cx="8761047" cy="5355312"/>
          </a:xfrm>
          <a:prstGeom prst="rect">
            <a:avLst/>
          </a:prstGeom>
          <a:noFill/>
        </p:spPr>
        <p:txBody>
          <a:bodyPr wrap="square" rtlCol="0">
            <a:spAutoFit/>
          </a:bodyPr>
          <a:lstStyle/>
          <a:p>
            <a:r>
              <a:rPr lang="en-US" dirty="0" smtClean="0">
                <a:latin typeface="Montserrat ExtraLight" panose="00000300000000000000" pitchFamily="2" charset="-52"/>
              </a:rPr>
              <a:t>.</a:t>
            </a:r>
            <a:r>
              <a:rPr lang="en-US" dirty="0">
                <a:latin typeface="Montserrat ExtraLight" panose="00000300000000000000" pitchFamily="2" charset="-52"/>
              </a:rPr>
              <a:t>NET is a free, cross-platform, open source developer platform for building many different types of applications</a:t>
            </a:r>
            <a:r>
              <a:rPr lang="en-US" dirty="0" smtClean="0">
                <a:latin typeface="Montserrat ExtraLight" panose="00000300000000000000" pitchFamily="2" charset="-52"/>
              </a:rPr>
              <a:t>.</a:t>
            </a:r>
          </a:p>
          <a:p>
            <a:endParaRPr lang="en-US" dirty="0">
              <a:latin typeface="Montserrat ExtraLight" panose="00000300000000000000" pitchFamily="2" charset="-52"/>
            </a:endParaRPr>
          </a:p>
          <a:p>
            <a:r>
              <a:rPr lang="en-US" dirty="0">
                <a:latin typeface="Montserrat ExtraLight" panose="00000300000000000000" pitchFamily="2" charset="-52"/>
              </a:rPr>
              <a:t>With .NET, you can use multiple languages, editors, and libraries to build for web, mobile, desktop, gaming, and </a:t>
            </a:r>
            <a:r>
              <a:rPr lang="en-US" dirty="0" err="1">
                <a:latin typeface="Montserrat ExtraLight" panose="00000300000000000000" pitchFamily="2" charset="-52"/>
              </a:rPr>
              <a:t>IoT</a:t>
            </a:r>
            <a:r>
              <a:rPr lang="en-US" dirty="0" smtClean="0">
                <a:latin typeface="Montserrat ExtraLight" panose="00000300000000000000" pitchFamily="2" charset="-52"/>
              </a:rPr>
              <a:t>.</a:t>
            </a:r>
          </a:p>
          <a:p>
            <a:endParaRPr lang="en-US" dirty="0" smtClean="0">
              <a:latin typeface="Montserrat ExtraLight" panose="00000300000000000000" pitchFamily="2" charset="-52"/>
            </a:endParaRPr>
          </a:p>
          <a:p>
            <a:r>
              <a:rPr lang="en-US" b="1" dirty="0" smtClean="0">
                <a:latin typeface="Montserrat ExtraLight" panose="00000300000000000000" pitchFamily="2" charset="-52"/>
              </a:rPr>
              <a:t>Cross Platform.</a:t>
            </a:r>
          </a:p>
          <a:p>
            <a:endParaRPr lang="en-US" b="1" dirty="0" smtClean="0">
              <a:latin typeface="Montserrat ExtraLight" panose="00000300000000000000" pitchFamily="2" charset="-52"/>
            </a:endParaRPr>
          </a:p>
          <a:p>
            <a:r>
              <a:rPr lang="en-US" dirty="0">
                <a:latin typeface="Montserrat ExtraLight" panose="00000300000000000000" pitchFamily="2" charset="-52"/>
              </a:rPr>
              <a:t>Whether you're working in C#, F#, or Visual Basic, your code will run natively on any compatible OS. Different .NET implementations handle the heavy lifting for you:</a:t>
            </a:r>
          </a:p>
          <a:p>
            <a:endParaRPr lang="en-US" dirty="0">
              <a:latin typeface="Montserrat ExtraLight" panose="00000300000000000000" pitchFamily="2" charset="-52"/>
            </a:endParaRPr>
          </a:p>
          <a:p>
            <a:r>
              <a:rPr lang="en-US" dirty="0" smtClean="0">
                <a:latin typeface="Montserrat ExtraLight" panose="00000300000000000000" pitchFamily="2" charset="-52"/>
              </a:rPr>
              <a:t>.</a:t>
            </a:r>
            <a:r>
              <a:rPr lang="en-US" dirty="0">
                <a:latin typeface="Montserrat ExtraLight" panose="00000300000000000000" pitchFamily="2" charset="-52"/>
              </a:rPr>
              <a:t>NET Core is a cross-platform .NET implementation for websites, servers, and console apps on Windows, </a:t>
            </a:r>
            <a:r>
              <a:rPr lang="en-US" dirty="0" smtClean="0">
                <a:latin typeface="Montserrat ExtraLight" panose="00000300000000000000" pitchFamily="2" charset="-52"/>
              </a:rPr>
              <a:t>Linux, </a:t>
            </a:r>
            <a:r>
              <a:rPr lang="en-US" dirty="0" err="1" smtClean="0">
                <a:latin typeface="Montserrat ExtraLight" panose="00000300000000000000" pitchFamily="2" charset="-52"/>
              </a:rPr>
              <a:t>macOS</a:t>
            </a:r>
            <a:r>
              <a:rPr lang="en-US" dirty="0">
                <a:latin typeface="Montserrat ExtraLight" panose="00000300000000000000" pitchFamily="2" charset="-52"/>
              </a:rPr>
              <a:t>.</a:t>
            </a:r>
          </a:p>
          <a:p>
            <a:r>
              <a:rPr lang="en-US" dirty="0">
                <a:latin typeface="Montserrat ExtraLight" panose="00000300000000000000" pitchFamily="2" charset="-52"/>
              </a:rPr>
              <a:t>.NET Framework supports websites, services, desktop apps, </a:t>
            </a:r>
            <a:endParaRPr lang="en-US" dirty="0" smtClean="0">
              <a:latin typeface="Montserrat ExtraLight" panose="00000300000000000000" pitchFamily="2" charset="-52"/>
            </a:endParaRPr>
          </a:p>
          <a:p>
            <a:r>
              <a:rPr lang="en-US" dirty="0" smtClean="0">
                <a:latin typeface="Montserrat ExtraLight" panose="00000300000000000000" pitchFamily="2" charset="-52"/>
              </a:rPr>
              <a:t>and </a:t>
            </a:r>
            <a:r>
              <a:rPr lang="en-US" dirty="0">
                <a:latin typeface="Montserrat ExtraLight" panose="00000300000000000000" pitchFamily="2" charset="-52"/>
              </a:rPr>
              <a:t>more on Windows.</a:t>
            </a:r>
          </a:p>
          <a:p>
            <a:r>
              <a:rPr lang="en-US" dirty="0" err="1">
                <a:latin typeface="Montserrat ExtraLight" panose="00000300000000000000" pitchFamily="2" charset="-52"/>
              </a:rPr>
              <a:t>Xamarin</a:t>
            </a:r>
            <a:r>
              <a:rPr lang="en-US" dirty="0">
                <a:latin typeface="Montserrat ExtraLight" panose="00000300000000000000" pitchFamily="2" charset="-52"/>
              </a:rPr>
              <a:t>/Mono is a .NET implementation for running </a:t>
            </a:r>
            <a:endParaRPr lang="en-US" dirty="0" smtClean="0">
              <a:latin typeface="Montserrat ExtraLight" panose="00000300000000000000" pitchFamily="2" charset="-52"/>
            </a:endParaRPr>
          </a:p>
          <a:p>
            <a:r>
              <a:rPr lang="en-US" dirty="0" smtClean="0">
                <a:latin typeface="Montserrat ExtraLight" panose="00000300000000000000" pitchFamily="2" charset="-52"/>
              </a:rPr>
              <a:t>apps </a:t>
            </a:r>
            <a:r>
              <a:rPr lang="en-US" dirty="0">
                <a:latin typeface="Montserrat ExtraLight" panose="00000300000000000000" pitchFamily="2" charset="-52"/>
              </a:rPr>
              <a:t>on all the major mobile operating systems</a:t>
            </a:r>
            <a:r>
              <a:rPr lang="en-US" dirty="0" smtClean="0">
                <a:latin typeface="Montserrat ExtraLight" panose="00000300000000000000" pitchFamily="2" charset="-52"/>
              </a:rPr>
              <a:t>.</a:t>
            </a:r>
          </a:p>
          <a:p>
            <a:endParaRPr lang="uk-UA" dirty="0">
              <a:latin typeface="Montserrat ExtraLight" panose="00000300000000000000" pitchFamily="2" charset="-52"/>
            </a:endParaRPr>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4289020" y="173982"/>
            <a:ext cx="4383808" cy="523220"/>
          </a:xfrm>
          <a:prstGeom prst="rect">
            <a:avLst/>
          </a:prstGeom>
          <a:noFill/>
        </p:spPr>
        <p:txBody>
          <a:bodyPr wrap="square" rtlCol="0">
            <a:spAutoFit/>
          </a:bodyPr>
          <a:lstStyle/>
          <a:p>
            <a:r>
              <a:rPr lang="en-US" sz="2800" dirty="0" smtClean="0">
                <a:latin typeface="Montserrat SemiBold" panose="00000700000000000000" pitchFamily="2" charset="-52"/>
              </a:rPr>
              <a:t>What is .NET?</a:t>
            </a:r>
            <a:endParaRPr lang="uk-UA" dirty="0">
              <a:latin typeface="Montserrat SemiBold" panose="00000700000000000000" pitchFamily="2" charset="-52"/>
            </a:endParaRPr>
          </a:p>
        </p:txBody>
      </p:sp>
      <p:pic>
        <p:nvPicPr>
          <p:cNvPr id="52" name="Рисунок 51">
            <a:extLst>
              <a:ext uri="{FF2B5EF4-FFF2-40B4-BE49-F238E27FC236}">
                <a16:creationId xmlns="" xmlns:a16="http://schemas.microsoft.com/office/drawing/2014/main" id="{63EE4BAF-4EBB-4A46-826C-6F7600919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373708" y="2796127"/>
            <a:ext cx="307473" cy="176419"/>
          </a:xfrm>
          <a:prstGeom prst="rect">
            <a:avLst/>
          </a:prstGeom>
        </p:spPr>
      </p:pic>
    </p:spTree>
    <p:extLst>
      <p:ext uri="{BB962C8B-B14F-4D97-AF65-F5344CB8AC3E}">
        <p14:creationId xmlns:p14="http://schemas.microsoft.com/office/powerpoint/2010/main" val="4005050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604390" y="127613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9" name="TextBox 48">
            <a:extLst>
              <a:ext uri="{FF2B5EF4-FFF2-40B4-BE49-F238E27FC236}">
                <a16:creationId xmlns="" xmlns:a16="http://schemas.microsoft.com/office/drawing/2014/main" id="{9BF44307-A303-4A5A-91B8-B5D754DAD1F8}"/>
              </a:ext>
            </a:extLst>
          </p:cNvPr>
          <p:cNvSpPr txBox="1"/>
          <p:nvPr/>
        </p:nvSpPr>
        <p:spPr>
          <a:xfrm>
            <a:off x="1846069" y="883077"/>
            <a:ext cx="8761047" cy="4801314"/>
          </a:xfrm>
          <a:prstGeom prst="rect">
            <a:avLst/>
          </a:prstGeom>
          <a:noFill/>
        </p:spPr>
        <p:txBody>
          <a:bodyPr wrap="square" rtlCol="0">
            <a:spAutoFit/>
          </a:bodyPr>
          <a:lstStyle/>
          <a:p>
            <a:r>
              <a:rPr lang="en-US" b="1" dirty="0">
                <a:latin typeface="Montserrat ExtraLight" panose="00000300000000000000" pitchFamily="2" charset="-52"/>
              </a:rPr>
              <a:t>Languages</a:t>
            </a:r>
            <a:r>
              <a:rPr lang="en-US" b="1" dirty="0" smtClean="0">
                <a:latin typeface="Montserrat ExtraLight" panose="00000300000000000000" pitchFamily="2" charset="-52"/>
              </a:rPr>
              <a:t>.</a:t>
            </a:r>
          </a:p>
          <a:p>
            <a:endParaRPr lang="en-US" b="1" dirty="0">
              <a:latin typeface="Montserrat ExtraLight" panose="00000300000000000000" pitchFamily="2" charset="-52"/>
            </a:endParaRPr>
          </a:p>
          <a:p>
            <a:r>
              <a:rPr lang="en-US" dirty="0">
                <a:latin typeface="Montserrat ExtraLight" panose="00000300000000000000" pitchFamily="2" charset="-52"/>
              </a:rPr>
              <a:t>You can write .NET apps in C#, F#, or Visual Basic.</a:t>
            </a:r>
          </a:p>
          <a:p>
            <a:endParaRPr lang="en-US" b="1" dirty="0">
              <a:latin typeface="Montserrat ExtraLight" panose="00000300000000000000" pitchFamily="2" charset="-52"/>
            </a:endParaRPr>
          </a:p>
          <a:p>
            <a:r>
              <a:rPr lang="en-US" b="1" dirty="0" smtClean="0">
                <a:latin typeface="Montserrat ExtraLight" panose="00000300000000000000" pitchFamily="2" charset="-52"/>
              </a:rPr>
              <a:t>One </a:t>
            </a:r>
            <a:r>
              <a:rPr lang="en-US" b="1" dirty="0">
                <a:latin typeface="Montserrat ExtraLight" panose="00000300000000000000" pitchFamily="2" charset="-52"/>
              </a:rPr>
              <a:t>consistent </a:t>
            </a:r>
            <a:r>
              <a:rPr lang="en-US" b="1" dirty="0" smtClean="0">
                <a:latin typeface="Montserrat ExtraLight" panose="00000300000000000000" pitchFamily="2" charset="-52"/>
              </a:rPr>
              <a:t>API</a:t>
            </a:r>
          </a:p>
          <a:p>
            <a:endParaRPr lang="en-US" b="1" dirty="0">
              <a:latin typeface="Montserrat ExtraLight" panose="00000300000000000000" pitchFamily="2" charset="-52"/>
            </a:endParaRPr>
          </a:p>
          <a:p>
            <a:r>
              <a:rPr lang="en-US" dirty="0">
                <a:latin typeface="Montserrat ExtraLight" panose="00000300000000000000" pitchFamily="2" charset="-52"/>
              </a:rPr>
              <a:t>.NET Standard is a base set of APIs that are common to all .NET </a:t>
            </a:r>
            <a:r>
              <a:rPr lang="en-US" dirty="0" smtClean="0">
                <a:latin typeface="Montserrat ExtraLight" panose="00000300000000000000" pitchFamily="2" charset="-52"/>
              </a:rPr>
              <a:t>implementations. Each </a:t>
            </a:r>
            <a:r>
              <a:rPr lang="en-US" dirty="0">
                <a:latin typeface="Montserrat ExtraLight" panose="00000300000000000000" pitchFamily="2" charset="-52"/>
              </a:rPr>
              <a:t>implementation can also expose additional APIs that are specific to the operating systems it runs on</a:t>
            </a:r>
            <a:r>
              <a:rPr lang="en-US" dirty="0" smtClean="0">
                <a:latin typeface="Montserrat ExtraLight" panose="00000300000000000000" pitchFamily="2" charset="-52"/>
              </a:rPr>
              <a:t>.</a:t>
            </a:r>
          </a:p>
          <a:p>
            <a:endParaRPr lang="en-US" dirty="0" smtClean="0">
              <a:latin typeface="Montserrat ExtraLight" panose="00000300000000000000" pitchFamily="2" charset="-52"/>
            </a:endParaRPr>
          </a:p>
          <a:p>
            <a:r>
              <a:rPr lang="en-US" b="1" dirty="0">
                <a:latin typeface="Montserrat ExtraLight" panose="00000300000000000000" pitchFamily="2" charset="-52"/>
              </a:rPr>
              <a:t>Libraries</a:t>
            </a:r>
            <a:r>
              <a:rPr lang="en-US" b="1" dirty="0" smtClean="0">
                <a:latin typeface="Montserrat ExtraLight" panose="00000300000000000000" pitchFamily="2" charset="-52"/>
              </a:rPr>
              <a:t>.</a:t>
            </a:r>
          </a:p>
          <a:p>
            <a:endParaRPr lang="en-US" b="1" dirty="0" smtClean="0">
              <a:latin typeface="Montserrat ExtraLight" panose="00000300000000000000" pitchFamily="2" charset="-52"/>
            </a:endParaRPr>
          </a:p>
          <a:p>
            <a:r>
              <a:rPr lang="en-US" dirty="0">
                <a:latin typeface="Montserrat ExtraLight" panose="00000300000000000000" pitchFamily="2" charset="-52"/>
              </a:rPr>
              <a:t>To extend functionality, Microsoft and others maintain a healthy package ecosystem built on .NET Standard</a:t>
            </a:r>
            <a:r>
              <a:rPr lang="en-US" dirty="0" smtClean="0">
                <a:latin typeface="Montserrat ExtraLight" panose="00000300000000000000" pitchFamily="2" charset="-52"/>
              </a:rPr>
              <a:t>.</a:t>
            </a:r>
          </a:p>
          <a:p>
            <a:endParaRPr lang="en-US" dirty="0">
              <a:latin typeface="Montserrat ExtraLight" panose="00000300000000000000" pitchFamily="2" charset="-52"/>
            </a:endParaRPr>
          </a:p>
          <a:p>
            <a:endParaRPr lang="uk-UA" dirty="0">
              <a:latin typeface="Montserrat ExtraLight" panose="00000300000000000000" pitchFamily="2" charset="-52"/>
            </a:endParaRPr>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4268783" y="206121"/>
            <a:ext cx="4383808" cy="523220"/>
          </a:xfrm>
          <a:prstGeom prst="rect">
            <a:avLst/>
          </a:prstGeom>
          <a:noFill/>
        </p:spPr>
        <p:txBody>
          <a:bodyPr wrap="square" rtlCol="0">
            <a:spAutoFit/>
          </a:bodyPr>
          <a:lstStyle/>
          <a:p>
            <a:r>
              <a:rPr lang="en-US" sz="2800" dirty="0" smtClean="0">
                <a:latin typeface="Montserrat SemiBold" panose="00000700000000000000" pitchFamily="2" charset="-52"/>
              </a:rPr>
              <a:t>What is .NET?</a:t>
            </a:r>
            <a:endParaRPr lang="uk-UA" dirty="0">
              <a:latin typeface="Montserrat SemiBold" panose="00000700000000000000" pitchFamily="2" charset="-52"/>
            </a:endParaRPr>
          </a:p>
        </p:txBody>
      </p:sp>
      <p:pic>
        <p:nvPicPr>
          <p:cNvPr id="51" name="Рисунок 50">
            <a:extLst>
              <a:ext uri="{FF2B5EF4-FFF2-40B4-BE49-F238E27FC236}">
                <a16:creationId xmlns="" xmlns:a16="http://schemas.microsoft.com/office/drawing/2014/main" id="{63EE4BAF-4EBB-4A46-826C-6F7600919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429259" y="1034187"/>
            <a:ext cx="307473" cy="176419"/>
          </a:xfrm>
          <a:prstGeom prst="rect">
            <a:avLst/>
          </a:prstGeom>
        </p:spPr>
      </p:pic>
      <p:pic>
        <p:nvPicPr>
          <p:cNvPr id="52" name="Рисунок 51">
            <a:extLst>
              <a:ext uri="{FF2B5EF4-FFF2-40B4-BE49-F238E27FC236}">
                <a16:creationId xmlns="" xmlns:a16="http://schemas.microsoft.com/office/drawing/2014/main" id="{63EE4BAF-4EBB-4A46-826C-6F7600919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429259" y="2079682"/>
            <a:ext cx="307473" cy="176419"/>
          </a:xfrm>
          <a:prstGeom prst="rect">
            <a:avLst/>
          </a:prstGeom>
        </p:spPr>
      </p:pic>
      <p:pic>
        <p:nvPicPr>
          <p:cNvPr id="18" name="Рисунок 17">
            <a:extLst>
              <a:ext uri="{FF2B5EF4-FFF2-40B4-BE49-F238E27FC236}">
                <a16:creationId xmlns="" xmlns:a16="http://schemas.microsoft.com/office/drawing/2014/main" id="{63EE4BAF-4EBB-4A46-826C-6F7600919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428482" y="4009625"/>
            <a:ext cx="307473" cy="176419"/>
          </a:xfrm>
          <a:prstGeom prst="rect">
            <a:avLst/>
          </a:prstGeom>
        </p:spPr>
      </p:pic>
    </p:spTree>
    <p:extLst>
      <p:ext uri="{BB962C8B-B14F-4D97-AF65-F5344CB8AC3E}">
        <p14:creationId xmlns:p14="http://schemas.microsoft.com/office/powerpoint/2010/main" val="1123751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13" name="Рисунок 12">
            <a:extLst>
              <a:ext uri="{FF2B5EF4-FFF2-40B4-BE49-F238E27FC236}">
                <a16:creationId xmlns="" xmlns:a16="http://schemas.microsoft.com/office/drawing/2014/main" id="{63EE4BAF-4EBB-4A46-826C-6F7600919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610669" y="1243507"/>
            <a:ext cx="307473" cy="176419"/>
          </a:xfrm>
          <a:prstGeom prst="rect">
            <a:avLst/>
          </a:prstGeom>
        </p:spPr>
      </p:pic>
      <p:sp>
        <p:nvSpPr>
          <p:cNvPr id="15" name="TextBox 14">
            <a:extLst>
              <a:ext uri="{FF2B5EF4-FFF2-40B4-BE49-F238E27FC236}">
                <a16:creationId xmlns="" xmlns:a16="http://schemas.microsoft.com/office/drawing/2014/main" id="{0AEB6FDB-5F15-4220-BC92-2B695FBFC30F}"/>
              </a:ext>
            </a:extLst>
          </p:cNvPr>
          <p:cNvSpPr txBox="1"/>
          <p:nvPr/>
        </p:nvSpPr>
        <p:spPr>
          <a:xfrm>
            <a:off x="4268783" y="206121"/>
            <a:ext cx="4383808" cy="523220"/>
          </a:xfrm>
          <a:prstGeom prst="rect">
            <a:avLst/>
          </a:prstGeom>
          <a:noFill/>
        </p:spPr>
        <p:txBody>
          <a:bodyPr wrap="square" rtlCol="0">
            <a:spAutoFit/>
          </a:bodyPr>
          <a:lstStyle/>
          <a:p>
            <a:r>
              <a:rPr lang="en-US" sz="2800" dirty="0" smtClean="0">
                <a:latin typeface="Montserrat SemiBold" panose="00000700000000000000" pitchFamily="2" charset="-52"/>
              </a:rPr>
              <a:t>Key benefits</a:t>
            </a:r>
            <a:endParaRPr lang="uk-UA" dirty="0">
              <a:latin typeface="Montserrat SemiBold" panose="00000700000000000000" pitchFamily="2" charset="-52"/>
            </a:endParaRPr>
          </a:p>
        </p:txBody>
      </p:sp>
      <p:sp>
        <p:nvSpPr>
          <p:cNvPr id="17" name="Прямокутник 27">
            <a:extLst>
              <a:ext uri="{FF2B5EF4-FFF2-40B4-BE49-F238E27FC236}">
                <a16:creationId xmlns="" xmlns:a16="http://schemas.microsoft.com/office/drawing/2014/main" id="{F16B480B-808A-48C9-A952-86C5F036B8A8}"/>
              </a:ext>
            </a:extLst>
          </p:cNvPr>
          <p:cNvSpPr/>
          <p:nvPr/>
        </p:nvSpPr>
        <p:spPr>
          <a:xfrm>
            <a:off x="2934578" y="1143289"/>
            <a:ext cx="4888622" cy="369332"/>
          </a:xfrm>
          <a:prstGeom prst="rect">
            <a:avLst/>
          </a:prstGeom>
        </p:spPr>
        <p:txBody>
          <a:bodyPr wrap="square">
            <a:spAutoFit/>
          </a:bodyPr>
          <a:lstStyle/>
          <a:p>
            <a:r>
              <a:rPr lang="en-US" dirty="0">
                <a:latin typeface="Montserrat ExtraLight" panose="00000300000000000000" pitchFamily="2" charset="-52"/>
              </a:rPr>
              <a:t>Memory management</a:t>
            </a:r>
            <a:endParaRPr lang="en-US" dirty="0" smtClean="0"/>
          </a:p>
        </p:txBody>
      </p:sp>
      <p:pic>
        <p:nvPicPr>
          <p:cNvPr id="18" name="Рисунок 17">
            <a:extLst>
              <a:ext uri="{FF2B5EF4-FFF2-40B4-BE49-F238E27FC236}">
                <a16:creationId xmlns="" xmlns:a16="http://schemas.microsoft.com/office/drawing/2014/main" id="{63EE4BAF-4EBB-4A46-826C-6F7600919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610669" y="1788182"/>
            <a:ext cx="307473" cy="176419"/>
          </a:xfrm>
          <a:prstGeom prst="rect">
            <a:avLst/>
          </a:prstGeom>
        </p:spPr>
      </p:pic>
      <p:sp>
        <p:nvSpPr>
          <p:cNvPr id="19" name="Прямокутник 27">
            <a:extLst>
              <a:ext uri="{FF2B5EF4-FFF2-40B4-BE49-F238E27FC236}">
                <a16:creationId xmlns="" xmlns:a16="http://schemas.microsoft.com/office/drawing/2014/main" id="{F16B480B-808A-48C9-A952-86C5F036B8A8}"/>
              </a:ext>
            </a:extLst>
          </p:cNvPr>
          <p:cNvSpPr/>
          <p:nvPr/>
        </p:nvSpPr>
        <p:spPr>
          <a:xfrm>
            <a:off x="2934578" y="1687964"/>
            <a:ext cx="4888622" cy="369332"/>
          </a:xfrm>
          <a:prstGeom prst="rect">
            <a:avLst/>
          </a:prstGeom>
        </p:spPr>
        <p:txBody>
          <a:bodyPr wrap="square">
            <a:spAutoFit/>
          </a:bodyPr>
          <a:lstStyle/>
          <a:p>
            <a:r>
              <a:rPr lang="en-US" dirty="0">
                <a:latin typeface="Montserrat ExtraLight" panose="00000300000000000000" pitchFamily="2" charset="-52"/>
              </a:rPr>
              <a:t>A common type system</a:t>
            </a:r>
            <a:endParaRPr lang="en-US" dirty="0" smtClean="0"/>
          </a:p>
        </p:txBody>
      </p:sp>
      <p:pic>
        <p:nvPicPr>
          <p:cNvPr id="20" name="Рисунок 19">
            <a:extLst>
              <a:ext uri="{FF2B5EF4-FFF2-40B4-BE49-F238E27FC236}">
                <a16:creationId xmlns="" xmlns:a16="http://schemas.microsoft.com/office/drawing/2014/main" id="{63EE4BAF-4EBB-4A46-826C-6F7600919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610669" y="2308326"/>
            <a:ext cx="307473" cy="176419"/>
          </a:xfrm>
          <a:prstGeom prst="rect">
            <a:avLst/>
          </a:prstGeom>
        </p:spPr>
      </p:pic>
      <p:sp>
        <p:nvSpPr>
          <p:cNvPr id="21" name="Прямокутник 27">
            <a:extLst>
              <a:ext uri="{FF2B5EF4-FFF2-40B4-BE49-F238E27FC236}">
                <a16:creationId xmlns="" xmlns:a16="http://schemas.microsoft.com/office/drawing/2014/main" id="{F16B480B-808A-48C9-A952-86C5F036B8A8}"/>
              </a:ext>
            </a:extLst>
          </p:cNvPr>
          <p:cNvSpPr/>
          <p:nvPr/>
        </p:nvSpPr>
        <p:spPr>
          <a:xfrm>
            <a:off x="2934578" y="2208108"/>
            <a:ext cx="4888622" cy="369332"/>
          </a:xfrm>
          <a:prstGeom prst="rect">
            <a:avLst/>
          </a:prstGeom>
        </p:spPr>
        <p:txBody>
          <a:bodyPr wrap="square">
            <a:spAutoFit/>
          </a:bodyPr>
          <a:lstStyle/>
          <a:p>
            <a:r>
              <a:rPr lang="en-US" dirty="0">
                <a:latin typeface="Montserrat ExtraLight" panose="00000300000000000000" pitchFamily="2" charset="-52"/>
              </a:rPr>
              <a:t>An extensive class library</a:t>
            </a:r>
            <a:endParaRPr lang="en-US" dirty="0" smtClean="0"/>
          </a:p>
        </p:txBody>
      </p:sp>
      <p:pic>
        <p:nvPicPr>
          <p:cNvPr id="22" name="Рисунок 21">
            <a:extLst>
              <a:ext uri="{FF2B5EF4-FFF2-40B4-BE49-F238E27FC236}">
                <a16:creationId xmlns="" xmlns:a16="http://schemas.microsoft.com/office/drawing/2014/main" id="{63EE4BAF-4EBB-4A46-826C-6F7600919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610669" y="2798757"/>
            <a:ext cx="307473" cy="176419"/>
          </a:xfrm>
          <a:prstGeom prst="rect">
            <a:avLst/>
          </a:prstGeom>
        </p:spPr>
      </p:pic>
      <p:sp>
        <p:nvSpPr>
          <p:cNvPr id="23" name="Прямокутник 27">
            <a:extLst>
              <a:ext uri="{FF2B5EF4-FFF2-40B4-BE49-F238E27FC236}">
                <a16:creationId xmlns="" xmlns:a16="http://schemas.microsoft.com/office/drawing/2014/main" id="{F16B480B-808A-48C9-A952-86C5F036B8A8}"/>
              </a:ext>
            </a:extLst>
          </p:cNvPr>
          <p:cNvSpPr/>
          <p:nvPr/>
        </p:nvSpPr>
        <p:spPr>
          <a:xfrm>
            <a:off x="2934577" y="2698539"/>
            <a:ext cx="6014037" cy="369332"/>
          </a:xfrm>
          <a:prstGeom prst="rect">
            <a:avLst/>
          </a:prstGeom>
        </p:spPr>
        <p:txBody>
          <a:bodyPr wrap="square">
            <a:spAutoFit/>
          </a:bodyPr>
          <a:lstStyle/>
          <a:p>
            <a:r>
              <a:rPr lang="en-US" dirty="0">
                <a:latin typeface="Montserrat ExtraLight" panose="00000300000000000000" pitchFamily="2" charset="-52"/>
              </a:rPr>
              <a:t>Development frameworks and technologies</a:t>
            </a:r>
            <a:endParaRPr lang="en-US" dirty="0" smtClean="0"/>
          </a:p>
        </p:txBody>
      </p:sp>
      <p:pic>
        <p:nvPicPr>
          <p:cNvPr id="24" name="Рисунок 23">
            <a:extLst>
              <a:ext uri="{FF2B5EF4-FFF2-40B4-BE49-F238E27FC236}">
                <a16:creationId xmlns="" xmlns:a16="http://schemas.microsoft.com/office/drawing/2014/main" id="{63EE4BAF-4EBB-4A46-826C-6F7600919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610669" y="3327620"/>
            <a:ext cx="307473" cy="176419"/>
          </a:xfrm>
          <a:prstGeom prst="rect">
            <a:avLst/>
          </a:prstGeom>
        </p:spPr>
      </p:pic>
      <p:sp>
        <p:nvSpPr>
          <p:cNvPr id="25" name="Прямокутник 27">
            <a:extLst>
              <a:ext uri="{FF2B5EF4-FFF2-40B4-BE49-F238E27FC236}">
                <a16:creationId xmlns="" xmlns:a16="http://schemas.microsoft.com/office/drawing/2014/main" id="{F16B480B-808A-48C9-A952-86C5F036B8A8}"/>
              </a:ext>
            </a:extLst>
          </p:cNvPr>
          <p:cNvSpPr/>
          <p:nvPr/>
        </p:nvSpPr>
        <p:spPr>
          <a:xfrm>
            <a:off x="2934578" y="3227402"/>
            <a:ext cx="4888622" cy="369332"/>
          </a:xfrm>
          <a:prstGeom prst="rect">
            <a:avLst/>
          </a:prstGeom>
        </p:spPr>
        <p:txBody>
          <a:bodyPr wrap="square">
            <a:spAutoFit/>
          </a:bodyPr>
          <a:lstStyle/>
          <a:p>
            <a:r>
              <a:rPr lang="en-US" dirty="0">
                <a:latin typeface="Montserrat ExtraLight" panose="00000300000000000000" pitchFamily="2" charset="-52"/>
              </a:rPr>
              <a:t>Language interoperability</a:t>
            </a:r>
            <a:endParaRPr lang="en-US" dirty="0" smtClean="0"/>
          </a:p>
        </p:txBody>
      </p:sp>
      <p:pic>
        <p:nvPicPr>
          <p:cNvPr id="26" name="Рисунок 25">
            <a:extLst>
              <a:ext uri="{FF2B5EF4-FFF2-40B4-BE49-F238E27FC236}">
                <a16:creationId xmlns="" xmlns:a16="http://schemas.microsoft.com/office/drawing/2014/main" id="{63EE4BAF-4EBB-4A46-826C-6F7600919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610669" y="3866633"/>
            <a:ext cx="307473" cy="176419"/>
          </a:xfrm>
          <a:prstGeom prst="rect">
            <a:avLst/>
          </a:prstGeom>
        </p:spPr>
      </p:pic>
      <p:sp>
        <p:nvSpPr>
          <p:cNvPr id="27" name="Прямокутник 27">
            <a:extLst>
              <a:ext uri="{FF2B5EF4-FFF2-40B4-BE49-F238E27FC236}">
                <a16:creationId xmlns="" xmlns:a16="http://schemas.microsoft.com/office/drawing/2014/main" id="{F16B480B-808A-48C9-A952-86C5F036B8A8}"/>
              </a:ext>
            </a:extLst>
          </p:cNvPr>
          <p:cNvSpPr/>
          <p:nvPr/>
        </p:nvSpPr>
        <p:spPr>
          <a:xfrm>
            <a:off x="2934578" y="3766415"/>
            <a:ext cx="4888622" cy="369332"/>
          </a:xfrm>
          <a:prstGeom prst="rect">
            <a:avLst/>
          </a:prstGeom>
        </p:spPr>
        <p:txBody>
          <a:bodyPr wrap="square">
            <a:spAutoFit/>
          </a:bodyPr>
          <a:lstStyle/>
          <a:p>
            <a:r>
              <a:rPr lang="en-US" dirty="0">
                <a:latin typeface="Montserrat ExtraLight" panose="00000300000000000000" pitchFamily="2" charset="-52"/>
              </a:rPr>
              <a:t>Version compatibility</a:t>
            </a:r>
            <a:endParaRPr lang="en-US" dirty="0" smtClean="0"/>
          </a:p>
        </p:txBody>
      </p:sp>
      <p:pic>
        <p:nvPicPr>
          <p:cNvPr id="28" name="Рисунок 27">
            <a:extLst>
              <a:ext uri="{FF2B5EF4-FFF2-40B4-BE49-F238E27FC236}">
                <a16:creationId xmlns="" xmlns:a16="http://schemas.microsoft.com/office/drawing/2014/main" id="{63EE4BAF-4EBB-4A46-826C-6F7600919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610669" y="4459553"/>
            <a:ext cx="307473" cy="176419"/>
          </a:xfrm>
          <a:prstGeom prst="rect">
            <a:avLst/>
          </a:prstGeom>
        </p:spPr>
      </p:pic>
      <p:sp>
        <p:nvSpPr>
          <p:cNvPr id="29" name="Прямокутник 27">
            <a:extLst>
              <a:ext uri="{FF2B5EF4-FFF2-40B4-BE49-F238E27FC236}">
                <a16:creationId xmlns="" xmlns:a16="http://schemas.microsoft.com/office/drawing/2014/main" id="{F16B480B-808A-48C9-A952-86C5F036B8A8}"/>
              </a:ext>
            </a:extLst>
          </p:cNvPr>
          <p:cNvSpPr/>
          <p:nvPr/>
        </p:nvSpPr>
        <p:spPr>
          <a:xfrm>
            <a:off x="2934578" y="4359335"/>
            <a:ext cx="4888622" cy="369332"/>
          </a:xfrm>
          <a:prstGeom prst="rect">
            <a:avLst/>
          </a:prstGeom>
        </p:spPr>
        <p:txBody>
          <a:bodyPr wrap="square">
            <a:spAutoFit/>
          </a:bodyPr>
          <a:lstStyle/>
          <a:p>
            <a:r>
              <a:rPr lang="en-US" dirty="0">
                <a:latin typeface="Montserrat ExtraLight" panose="00000300000000000000" pitchFamily="2" charset="-52"/>
              </a:rPr>
              <a:t>Side-by-side execution</a:t>
            </a:r>
            <a:endParaRPr lang="en-US" dirty="0" smtClean="0"/>
          </a:p>
        </p:txBody>
      </p:sp>
      <p:pic>
        <p:nvPicPr>
          <p:cNvPr id="30" name="Рисунок 29">
            <a:extLst>
              <a:ext uri="{FF2B5EF4-FFF2-40B4-BE49-F238E27FC236}">
                <a16:creationId xmlns="" xmlns:a16="http://schemas.microsoft.com/office/drawing/2014/main" id="{63EE4BAF-4EBB-4A46-826C-6F7600919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610668" y="5065484"/>
            <a:ext cx="307473" cy="176419"/>
          </a:xfrm>
          <a:prstGeom prst="rect">
            <a:avLst/>
          </a:prstGeom>
        </p:spPr>
      </p:pic>
      <p:sp>
        <p:nvSpPr>
          <p:cNvPr id="31" name="Прямокутник 27">
            <a:extLst>
              <a:ext uri="{FF2B5EF4-FFF2-40B4-BE49-F238E27FC236}">
                <a16:creationId xmlns="" xmlns:a16="http://schemas.microsoft.com/office/drawing/2014/main" id="{F16B480B-808A-48C9-A952-86C5F036B8A8}"/>
              </a:ext>
            </a:extLst>
          </p:cNvPr>
          <p:cNvSpPr/>
          <p:nvPr/>
        </p:nvSpPr>
        <p:spPr>
          <a:xfrm>
            <a:off x="2934577" y="4965266"/>
            <a:ext cx="4888622" cy="369332"/>
          </a:xfrm>
          <a:prstGeom prst="rect">
            <a:avLst/>
          </a:prstGeom>
        </p:spPr>
        <p:txBody>
          <a:bodyPr wrap="square">
            <a:spAutoFit/>
          </a:bodyPr>
          <a:lstStyle/>
          <a:p>
            <a:r>
              <a:rPr lang="en-US" dirty="0" err="1">
                <a:latin typeface="Montserrat ExtraLight" panose="00000300000000000000" pitchFamily="2" charset="-52"/>
              </a:rPr>
              <a:t>Multitargeting</a:t>
            </a:r>
            <a:endParaRPr lang="en-US" dirty="0" smtClean="0"/>
          </a:p>
        </p:txBody>
      </p:sp>
    </p:spTree>
    <p:extLst>
      <p:ext uri="{BB962C8B-B14F-4D97-AF65-F5344CB8AC3E}">
        <p14:creationId xmlns:p14="http://schemas.microsoft.com/office/powerpoint/2010/main" val="3128584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2655383" y="302623"/>
            <a:ext cx="7216948" cy="800219"/>
          </a:xfrm>
          <a:prstGeom prst="rect">
            <a:avLst/>
          </a:prstGeom>
          <a:noFill/>
        </p:spPr>
        <p:txBody>
          <a:bodyPr wrap="square" rtlCol="0">
            <a:spAutoFit/>
          </a:bodyPr>
          <a:lstStyle/>
          <a:p>
            <a:r>
              <a:rPr lang="en-US" sz="2800" dirty="0" smtClean="0">
                <a:latin typeface="Montserrat ExtraLight" panose="00000300000000000000" pitchFamily="2" charset="-52"/>
              </a:rPr>
              <a:t>Structure </a:t>
            </a:r>
            <a:r>
              <a:rPr lang="en-US" sz="2800" dirty="0">
                <a:latin typeface="Montserrat ExtraLight" panose="00000300000000000000" pitchFamily="2" charset="-52"/>
              </a:rPr>
              <a:t>of the .NET platform</a:t>
            </a:r>
            <a:endParaRPr lang="en-US" sz="2800" dirty="0"/>
          </a:p>
          <a:p>
            <a:endParaRPr lang="uk-UA" dirty="0">
              <a:latin typeface="Montserrat SemiBold" panose="00000700000000000000" pitchFamily="2" charset="-52"/>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690" y="1276133"/>
            <a:ext cx="10817103" cy="5187886"/>
          </a:xfrm>
          <a:prstGeom prst="rect">
            <a:avLst/>
          </a:prstGeom>
        </p:spPr>
      </p:pic>
    </p:spTree>
    <p:extLst>
      <p:ext uri="{BB962C8B-B14F-4D97-AF65-F5344CB8AC3E}">
        <p14:creationId xmlns:p14="http://schemas.microsoft.com/office/powerpoint/2010/main" val="31620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TextBox 11">
            <a:extLst>
              <a:ext uri="{FF2B5EF4-FFF2-40B4-BE49-F238E27FC236}">
                <a16:creationId xmlns="" xmlns:a16="http://schemas.microsoft.com/office/drawing/2014/main" id="{0AEB6FDB-5F15-4220-BC92-2B695FBFC30F}"/>
              </a:ext>
            </a:extLst>
          </p:cNvPr>
          <p:cNvSpPr txBox="1"/>
          <p:nvPr/>
        </p:nvSpPr>
        <p:spPr>
          <a:xfrm>
            <a:off x="2305537" y="1125415"/>
            <a:ext cx="8550031" cy="4370427"/>
          </a:xfrm>
          <a:prstGeom prst="rect">
            <a:avLst/>
          </a:prstGeom>
          <a:noFill/>
        </p:spPr>
        <p:txBody>
          <a:bodyPr wrap="square" rtlCol="0">
            <a:spAutoFit/>
          </a:bodyPr>
          <a:lstStyle/>
          <a:p>
            <a:r>
              <a:rPr lang="en-US" b="1" dirty="0">
                <a:latin typeface="Montserrat SemiBold" panose="00000700000000000000" pitchFamily="2" charset="-52"/>
              </a:rPr>
              <a:t>Common Language Runtime, or CLR. </a:t>
            </a:r>
            <a:endParaRPr lang="en-US" dirty="0">
              <a:latin typeface="Montserrat SemiBold" panose="00000700000000000000" pitchFamily="2" charset="-52"/>
            </a:endParaRPr>
          </a:p>
          <a:p>
            <a:r>
              <a:rPr lang="en-US" sz="1600" dirty="0" smtClean="0">
                <a:latin typeface="Montserrat SemiBold" panose="00000700000000000000" pitchFamily="2" charset="-52"/>
              </a:rPr>
              <a:t>The </a:t>
            </a:r>
            <a:r>
              <a:rPr lang="en-US" sz="1600" dirty="0">
                <a:latin typeface="Montserrat SemiBold" panose="00000700000000000000" pitchFamily="2" charset="-52"/>
              </a:rPr>
              <a:t>primary role of the CLR is </a:t>
            </a:r>
            <a:r>
              <a:rPr lang="en-US" sz="1600" dirty="0" smtClean="0">
                <a:latin typeface="Montserrat SemiBold" panose="00000700000000000000" pitchFamily="2" charset="-52"/>
              </a:rPr>
              <a:t>to locate</a:t>
            </a:r>
            <a:r>
              <a:rPr lang="en-US" sz="1600" dirty="0">
                <a:latin typeface="Montserrat SemiBold" panose="00000700000000000000" pitchFamily="2" charset="-52"/>
              </a:rPr>
              <a:t>, load, and manage .NET objects on your behalf. The CLR also takes care of a number of </a:t>
            </a:r>
            <a:r>
              <a:rPr lang="en-US" sz="1600" dirty="0" smtClean="0">
                <a:latin typeface="Montserrat SemiBold" panose="00000700000000000000" pitchFamily="2" charset="-52"/>
              </a:rPr>
              <a:t>low-level details </a:t>
            </a:r>
            <a:r>
              <a:rPr lang="en-US" sz="1600" dirty="0">
                <a:latin typeface="Montserrat SemiBold" panose="00000700000000000000" pitchFamily="2" charset="-52"/>
              </a:rPr>
              <a:t>such as memory </a:t>
            </a:r>
            <a:r>
              <a:rPr lang="en-US" sz="1600" dirty="0" smtClean="0">
                <a:latin typeface="Montserrat SemiBold" panose="00000700000000000000" pitchFamily="2" charset="-52"/>
              </a:rPr>
              <a:t>management, application </a:t>
            </a:r>
            <a:r>
              <a:rPr lang="en-US" sz="1600" dirty="0">
                <a:latin typeface="Montserrat SemiBold" panose="00000700000000000000" pitchFamily="2" charset="-52"/>
              </a:rPr>
              <a:t>hosting, coordinating threads, and performing</a:t>
            </a:r>
          </a:p>
          <a:p>
            <a:r>
              <a:rPr lang="en-US" sz="1600" dirty="0">
                <a:latin typeface="Montserrat SemiBold" panose="00000700000000000000" pitchFamily="2" charset="-52"/>
              </a:rPr>
              <a:t>security checks (among other low-level details</a:t>
            </a:r>
            <a:r>
              <a:rPr lang="en-US" sz="1600" dirty="0" smtClean="0">
                <a:latin typeface="Montserrat SemiBold" panose="00000700000000000000" pitchFamily="2" charset="-52"/>
              </a:rPr>
              <a:t>).</a:t>
            </a:r>
          </a:p>
          <a:p>
            <a:endParaRPr lang="en-US" dirty="0">
              <a:latin typeface="Montserrat SemiBold" panose="00000700000000000000" pitchFamily="2" charset="-52"/>
            </a:endParaRPr>
          </a:p>
          <a:p>
            <a:r>
              <a:rPr lang="en-US" b="1" dirty="0">
                <a:latin typeface="Montserrat SemiBold" panose="00000700000000000000" pitchFamily="2" charset="-52"/>
              </a:rPr>
              <a:t>Common Type System, or CTS.</a:t>
            </a:r>
            <a:r>
              <a:rPr lang="en-US" dirty="0">
                <a:latin typeface="Montserrat SemiBold" panose="00000700000000000000" pitchFamily="2" charset="-52"/>
              </a:rPr>
              <a:t> </a:t>
            </a:r>
            <a:endParaRPr lang="en-US" dirty="0" smtClean="0">
              <a:latin typeface="Montserrat SemiBold" panose="00000700000000000000" pitchFamily="2" charset="-52"/>
            </a:endParaRPr>
          </a:p>
          <a:p>
            <a:r>
              <a:rPr lang="en-US" sz="1600" dirty="0" smtClean="0">
                <a:latin typeface="Montserrat SemiBold" panose="00000700000000000000" pitchFamily="2" charset="-52"/>
              </a:rPr>
              <a:t>The CTS specification </a:t>
            </a:r>
            <a:r>
              <a:rPr lang="en-US" sz="1600" dirty="0">
                <a:latin typeface="Montserrat SemiBold" panose="00000700000000000000" pitchFamily="2" charset="-52"/>
              </a:rPr>
              <a:t>fully describes all possible data types and all programming constructs supported by </a:t>
            </a:r>
            <a:r>
              <a:rPr lang="en-US" sz="1600" dirty="0" smtClean="0">
                <a:latin typeface="Montserrat SemiBold" panose="00000700000000000000" pitchFamily="2" charset="-52"/>
              </a:rPr>
              <a:t>the runtime</a:t>
            </a:r>
            <a:r>
              <a:rPr lang="en-US" sz="1600" dirty="0">
                <a:latin typeface="Montserrat SemiBold" panose="00000700000000000000" pitchFamily="2" charset="-52"/>
              </a:rPr>
              <a:t>, specifies how these entities can interact with each other, and details how they are </a:t>
            </a:r>
            <a:r>
              <a:rPr lang="en-US" sz="1600" dirty="0" smtClean="0">
                <a:latin typeface="Montserrat SemiBold" panose="00000700000000000000" pitchFamily="2" charset="-52"/>
              </a:rPr>
              <a:t>represented in </a:t>
            </a:r>
            <a:r>
              <a:rPr lang="en-US" sz="1600" dirty="0">
                <a:latin typeface="Montserrat SemiBold" panose="00000700000000000000" pitchFamily="2" charset="-52"/>
              </a:rPr>
              <a:t>the .NET metadata </a:t>
            </a:r>
            <a:r>
              <a:rPr lang="en-US" sz="1600" dirty="0" smtClean="0">
                <a:latin typeface="Montserrat SemiBold" panose="00000700000000000000" pitchFamily="2" charset="-52"/>
              </a:rPr>
              <a:t>format.</a:t>
            </a:r>
          </a:p>
          <a:p>
            <a:endParaRPr lang="en-US" sz="1600" dirty="0">
              <a:latin typeface="Montserrat SemiBold" panose="00000700000000000000" pitchFamily="2" charset="-52"/>
            </a:endParaRPr>
          </a:p>
          <a:p>
            <a:r>
              <a:rPr lang="en-US" b="1" dirty="0">
                <a:latin typeface="Montserrat SemiBold" panose="00000700000000000000" pitchFamily="2" charset="-52"/>
              </a:rPr>
              <a:t>Common Language Specification, or </a:t>
            </a:r>
            <a:r>
              <a:rPr lang="en-US" b="1" dirty="0" smtClean="0">
                <a:latin typeface="Montserrat SemiBold" panose="00000700000000000000" pitchFamily="2" charset="-52"/>
              </a:rPr>
              <a:t>CLS.</a:t>
            </a:r>
          </a:p>
          <a:p>
            <a:r>
              <a:rPr lang="en-US" sz="1600" dirty="0" smtClean="0">
                <a:latin typeface="Montserrat SemiBold" panose="00000700000000000000" pitchFamily="2" charset="-52"/>
              </a:rPr>
              <a:t>Related </a:t>
            </a:r>
            <a:r>
              <a:rPr lang="en-US" sz="1600" dirty="0">
                <a:latin typeface="Montserrat SemiBold" panose="00000700000000000000" pitchFamily="2" charset="-52"/>
              </a:rPr>
              <a:t>specification that defines a subset </a:t>
            </a:r>
            <a:r>
              <a:rPr lang="en-US" sz="1600" dirty="0" smtClean="0">
                <a:latin typeface="Montserrat SemiBold" panose="00000700000000000000" pitchFamily="2" charset="-52"/>
              </a:rPr>
              <a:t>of common </a:t>
            </a:r>
            <a:r>
              <a:rPr lang="en-US" sz="1600" dirty="0">
                <a:latin typeface="Montserrat SemiBold" panose="00000700000000000000" pitchFamily="2" charset="-52"/>
              </a:rPr>
              <a:t>types and programming </a:t>
            </a:r>
            <a:r>
              <a:rPr lang="en-US" sz="1600" dirty="0" smtClean="0">
                <a:latin typeface="Montserrat SemiBold" panose="00000700000000000000" pitchFamily="2" charset="-52"/>
              </a:rPr>
              <a:t>constructs </a:t>
            </a:r>
            <a:r>
              <a:rPr lang="en-US" sz="1600" dirty="0">
                <a:latin typeface="Montserrat SemiBold" panose="00000700000000000000" pitchFamily="2" charset="-52"/>
              </a:rPr>
              <a:t>that all .NET programming languages </a:t>
            </a:r>
            <a:endParaRPr lang="en-US" sz="1600" dirty="0" smtClean="0">
              <a:latin typeface="Montserrat SemiBold" panose="00000700000000000000" pitchFamily="2" charset="-52"/>
            </a:endParaRPr>
          </a:p>
          <a:p>
            <a:r>
              <a:rPr lang="en-US" sz="1600" dirty="0" smtClean="0">
                <a:latin typeface="Montserrat SemiBold" panose="00000700000000000000" pitchFamily="2" charset="-52"/>
              </a:rPr>
              <a:t>can </a:t>
            </a:r>
            <a:r>
              <a:rPr lang="en-US" sz="1600" dirty="0">
                <a:latin typeface="Montserrat SemiBold" panose="00000700000000000000" pitchFamily="2" charset="-52"/>
              </a:rPr>
              <a:t>agree on.</a:t>
            </a:r>
            <a:endParaRPr lang="uk-UA" sz="1600" dirty="0">
              <a:latin typeface="Montserrat SemiBold" panose="00000700000000000000" pitchFamily="2" charset="-52"/>
            </a:endParaRPr>
          </a:p>
        </p:txBody>
      </p:sp>
      <p:sp>
        <p:nvSpPr>
          <p:cNvPr id="13" name="TextBox 12">
            <a:extLst>
              <a:ext uri="{FF2B5EF4-FFF2-40B4-BE49-F238E27FC236}">
                <a16:creationId xmlns="" xmlns:a16="http://schemas.microsoft.com/office/drawing/2014/main" id="{0AEB6FDB-5F15-4220-BC92-2B695FBFC30F}"/>
              </a:ext>
            </a:extLst>
          </p:cNvPr>
          <p:cNvSpPr txBox="1"/>
          <p:nvPr/>
        </p:nvSpPr>
        <p:spPr>
          <a:xfrm>
            <a:off x="4268783" y="206121"/>
            <a:ext cx="4383808" cy="523220"/>
          </a:xfrm>
          <a:prstGeom prst="rect">
            <a:avLst/>
          </a:prstGeom>
          <a:noFill/>
        </p:spPr>
        <p:txBody>
          <a:bodyPr wrap="square" rtlCol="0">
            <a:spAutoFit/>
          </a:bodyPr>
          <a:lstStyle/>
          <a:p>
            <a:r>
              <a:rPr lang="en-US" sz="2800" dirty="0" smtClean="0">
                <a:latin typeface="Montserrat SemiBold" panose="00000700000000000000" pitchFamily="2" charset="-52"/>
              </a:rPr>
              <a:t>CLR, CTS, and CLS</a:t>
            </a:r>
            <a:endParaRPr lang="uk-UA" dirty="0">
              <a:latin typeface="Montserrat SemiBold" panose="00000700000000000000" pitchFamily="2" charset="-52"/>
            </a:endParaRPr>
          </a:p>
        </p:txBody>
      </p:sp>
    </p:spTree>
    <p:extLst>
      <p:ext uri="{BB962C8B-B14F-4D97-AF65-F5344CB8AC3E}">
        <p14:creationId xmlns:p14="http://schemas.microsoft.com/office/powerpoint/2010/main" val="650015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TextBox 11">
            <a:extLst>
              <a:ext uri="{FF2B5EF4-FFF2-40B4-BE49-F238E27FC236}">
                <a16:creationId xmlns="" xmlns:a16="http://schemas.microsoft.com/office/drawing/2014/main" id="{0AEB6FDB-5F15-4220-BC92-2B695FBFC30F}"/>
              </a:ext>
            </a:extLst>
          </p:cNvPr>
          <p:cNvSpPr txBox="1"/>
          <p:nvPr/>
        </p:nvSpPr>
        <p:spPr>
          <a:xfrm>
            <a:off x="2305537" y="1125415"/>
            <a:ext cx="7854463" cy="4647426"/>
          </a:xfrm>
          <a:prstGeom prst="rect">
            <a:avLst/>
          </a:prstGeom>
          <a:noFill/>
        </p:spPr>
        <p:txBody>
          <a:bodyPr wrap="square" rtlCol="0">
            <a:spAutoFit/>
          </a:bodyPr>
          <a:lstStyle/>
          <a:p>
            <a:r>
              <a:rPr lang="en-US" b="1" dirty="0" smtClean="0">
                <a:latin typeface="Montserrat SemiBold" panose="00000700000000000000" pitchFamily="2" charset="-52"/>
              </a:rPr>
              <a:t>.NET compiler. </a:t>
            </a:r>
            <a:endParaRPr lang="en-US" dirty="0">
              <a:latin typeface="Montserrat SemiBold" panose="00000700000000000000" pitchFamily="2" charset="-52"/>
            </a:endParaRPr>
          </a:p>
          <a:p>
            <a:r>
              <a:rPr lang="en-US" sz="1600" dirty="0" smtClean="0">
                <a:latin typeface="Montserrat SemiBold" panose="00000700000000000000" pitchFamily="2" charset="-52"/>
              </a:rPr>
              <a:t>Compiles source code to CIL (Common Intermediate Language).</a:t>
            </a:r>
          </a:p>
          <a:p>
            <a:endParaRPr lang="en-US" sz="1600" dirty="0" smtClean="0">
              <a:latin typeface="Montserrat SemiBold" panose="00000700000000000000" pitchFamily="2" charset="-52"/>
            </a:endParaRPr>
          </a:p>
          <a:p>
            <a:r>
              <a:rPr lang="en-US" sz="1600" b="1" dirty="0" smtClean="0">
                <a:latin typeface="Montserrat SemiBold" panose="00000700000000000000" pitchFamily="2" charset="-52"/>
              </a:rPr>
              <a:t>JIT compiler. </a:t>
            </a:r>
            <a:endParaRPr lang="en-US" sz="1600" dirty="0">
              <a:latin typeface="Montserrat SemiBold" panose="00000700000000000000" pitchFamily="2" charset="-52"/>
            </a:endParaRPr>
          </a:p>
          <a:p>
            <a:r>
              <a:rPr lang="en-US" sz="1600" dirty="0">
                <a:latin typeface="Montserrat SemiBold" panose="00000700000000000000" pitchFamily="2" charset="-52"/>
              </a:rPr>
              <a:t>Compiles </a:t>
            </a:r>
            <a:r>
              <a:rPr lang="en-US" sz="1600" dirty="0" smtClean="0">
                <a:latin typeface="Montserrat SemiBold" panose="00000700000000000000" pitchFamily="2" charset="-52"/>
              </a:rPr>
              <a:t>CIL code to specific machine commands for executing in the runtime.</a:t>
            </a:r>
          </a:p>
          <a:p>
            <a:endParaRPr lang="en-US" sz="1600" dirty="0" smtClean="0">
              <a:latin typeface="Montserrat SemiBold" panose="00000700000000000000" pitchFamily="2" charset="-52"/>
            </a:endParaRPr>
          </a:p>
          <a:p>
            <a:r>
              <a:rPr lang="en-US" b="1" dirty="0" smtClean="0">
                <a:latin typeface="Montserrat SemiBold" panose="00000700000000000000" pitchFamily="2" charset="-52"/>
              </a:rPr>
              <a:t>Garbage collector.</a:t>
            </a:r>
          </a:p>
          <a:p>
            <a:r>
              <a:rPr lang="en-US" sz="1600" dirty="0" smtClean="0">
                <a:latin typeface="Montserrat SemiBold" panose="00000700000000000000" pitchFamily="2" charset="-52"/>
              </a:rPr>
              <a:t>Manages </a:t>
            </a:r>
            <a:r>
              <a:rPr lang="en-US" sz="1600" dirty="0">
                <a:latin typeface="Montserrat SemiBold" panose="00000700000000000000" pitchFamily="2" charset="-52"/>
              </a:rPr>
              <a:t>the allocation and release of memory for </a:t>
            </a:r>
            <a:r>
              <a:rPr lang="en-US" sz="1600" dirty="0" smtClean="0">
                <a:latin typeface="Montserrat SemiBold" panose="00000700000000000000" pitchFamily="2" charset="-52"/>
              </a:rPr>
              <a:t>application.</a:t>
            </a:r>
          </a:p>
          <a:p>
            <a:endParaRPr lang="en-US" dirty="0">
              <a:latin typeface="Montserrat SemiBold" panose="00000700000000000000" pitchFamily="2" charset="-52"/>
            </a:endParaRPr>
          </a:p>
          <a:p>
            <a:r>
              <a:rPr lang="en-US" b="1" dirty="0" smtClean="0">
                <a:latin typeface="Montserrat SemiBold" panose="00000700000000000000" pitchFamily="2" charset="-52"/>
              </a:rPr>
              <a:t>Assembly.</a:t>
            </a:r>
            <a:r>
              <a:rPr lang="en-US" dirty="0" smtClean="0">
                <a:latin typeface="Montserrat SemiBold" panose="00000700000000000000" pitchFamily="2" charset="-52"/>
              </a:rPr>
              <a:t> </a:t>
            </a:r>
          </a:p>
          <a:p>
            <a:r>
              <a:rPr lang="en-US" sz="1600" dirty="0">
                <a:latin typeface="Montserrat SemiBold" panose="00000700000000000000" pitchFamily="2" charset="-52"/>
              </a:rPr>
              <a:t>The fundamental unit of deployment, version control, reuse, activation scoping, and security permissions for a .NET-based application. It provides the common language runtime with the information it needs to be aware of type implementations. You can think of an assembly as a collection of types and resources that form a logical unit of functionality and are built to work together</a:t>
            </a:r>
            <a:r>
              <a:rPr lang="en-US" sz="1600" dirty="0" smtClean="0">
                <a:latin typeface="Montserrat SemiBold" panose="00000700000000000000" pitchFamily="2" charset="-52"/>
              </a:rPr>
              <a:t>.</a:t>
            </a:r>
          </a:p>
        </p:txBody>
      </p:sp>
      <p:sp>
        <p:nvSpPr>
          <p:cNvPr id="13" name="TextBox 12">
            <a:extLst>
              <a:ext uri="{FF2B5EF4-FFF2-40B4-BE49-F238E27FC236}">
                <a16:creationId xmlns="" xmlns:a16="http://schemas.microsoft.com/office/drawing/2014/main" id="{0AEB6FDB-5F15-4220-BC92-2B695FBFC30F}"/>
              </a:ext>
            </a:extLst>
          </p:cNvPr>
          <p:cNvSpPr txBox="1"/>
          <p:nvPr/>
        </p:nvSpPr>
        <p:spPr>
          <a:xfrm>
            <a:off x="4998730" y="301098"/>
            <a:ext cx="2194540" cy="523220"/>
          </a:xfrm>
          <a:prstGeom prst="rect">
            <a:avLst/>
          </a:prstGeom>
          <a:noFill/>
        </p:spPr>
        <p:txBody>
          <a:bodyPr wrap="square" rtlCol="0">
            <a:spAutoFit/>
          </a:bodyPr>
          <a:lstStyle/>
          <a:p>
            <a:r>
              <a:rPr lang="en-US" sz="2800" dirty="0" smtClean="0">
                <a:latin typeface="Montserrat SemiBold" panose="00000700000000000000" pitchFamily="2" charset="-52"/>
              </a:rPr>
              <a:t>CLR terms</a:t>
            </a:r>
            <a:endParaRPr lang="uk-UA" dirty="0">
              <a:latin typeface="Montserrat SemiBold" panose="00000700000000000000" pitchFamily="2" charset="-52"/>
            </a:endParaRPr>
          </a:p>
        </p:txBody>
      </p:sp>
    </p:spTree>
    <p:extLst>
      <p:ext uri="{BB962C8B-B14F-4D97-AF65-F5344CB8AC3E}">
        <p14:creationId xmlns:p14="http://schemas.microsoft.com/office/powerpoint/2010/main" val="1730344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вал 3">
            <a:extLst>
              <a:ext uri="{FF2B5EF4-FFF2-40B4-BE49-F238E27FC236}">
                <a16:creationId xmlns="" xmlns:a16="http://schemas.microsoft.com/office/drawing/2014/main" id="{E6C4AA66-44AD-423C-8C54-22C52A6A7D6A}"/>
              </a:ext>
            </a:extLst>
          </p:cNvPr>
          <p:cNvSpPr/>
          <p:nvPr/>
        </p:nvSpPr>
        <p:spPr>
          <a:xfrm>
            <a:off x="930684" y="6415024"/>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 xmlns:a16="http://schemas.microsoft.com/office/drawing/2014/main" id="{4A1250BF-51B8-4204-9590-59DE636281C1}"/>
              </a:ext>
            </a:extLst>
          </p:cNvPr>
          <p:cNvSpPr/>
          <p:nvPr/>
        </p:nvSpPr>
        <p:spPr>
          <a:xfrm>
            <a:off x="521199" y="55789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1951175" y="6488502"/>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9129C929-2A39-4194-81CD-41AAB841B672}"/>
              </a:ext>
            </a:extLst>
          </p:cNvPr>
          <p:cNvSpPr/>
          <p:nvPr/>
        </p:nvSpPr>
        <p:spPr>
          <a:xfrm>
            <a:off x="423726" y="157207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413672" y="615043"/>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1758451" y="110094"/>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0926536" y="1512207"/>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513034" y="5525587"/>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0674433" y="521623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9764485" y="650483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23" name="Рисунок 22">
            <a:extLst>
              <a:ext uri="{FF2B5EF4-FFF2-40B4-BE49-F238E27FC236}">
                <a16:creationId xmlns="" xmlns:a16="http://schemas.microsoft.com/office/drawing/2014/main" id="{1CD1D027-E08F-4C76-979D-86ECE1306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921779" y="3147995"/>
            <a:ext cx="307473" cy="176419"/>
          </a:xfrm>
          <a:prstGeom prst="rect">
            <a:avLst/>
          </a:prstGeom>
        </p:spPr>
      </p:pic>
      <p:pic>
        <p:nvPicPr>
          <p:cNvPr id="24" name="Рисунок 23">
            <a:extLst>
              <a:ext uri="{FF2B5EF4-FFF2-40B4-BE49-F238E27FC236}">
                <a16:creationId xmlns="" xmlns:a16="http://schemas.microsoft.com/office/drawing/2014/main" id="{BED755F9-7449-4582-85FE-B73B09956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114976" y="3151687"/>
            <a:ext cx="307473" cy="176419"/>
          </a:xfrm>
          <a:prstGeom prst="rect">
            <a:avLst/>
          </a:prstGeom>
        </p:spPr>
      </p:pic>
      <p:sp>
        <p:nvSpPr>
          <p:cNvPr id="28" name="Прямокутник 27">
            <a:extLst>
              <a:ext uri="{FF2B5EF4-FFF2-40B4-BE49-F238E27FC236}">
                <a16:creationId xmlns="" xmlns:a16="http://schemas.microsoft.com/office/drawing/2014/main" id="{325FB48A-8269-4268-B9A8-293A4E94940B}"/>
              </a:ext>
            </a:extLst>
          </p:cNvPr>
          <p:cNvSpPr/>
          <p:nvPr/>
        </p:nvSpPr>
        <p:spPr>
          <a:xfrm>
            <a:off x="1446191" y="3525519"/>
            <a:ext cx="1969132" cy="369332"/>
          </a:xfrm>
          <a:prstGeom prst="rect">
            <a:avLst/>
          </a:prstGeom>
        </p:spPr>
        <p:txBody>
          <a:bodyPr wrap="square">
            <a:spAutoFit/>
          </a:bodyPr>
          <a:lstStyle/>
          <a:p>
            <a:r>
              <a:rPr lang="en-US" dirty="0" smtClean="0">
                <a:latin typeface="Montserrat ExtraLight" panose="00000300000000000000" pitchFamily="2" charset="-52"/>
              </a:rPr>
              <a:t>C#, VB, F#,…</a:t>
            </a:r>
            <a:endParaRPr lang="uk-UA" dirty="0"/>
          </a:p>
        </p:txBody>
      </p:sp>
      <p:sp>
        <p:nvSpPr>
          <p:cNvPr id="30" name="Прямокутник 29">
            <a:extLst>
              <a:ext uri="{FF2B5EF4-FFF2-40B4-BE49-F238E27FC236}">
                <a16:creationId xmlns="" xmlns:a16="http://schemas.microsoft.com/office/drawing/2014/main" id="{A26C1B57-3EAC-46BE-9BED-3CA446650093}"/>
              </a:ext>
            </a:extLst>
          </p:cNvPr>
          <p:cNvSpPr/>
          <p:nvPr/>
        </p:nvSpPr>
        <p:spPr>
          <a:xfrm>
            <a:off x="4892491" y="3540908"/>
            <a:ext cx="1577885" cy="923330"/>
          </a:xfrm>
          <a:prstGeom prst="rect">
            <a:avLst/>
          </a:prstGeom>
        </p:spPr>
        <p:txBody>
          <a:bodyPr wrap="square">
            <a:spAutoFit/>
          </a:bodyPr>
          <a:lstStyle/>
          <a:p>
            <a:r>
              <a:rPr lang="en-US" dirty="0" smtClean="0">
                <a:latin typeface="Montserrat ExtraLight" panose="00000300000000000000" pitchFamily="2" charset="-52"/>
              </a:rPr>
              <a:t>csc.exe</a:t>
            </a:r>
          </a:p>
          <a:p>
            <a:r>
              <a:rPr lang="en-US" dirty="0">
                <a:latin typeface="Montserrat ExtraLight" panose="00000300000000000000" pitchFamily="2" charset="-52"/>
              </a:rPr>
              <a:t>v</a:t>
            </a:r>
            <a:r>
              <a:rPr lang="en-US" dirty="0" smtClean="0">
                <a:latin typeface="Montserrat ExtraLight" panose="00000300000000000000" pitchFamily="2" charset="-52"/>
              </a:rPr>
              <a:t>bc.exe,</a:t>
            </a:r>
            <a:endParaRPr lang="en-US" dirty="0" smtClean="0"/>
          </a:p>
          <a:p>
            <a:r>
              <a:rPr lang="en-US" dirty="0" smtClean="0"/>
              <a:t>…</a:t>
            </a:r>
            <a:endParaRPr lang="uk-UA" dirty="0"/>
          </a:p>
        </p:txBody>
      </p:sp>
      <p:sp>
        <p:nvSpPr>
          <p:cNvPr id="31" name="Прямокутник 30">
            <a:extLst>
              <a:ext uri="{FF2B5EF4-FFF2-40B4-BE49-F238E27FC236}">
                <a16:creationId xmlns="" xmlns:a16="http://schemas.microsoft.com/office/drawing/2014/main" id="{F18A9EE7-EB64-4DA4-83B4-063038C03D4A}"/>
              </a:ext>
            </a:extLst>
          </p:cNvPr>
          <p:cNvSpPr/>
          <p:nvPr/>
        </p:nvSpPr>
        <p:spPr>
          <a:xfrm>
            <a:off x="7807135" y="3540908"/>
            <a:ext cx="2520490" cy="923330"/>
          </a:xfrm>
          <a:prstGeom prst="rect">
            <a:avLst/>
          </a:prstGeom>
        </p:spPr>
        <p:txBody>
          <a:bodyPr wrap="square">
            <a:spAutoFit/>
          </a:bodyPr>
          <a:lstStyle/>
          <a:p>
            <a:pPr algn="ctr"/>
            <a:r>
              <a:rPr lang="en-US" dirty="0" smtClean="0">
                <a:latin typeface="Montserrat ExtraLight" panose="00000300000000000000" pitchFamily="2" charset="-52"/>
              </a:rPr>
              <a:t>CIL, metadata, and manifest</a:t>
            </a:r>
          </a:p>
          <a:p>
            <a:pPr algn="ctr"/>
            <a:r>
              <a:rPr lang="en-US" dirty="0" smtClean="0">
                <a:latin typeface="Montserrat ExtraLight" panose="00000300000000000000" pitchFamily="2" charset="-52"/>
              </a:rPr>
              <a:t>(*.</a:t>
            </a:r>
            <a:r>
              <a:rPr lang="en-US" dirty="0" err="1" smtClean="0">
                <a:latin typeface="Montserrat ExtraLight" panose="00000300000000000000" pitchFamily="2" charset="-52"/>
              </a:rPr>
              <a:t>dll</a:t>
            </a:r>
            <a:r>
              <a:rPr lang="en-US" dirty="0" smtClean="0">
                <a:latin typeface="Montserrat ExtraLight" panose="00000300000000000000" pitchFamily="2" charset="-52"/>
              </a:rPr>
              <a:t> or *.exe)</a:t>
            </a:r>
          </a:p>
        </p:txBody>
      </p:sp>
      <p:sp>
        <p:nvSpPr>
          <p:cNvPr id="33" name="Прямокутник 32">
            <a:extLst>
              <a:ext uri="{FF2B5EF4-FFF2-40B4-BE49-F238E27FC236}">
                <a16:creationId xmlns="" xmlns:a16="http://schemas.microsoft.com/office/drawing/2014/main" id="{E1CA23EF-F903-4A10-B338-0C4333D5D230}"/>
              </a:ext>
            </a:extLst>
          </p:cNvPr>
          <p:cNvSpPr/>
          <p:nvPr/>
        </p:nvSpPr>
        <p:spPr>
          <a:xfrm>
            <a:off x="1318420" y="3005373"/>
            <a:ext cx="2305970" cy="461665"/>
          </a:xfrm>
          <a:prstGeom prst="rect">
            <a:avLst/>
          </a:prstGeom>
        </p:spPr>
        <p:txBody>
          <a:bodyPr wrap="square">
            <a:spAutoFit/>
          </a:bodyPr>
          <a:lstStyle/>
          <a:p>
            <a:r>
              <a:rPr lang="en-US" sz="2400" dirty="0" smtClean="0">
                <a:latin typeface="Montserrat SemiBold" panose="00000700000000000000" pitchFamily="2" charset="-52"/>
              </a:rPr>
              <a:t>Source</a:t>
            </a:r>
            <a:r>
              <a:rPr lang="en-US" sz="2000" dirty="0" smtClean="0">
                <a:latin typeface="Montserrat SemiBold" panose="00000700000000000000" pitchFamily="2" charset="-52"/>
              </a:rPr>
              <a:t> </a:t>
            </a:r>
            <a:r>
              <a:rPr lang="en-US" sz="2400" dirty="0" smtClean="0">
                <a:latin typeface="Montserrat SemiBold" panose="00000700000000000000" pitchFamily="2" charset="-52"/>
              </a:rPr>
              <a:t>code</a:t>
            </a:r>
            <a:endParaRPr lang="uk-UA" sz="2000" dirty="0">
              <a:latin typeface="Montserrat SemiBold" panose="00000700000000000000" pitchFamily="2" charset="-52"/>
            </a:endParaRPr>
          </a:p>
        </p:txBody>
      </p:sp>
      <p:sp>
        <p:nvSpPr>
          <p:cNvPr id="37" name="Прямокутник 36">
            <a:extLst>
              <a:ext uri="{FF2B5EF4-FFF2-40B4-BE49-F238E27FC236}">
                <a16:creationId xmlns="" xmlns:a16="http://schemas.microsoft.com/office/drawing/2014/main" id="{D5582FDB-5A8D-4A0D-ADC4-6394F999A707}"/>
              </a:ext>
            </a:extLst>
          </p:cNvPr>
          <p:cNvSpPr/>
          <p:nvPr/>
        </p:nvSpPr>
        <p:spPr>
          <a:xfrm>
            <a:off x="4797177" y="3005371"/>
            <a:ext cx="2196830" cy="461665"/>
          </a:xfrm>
          <a:prstGeom prst="rect">
            <a:avLst/>
          </a:prstGeom>
        </p:spPr>
        <p:txBody>
          <a:bodyPr wrap="square">
            <a:spAutoFit/>
          </a:bodyPr>
          <a:lstStyle/>
          <a:p>
            <a:r>
              <a:rPr lang="en-US" sz="2400" dirty="0" smtClean="0">
                <a:latin typeface="Montserrat SemiBold" panose="00000700000000000000" pitchFamily="2" charset="-52"/>
              </a:rPr>
              <a:t>Compiler</a:t>
            </a:r>
            <a:endParaRPr lang="uk-UA" sz="2400" dirty="0">
              <a:latin typeface="Montserrat SemiBold" panose="00000700000000000000" pitchFamily="2" charset="-52"/>
            </a:endParaRPr>
          </a:p>
        </p:txBody>
      </p:sp>
      <p:sp>
        <p:nvSpPr>
          <p:cNvPr id="39" name="Прямокутник 38">
            <a:extLst>
              <a:ext uri="{FF2B5EF4-FFF2-40B4-BE49-F238E27FC236}">
                <a16:creationId xmlns="" xmlns:a16="http://schemas.microsoft.com/office/drawing/2014/main" id="{64F8E1DA-CC3A-4533-AE59-FC8234CE8919}"/>
              </a:ext>
            </a:extLst>
          </p:cNvPr>
          <p:cNvSpPr/>
          <p:nvPr/>
        </p:nvSpPr>
        <p:spPr>
          <a:xfrm>
            <a:off x="7399962" y="2969991"/>
            <a:ext cx="3211074" cy="523220"/>
          </a:xfrm>
          <a:prstGeom prst="rect">
            <a:avLst/>
          </a:prstGeom>
        </p:spPr>
        <p:txBody>
          <a:bodyPr wrap="square">
            <a:spAutoFit/>
          </a:bodyPr>
          <a:lstStyle/>
          <a:p>
            <a:pPr algn="ctr"/>
            <a:r>
              <a:rPr lang="en-US" sz="2800" dirty="0" smtClean="0">
                <a:latin typeface="Montserrat SemiBold" panose="00000700000000000000" pitchFamily="2" charset="-52"/>
              </a:rPr>
              <a:t>Assembly</a:t>
            </a:r>
            <a:endParaRPr lang="uk-UA" sz="2800" dirty="0">
              <a:latin typeface="Montserrat SemiBold" panose="00000700000000000000" pitchFamily="2" charset="-52"/>
            </a:endParaRPr>
          </a:p>
        </p:txBody>
      </p:sp>
      <p:sp>
        <p:nvSpPr>
          <p:cNvPr id="34" name="TextBox 33">
            <a:extLst>
              <a:ext uri="{FF2B5EF4-FFF2-40B4-BE49-F238E27FC236}">
                <a16:creationId xmlns="" xmlns:a16="http://schemas.microsoft.com/office/drawing/2014/main" id="{0AEB6FDB-5F15-4220-BC92-2B695FBFC30F}"/>
              </a:ext>
            </a:extLst>
          </p:cNvPr>
          <p:cNvSpPr txBox="1"/>
          <p:nvPr/>
        </p:nvSpPr>
        <p:spPr>
          <a:xfrm>
            <a:off x="4245752" y="467733"/>
            <a:ext cx="3918624" cy="523220"/>
          </a:xfrm>
          <a:prstGeom prst="rect">
            <a:avLst/>
          </a:prstGeom>
          <a:noFill/>
        </p:spPr>
        <p:txBody>
          <a:bodyPr wrap="square" rtlCol="0">
            <a:spAutoFit/>
          </a:bodyPr>
          <a:lstStyle/>
          <a:p>
            <a:r>
              <a:rPr lang="en-US" sz="2800" dirty="0" smtClean="0">
                <a:latin typeface="Montserrat SemiBold" panose="00000700000000000000" pitchFamily="2" charset="-52"/>
              </a:rPr>
              <a:t>Compiling in CLR</a:t>
            </a:r>
            <a:endParaRPr lang="uk-UA" dirty="0">
              <a:latin typeface="Montserrat SemiBold" panose="00000700000000000000" pitchFamily="2" charset="-52"/>
            </a:endParaRPr>
          </a:p>
        </p:txBody>
      </p:sp>
    </p:spTree>
    <p:extLst>
      <p:ext uri="{BB962C8B-B14F-4D97-AF65-F5344CB8AC3E}">
        <p14:creationId xmlns:p14="http://schemas.microsoft.com/office/powerpoint/2010/main" val="1340486475"/>
      </p:ext>
    </p:extLst>
  </p:cSld>
  <p:clrMapOvr>
    <a:masterClrMapping/>
  </p:clrMapOvr>
</p:sld>
</file>

<file path=ppt/theme/theme1.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1442</TotalTime>
  <Words>1318</Words>
  <Application>Microsoft Office PowerPoint</Application>
  <PresentationFormat>Широкоэкранный</PresentationFormat>
  <Paragraphs>255</Paragraphs>
  <Slides>28</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28</vt:i4>
      </vt:variant>
    </vt:vector>
  </HeadingPairs>
  <TitlesOfParts>
    <vt:vector size="35" baseType="lpstr">
      <vt:lpstr>Arial</vt:lpstr>
      <vt:lpstr>Calibri</vt:lpstr>
      <vt:lpstr>Calibri Light</vt:lpstr>
      <vt:lpstr>Montserrat ExtraLight</vt:lpstr>
      <vt:lpstr>Montserrat SemiBold</vt:lpstr>
      <vt:lpstr>Proxima Nova</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 PowerPoint</dc:title>
  <dc:creator>Iryna Nykonova</dc:creator>
  <cp:lastModifiedBy>Windows User</cp:lastModifiedBy>
  <cp:revision>51</cp:revision>
  <dcterms:created xsi:type="dcterms:W3CDTF">2019-05-27T13:51:26Z</dcterms:created>
  <dcterms:modified xsi:type="dcterms:W3CDTF">2019-06-12T12:54:30Z</dcterms:modified>
</cp:coreProperties>
</file>