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4" r:id="rId4"/>
    <p:sldId id="285" r:id="rId5"/>
    <p:sldId id="257" r:id="rId6"/>
    <p:sldId id="287" r:id="rId7"/>
    <p:sldId id="286" r:id="rId8"/>
    <p:sldId id="265" r:id="rId9"/>
    <p:sldId id="278" r:id="rId10"/>
    <p:sldId id="260" r:id="rId11"/>
    <p:sldId id="268" r:id="rId12"/>
    <p:sldId id="266" r:id="rId13"/>
    <p:sldId id="282" r:id="rId14"/>
    <p:sldId id="281" r:id="rId15"/>
    <p:sldId id="279" r:id="rId16"/>
    <p:sldId id="272" r:id="rId17"/>
    <p:sldId id="280" r:id="rId18"/>
    <p:sldId id="271" r:id="rId19"/>
    <p:sldId id="274" r:id="rId20"/>
    <p:sldId id="261" r:id="rId21"/>
    <p:sldId id="292" r:id="rId22"/>
    <p:sldId id="275" r:id="rId23"/>
    <p:sldId id="258" r:id="rId24"/>
    <p:sldId id="288" r:id="rId25"/>
    <p:sldId id="276" r:id="rId26"/>
    <p:sldId id="289" r:id="rId27"/>
    <p:sldId id="277" r:id="rId28"/>
    <p:sldId id="262" r:id="rId29"/>
    <p:sldId id="291" r:id="rId30"/>
    <p:sldId id="259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5C5F"/>
    <a:srgbClr val="25403C"/>
    <a:srgbClr val="26443F"/>
    <a:srgbClr val="0B9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5fe2d9fcf2e73a3f" providerId="LiveId" clId="{69485EEA-D0F4-4176-BDD0-D658A31154D3}"/>
    <pc:docChg chg="undo custSel modSld">
      <pc:chgData name=" " userId="5fe2d9fcf2e73a3f" providerId="LiveId" clId="{69485EEA-D0F4-4176-BDD0-D658A31154D3}" dt="2019-06-11T10:59:12.426" v="154" actId="20577"/>
      <pc:docMkLst>
        <pc:docMk/>
      </pc:docMkLst>
      <pc:sldChg chg="modSp">
        <pc:chgData name=" " userId="5fe2d9fcf2e73a3f" providerId="LiveId" clId="{69485EEA-D0F4-4176-BDD0-D658A31154D3}" dt="2019-06-11T10:40:33.203" v="103" actId="20577"/>
        <pc:sldMkLst>
          <pc:docMk/>
          <pc:sldMk cId="1743530817" sldId="258"/>
        </pc:sldMkLst>
        <pc:spChg chg="mod">
          <ac:chgData name=" " userId="5fe2d9fcf2e73a3f" providerId="LiveId" clId="{69485EEA-D0F4-4176-BDD0-D658A31154D3}" dt="2019-06-11T10:40:33.203" v="103" actId="20577"/>
          <ac:spMkLst>
            <pc:docMk/>
            <pc:sldMk cId="1743530817" sldId="258"/>
            <ac:spMk id="5" creationId="{36F3E1C9-7696-4C13-856A-02890E28E5F7}"/>
          </ac:spMkLst>
        </pc:spChg>
      </pc:sldChg>
      <pc:sldChg chg="modSp">
        <pc:chgData name=" " userId="5fe2d9fcf2e73a3f" providerId="LiveId" clId="{69485EEA-D0F4-4176-BDD0-D658A31154D3}" dt="2019-06-11T10:59:12.426" v="154" actId="20577"/>
        <pc:sldMkLst>
          <pc:docMk/>
          <pc:sldMk cId="650015846" sldId="260"/>
        </pc:sldMkLst>
        <pc:spChg chg="mod">
          <ac:chgData name=" " userId="5fe2d9fcf2e73a3f" providerId="LiveId" clId="{69485EEA-D0F4-4176-BDD0-D658A31154D3}" dt="2019-06-11T10:59:12.426" v="154" actId="20577"/>
          <ac:spMkLst>
            <pc:docMk/>
            <pc:sldMk cId="650015846" sldId="260"/>
            <ac:spMk id="11" creationId="{9BF44307-A303-4A5A-91B8-B5D754DAD1F8}"/>
          </ac:spMkLst>
        </pc:spChg>
      </pc:sldChg>
      <pc:sldChg chg="modSp">
        <pc:chgData name=" " userId="5fe2d9fcf2e73a3f" providerId="LiveId" clId="{69485EEA-D0F4-4176-BDD0-D658A31154D3}" dt="2019-06-11T10:37:20.162" v="68" actId="20577"/>
        <pc:sldMkLst>
          <pc:docMk/>
          <pc:sldMk cId="1340486475" sldId="261"/>
        </pc:sldMkLst>
        <pc:spChg chg="mod">
          <ac:chgData name=" " userId="5fe2d9fcf2e73a3f" providerId="LiveId" clId="{69485EEA-D0F4-4176-BDD0-D658A31154D3}" dt="2019-06-11T10:37:20.162" v="68" actId="20577"/>
          <ac:spMkLst>
            <pc:docMk/>
            <pc:sldMk cId="1340486475" sldId="261"/>
            <ac:spMk id="34" creationId="{07475155-F3BC-4AEC-A6D9-68AAFFEF6F66}"/>
          </ac:spMkLst>
        </pc:spChg>
      </pc:sldChg>
      <pc:sldChg chg="modSp">
        <pc:chgData name=" " userId="5fe2d9fcf2e73a3f" providerId="LiveId" clId="{69485EEA-D0F4-4176-BDD0-D658A31154D3}" dt="2019-06-11T10:45:00.610" v="141" actId="20577"/>
        <pc:sldMkLst>
          <pc:docMk/>
          <pc:sldMk cId="4170833448" sldId="262"/>
        </pc:sldMkLst>
        <pc:spChg chg="mod">
          <ac:chgData name=" " userId="5fe2d9fcf2e73a3f" providerId="LiveId" clId="{69485EEA-D0F4-4176-BDD0-D658A31154D3}" dt="2019-06-11T10:45:00.610" v="141" actId="20577"/>
          <ac:spMkLst>
            <pc:docMk/>
            <pc:sldMk cId="4170833448" sldId="262"/>
            <ac:spMk id="22" creationId="{EBD3E627-4C65-4F82-B846-8CE56FB1525C}"/>
          </ac:spMkLst>
        </pc:spChg>
      </pc:sldChg>
      <pc:sldChg chg="modSp">
        <pc:chgData name=" " userId="5fe2d9fcf2e73a3f" providerId="LiveId" clId="{69485EEA-D0F4-4176-BDD0-D658A31154D3}" dt="2019-06-11T10:24:33.701" v="6" actId="20577"/>
        <pc:sldMkLst>
          <pc:docMk/>
          <pc:sldMk cId="2041487074" sldId="263"/>
        </pc:sldMkLst>
        <pc:spChg chg="mod">
          <ac:chgData name=" " userId="5fe2d9fcf2e73a3f" providerId="LiveId" clId="{69485EEA-D0F4-4176-BDD0-D658A31154D3}" dt="2019-06-11T10:24:33.701" v="6" actId="20577"/>
          <ac:spMkLst>
            <pc:docMk/>
            <pc:sldMk cId="2041487074" sldId="263"/>
            <ac:spMk id="11" creationId="{9BF44307-A303-4A5A-91B8-B5D754DAD1F8}"/>
          </ac:spMkLst>
        </pc:spChg>
        <pc:spChg chg="mod">
          <ac:chgData name=" " userId="5fe2d9fcf2e73a3f" providerId="LiveId" clId="{69485EEA-D0F4-4176-BDD0-D658A31154D3}" dt="2019-06-11T10:24:03.244" v="2" actId="20577"/>
          <ac:spMkLst>
            <pc:docMk/>
            <pc:sldMk cId="2041487074" sldId="263"/>
            <ac:spMk id="13" creationId="{9BF44307-A303-4A5A-91B8-B5D754DAD1F8}"/>
          </ac:spMkLst>
        </pc:spChg>
      </pc:sldChg>
      <pc:sldChg chg="modSp">
        <pc:chgData name=" " userId="5fe2d9fcf2e73a3f" providerId="LiveId" clId="{69485EEA-D0F4-4176-BDD0-D658A31154D3}" dt="2019-06-11T10:32:19.228" v="25" actId="20577"/>
        <pc:sldMkLst>
          <pc:docMk/>
          <pc:sldMk cId="3169507490" sldId="268"/>
        </pc:sldMkLst>
        <pc:spChg chg="mod">
          <ac:chgData name=" " userId="5fe2d9fcf2e73a3f" providerId="LiveId" clId="{69485EEA-D0F4-4176-BDD0-D658A31154D3}" dt="2019-06-11T10:32:19.228" v="25" actId="20577"/>
          <ac:spMkLst>
            <pc:docMk/>
            <pc:sldMk cId="3169507490" sldId="268"/>
            <ac:spMk id="26" creationId="{07475155-F3BC-4AEC-A6D9-68AAFFEF6F66}"/>
          </ac:spMkLst>
        </pc:spChg>
      </pc:sldChg>
      <pc:sldChg chg="modSp">
        <pc:chgData name=" " userId="5fe2d9fcf2e73a3f" providerId="LiveId" clId="{69485EEA-D0F4-4176-BDD0-D658A31154D3}" dt="2019-06-11T10:35:34.637" v="44" actId="20577"/>
        <pc:sldMkLst>
          <pc:docMk/>
          <pc:sldMk cId="306679508" sldId="273"/>
        </pc:sldMkLst>
        <pc:spChg chg="mod">
          <ac:chgData name=" " userId="5fe2d9fcf2e73a3f" providerId="LiveId" clId="{69485EEA-D0F4-4176-BDD0-D658A31154D3}" dt="2019-06-11T10:35:34.637" v="44" actId="20577"/>
          <ac:spMkLst>
            <pc:docMk/>
            <pc:sldMk cId="306679508" sldId="273"/>
            <ac:spMk id="12" creationId="{0AEB6FDB-5F15-4220-BC92-2B695FBFC30F}"/>
          </ac:spMkLst>
        </pc:spChg>
      </pc:sldChg>
      <pc:sldChg chg="modSp">
        <pc:chgData name=" " userId="5fe2d9fcf2e73a3f" providerId="LiveId" clId="{69485EEA-D0F4-4176-BDD0-D658A31154D3}" dt="2019-06-11T10:40:02.773" v="98" actId="20577"/>
        <pc:sldMkLst>
          <pc:docMk/>
          <pc:sldMk cId="2873992555" sldId="275"/>
        </pc:sldMkLst>
        <pc:spChg chg="mod">
          <ac:chgData name=" " userId="5fe2d9fcf2e73a3f" providerId="LiveId" clId="{69485EEA-D0F4-4176-BDD0-D658A31154D3}" dt="2019-06-11T10:40:02.773" v="98" actId="20577"/>
          <ac:spMkLst>
            <pc:docMk/>
            <pc:sldMk cId="2873992555" sldId="275"/>
            <ac:spMk id="34" creationId="{07475155-F3BC-4AEC-A6D9-68AAFFEF6F66}"/>
          </ac:spMkLst>
        </pc:spChg>
      </pc:sldChg>
      <pc:sldChg chg="modSp">
        <pc:chgData name=" " userId="5fe2d9fcf2e73a3f" providerId="LiveId" clId="{69485EEA-D0F4-4176-BDD0-D658A31154D3}" dt="2019-06-11T10:42:25.633" v="118" actId="20577"/>
        <pc:sldMkLst>
          <pc:docMk/>
          <pc:sldMk cId="568083822" sldId="276"/>
        </pc:sldMkLst>
        <pc:spChg chg="mod">
          <ac:chgData name=" " userId="5fe2d9fcf2e73a3f" providerId="LiveId" clId="{69485EEA-D0F4-4176-BDD0-D658A31154D3}" dt="2019-06-11T10:42:25.633" v="118" actId="20577"/>
          <ac:spMkLst>
            <pc:docMk/>
            <pc:sldMk cId="568083822" sldId="276"/>
            <ac:spMk id="5" creationId="{36F3E1C9-7696-4C13-856A-02890E28E5F7}"/>
          </ac:spMkLst>
        </pc:spChg>
      </pc:sldChg>
      <pc:sldChg chg="modSp">
        <pc:chgData name=" " userId="5fe2d9fcf2e73a3f" providerId="LiveId" clId="{69485EEA-D0F4-4176-BDD0-D658A31154D3}" dt="2019-06-11T10:44:32.064" v="140" actId="20577"/>
        <pc:sldMkLst>
          <pc:docMk/>
          <pc:sldMk cId="1386130255" sldId="277"/>
        </pc:sldMkLst>
        <pc:spChg chg="mod">
          <ac:chgData name=" " userId="5fe2d9fcf2e73a3f" providerId="LiveId" clId="{69485EEA-D0F4-4176-BDD0-D658A31154D3}" dt="2019-06-11T10:44:32.064" v="140" actId="20577"/>
          <ac:spMkLst>
            <pc:docMk/>
            <pc:sldMk cId="1386130255" sldId="277"/>
            <ac:spMk id="34" creationId="{07475155-F3BC-4AEC-A6D9-68AAFFEF6F66}"/>
          </ac:spMkLst>
        </pc:spChg>
      </pc:sldChg>
      <pc:sldChg chg="modSp">
        <pc:chgData name=" " userId="5fe2d9fcf2e73a3f" providerId="LiveId" clId="{69485EEA-D0F4-4176-BDD0-D658A31154D3}" dt="2019-06-11T10:33:53.280" v="35" actId="20577"/>
        <pc:sldMkLst>
          <pc:docMk/>
          <pc:sldMk cId="679578292" sldId="281"/>
        </pc:sldMkLst>
        <pc:spChg chg="mod">
          <ac:chgData name=" " userId="5fe2d9fcf2e73a3f" providerId="LiveId" clId="{69485EEA-D0F4-4176-BDD0-D658A31154D3}" dt="2019-06-11T10:33:53.280" v="35" actId="20577"/>
          <ac:spMkLst>
            <pc:docMk/>
            <pc:sldMk cId="679578292" sldId="281"/>
            <ac:spMk id="12" creationId="{0AEB6FDB-5F15-4220-BC92-2B695FBFC30F}"/>
          </ac:spMkLst>
        </pc:spChg>
      </pc:sldChg>
      <pc:sldChg chg="modSp">
        <pc:chgData name=" " userId="5fe2d9fcf2e73a3f" providerId="LiveId" clId="{69485EEA-D0F4-4176-BDD0-D658A31154D3}" dt="2019-06-11T10:33:07.395" v="34" actId="20577"/>
        <pc:sldMkLst>
          <pc:docMk/>
          <pc:sldMk cId="1592783182" sldId="282"/>
        </pc:sldMkLst>
        <pc:spChg chg="mod">
          <ac:chgData name=" " userId="5fe2d9fcf2e73a3f" providerId="LiveId" clId="{69485EEA-D0F4-4176-BDD0-D658A31154D3}" dt="2019-06-11T10:33:07.395" v="34" actId="20577"/>
          <ac:spMkLst>
            <pc:docMk/>
            <pc:sldMk cId="1592783182" sldId="282"/>
            <ac:spMk id="18" creationId="{0AEB6FDB-5F15-4220-BC92-2B695FBFC30F}"/>
          </ac:spMkLst>
        </pc:spChg>
      </pc:sldChg>
      <pc:sldChg chg="modSp">
        <pc:chgData name=" " userId="5fe2d9fcf2e73a3f" providerId="LiveId" clId="{69485EEA-D0F4-4176-BDD0-D658A31154D3}" dt="2019-06-11T10:37:43.137" v="69" actId="20577"/>
        <pc:sldMkLst>
          <pc:docMk/>
          <pc:sldMk cId="3794704637" sldId="283"/>
        </pc:sldMkLst>
        <pc:spChg chg="mod">
          <ac:chgData name=" " userId="5fe2d9fcf2e73a3f" providerId="LiveId" clId="{69485EEA-D0F4-4176-BDD0-D658A31154D3}" dt="2019-06-11T10:37:43.137" v="69" actId="20577"/>
          <ac:spMkLst>
            <pc:docMk/>
            <pc:sldMk cId="3794704637" sldId="283"/>
            <ac:spMk id="34" creationId="{07475155-F3BC-4AEC-A6D9-68AAFFEF6F66}"/>
          </ac:spMkLst>
        </pc:spChg>
      </pc:sldChg>
      <pc:sldChg chg="modSp">
        <pc:chgData name=" " userId="5fe2d9fcf2e73a3f" providerId="LiveId" clId="{69485EEA-D0F4-4176-BDD0-D658A31154D3}" dt="2019-06-11T10:58:25.377" v="153" actId="20577"/>
        <pc:sldMkLst>
          <pc:docMk/>
          <pc:sldMk cId="2990084018" sldId="286"/>
        </pc:sldMkLst>
        <pc:spChg chg="mod">
          <ac:chgData name=" " userId="5fe2d9fcf2e73a3f" providerId="LiveId" clId="{69485EEA-D0F4-4176-BDD0-D658A31154D3}" dt="2019-06-11T10:58:25.377" v="153" actId="20577"/>
          <ac:spMkLst>
            <pc:docMk/>
            <pc:sldMk cId="2990084018" sldId="286"/>
            <ac:spMk id="20" creationId="{7DEBAB45-527C-4503-8770-CDFB68113437}"/>
          </ac:spMkLst>
        </pc:spChg>
      </pc:sldChg>
      <pc:sldChg chg="modSp">
        <pc:chgData name=" " userId="5fe2d9fcf2e73a3f" providerId="LiveId" clId="{69485EEA-D0F4-4176-BDD0-D658A31154D3}" dt="2019-06-11T10:42:13.389" v="114" actId="313"/>
        <pc:sldMkLst>
          <pc:docMk/>
          <pc:sldMk cId="4005759724" sldId="288"/>
        </pc:sldMkLst>
        <pc:spChg chg="mod">
          <ac:chgData name=" " userId="5fe2d9fcf2e73a3f" providerId="LiveId" clId="{69485EEA-D0F4-4176-BDD0-D658A31154D3}" dt="2019-06-11T10:41:59.471" v="113" actId="20577"/>
          <ac:spMkLst>
            <pc:docMk/>
            <pc:sldMk cId="4005759724" sldId="288"/>
            <ac:spMk id="29" creationId="{07475155-F3BC-4AEC-A6D9-68AAFFEF6F66}"/>
          </ac:spMkLst>
        </pc:spChg>
        <pc:spChg chg="mod">
          <ac:chgData name=" " userId="5fe2d9fcf2e73a3f" providerId="LiveId" clId="{69485EEA-D0F4-4176-BDD0-D658A31154D3}" dt="2019-06-11T10:42:13.389" v="114" actId="313"/>
          <ac:spMkLst>
            <pc:docMk/>
            <pc:sldMk cId="4005759724" sldId="288"/>
            <ac:spMk id="33" creationId="{00000000-0000-0000-0000-000000000000}"/>
          </ac:spMkLst>
        </pc:spChg>
      </pc:sldChg>
      <pc:sldChg chg="modSp">
        <pc:chgData name=" " userId="5fe2d9fcf2e73a3f" providerId="LiveId" clId="{69485EEA-D0F4-4176-BDD0-D658A31154D3}" dt="2019-06-11T10:43:26.372" v="128" actId="20577"/>
        <pc:sldMkLst>
          <pc:docMk/>
          <pc:sldMk cId="2049883184" sldId="289"/>
        </pc:sldMkLst>
        <pc:spChg chg="mod">
          <ac:chgData name=" " userId="5fe2d9fcf2e73a3f" providerId="LiveId" clId="{69485EEA-D0F4-4176-BDD0-D658A31154D3}" dt="2019-06-11T10:43:26.372" v="128" actId="20577"/>
          <ac:spMkLst>
            <pc:docMk/>
            <pc:sldMk cId="2049883184" sldId="289"/>
            <ac:spMk id="22" creationId="{EBD3E627-4C65-4F82-B846-8CE56FB152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E224-2E5E-4D0C-898C-C7CCA538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A215DC5-0D21-4680-877C-93AE23BF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4F39295-1F96-441F-9704-F939EF79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91DD418-AECB-4707-9B8E-46420C8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F3A1477-2439-48D5-8C96-21743D65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85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69DF4-ABDA-4A99-AF5B-47D28620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4876C03-8841-461F-969D-0CCEFC48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47EB11C-43EA-40A9-8226-FA2E7F7A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BE1B952-CFEF-4C7D-8825-7689B037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9690BAE-8428-48A4-8599-C0B19DA3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663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48CDC7FB-7771-485F-B86A-89DDE76E9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0976F92-CFD7-479D-8E53-3241EF3A9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6EED71E-D2B5-4DD1-8977-C0534DBF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68F9C9A-FAC2-4016-8437-9A10A8E3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26CA83A-0391-45E1-8A61-833E0680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998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23B7A-1D7B-4955-96E6-76414BCA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EE7EEE5-97E3-4039-9D1A-A74A8CA7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BA82BBA-8B49-4AE9-BF5D-798126A6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63AEC5C-B567-4454-A11F-75604DD7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482618A-974D-4095-87A1-606C6E17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510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2AEA6-811D-41F7-9311-99E22847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167DABF-F796-4FFA-B15B-1051279F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F7B6692-A141-4D24-8A1C-AFBBD756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AF7A785-9E4B-4A57-B4B8-5E2E3770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745F420-FCD3-471C-8FE1-8D6725F3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021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87618-30B1-429C-B8CF-527BA139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C1DC76-E334-435A-B7FB-BCCC67101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6683F53-902F-4821-AFF9-5A6F91B8D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F8C6DC0-059B-4FBD-8DB9-FB8A4F13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81955E2-7318-4665-BFAB-267A0D86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80B850D-413F-4580-9818-144168EB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841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BD2CC-F84A-4B1B-99D3-C139C2A0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B0097D3-8475-4246-AE67-9E60B8BF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6502CF4-2E64-4C3E-A54A-F81A259B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148BF0DE-E9A2-433C-8A70-D37D446A9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BD730FE7-5FB4-4C69-AAEA-AD7B5FC3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9E98F94-D86A-4E65-B354-77A91116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869D5CB-391E-4273-B06E-83BDF5FE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581D32DD-414E-443D-A64C-61DB35D0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77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6BFBE-7060-4A8E-B870-1AAF058E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8CE5365C-0693-4D6B-B5CB-53DC8F6A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6E9BE8A3-6322-449D-8DC4-7D333DF5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6FCB659-6336-4087-9567-C7D9427D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469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CAA23786-B117-49F7-9870-6F75F67F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6BA8554E-DAF0-4A7A-85BE-2A994AA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84EFC7C-35BD-430F-AE76-D4C99A5F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675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CC844-ED25-4DC8-8557-3FCA95C6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2883E7-8549-4604-9579-B7A0E00E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75807A4-39A4-4549-848F-53727A38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BA21098-4993-4EB4-A2B1-EF797D07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FD60677-E583-4227-B01C-6A4E0085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F38E429-7FF6-4D74-941F-DE7C452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28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79F48-DDFE-46AC-99FE-D34E9BC2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4F02EF93-22A5-4A5F-9F98-F22FEC0AC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69A7E30-7C18-433E-ACC2-83442CF1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BB220E5-2E5C-46C9-95BA-CCFEF06C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289BC62-C8AA-48D9-93C7-FB2F0659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FAD2163-DDA3-4229-B973-1A3F60B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474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F684BA93-52D5-4748-9FF5-A056822F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47A65D2-FA47-4D8E-87D7-85FF16C90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E13DFB7-9899-4737-8AA7-346CC232E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1440-241F-4D1F-883A-D6B09AD66FDD}" type="datetimeFigureOut">
              <a:rPr lang="uk-UA" smtClean="0"/>
              <a:t>12.06.2019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6B1F1CB-B958-44DF-B1CB-0BA894EC0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87C862F-6921-4049-BD3D-68AC2052E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71BD-1985-4EC1-9CD9-E7DBEDE530D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74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увати 18">
            <a:extLst>
              <a:ext uri="{FF2B5EF4-FFF2-40B4-BE49-F238E27FC236}">
                <a16:creationId xmlns:a16="http://schemas.microsoft.com/office/drawing/2014/main" id="{B3F5E830-872A-40D0-98A9-2F2CEB70E3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рямокутник 11">
              <a:extLst>
                <a:ext uri="{FF2B5EF4-FFF2-40B4-BE49-F238E27FC236}">
                  <a16:creationId xmlns:a16="http://schemas.microsoft.com/office/drawing/2014/main" id="{1CF95CD2-AA45-4FE4-B5B9-FE0643959C8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2644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dirty="0"/>
            </a:p>
          </p:txBody>
        </p:sp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7FF3A39A-ED6A-449D-B1AB-7C863C79802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11" name="Рисунок 10">
                <a:extLst>
                  <a:ext uri="{FF2B5EF4-FFF2-40B4-BE49-F238E27FC236}">
                    <a16:creationId xmlns:a16="http://schemas.microsoft.com/office/drawing/2014/main" id="{30AE274A-DD53-45D8-8BAA-CE84785D9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5" name="Рисунок 4">
                <a:extLst>
                  <a:ext uri="{FF2B5EF4-FFF2-40B4-BE49-F238E27FC236}">
                    <a16:creationId xmlns:a16="http://schemas.microsoft.com/office/drawing/2014/main" id="{B826953E-F317-440D-A9BB-5A799C5B7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2072" y="2462703"/>
                <a:ext cx="5587398" cy="4362640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A7FC238-E12A-42EC-B5D6-E31FA7B3B9C9}"/>
              </a:ext>
            </a:extLst>
          </p:cNvPr>
          <p:cNvSpPr txBox="1"/>
          <p:nvPr/>
        </p:nvSpPr>
        <p:spPr>
          <a:xfrm>
            <a:off x="680358" y="1755403"/>
            <a:ext cx="6106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Montserrat SemiBold" panose="00000700000000000000" pitchFamily="2" charset="-52"/>
              </a:rPr>
              <a:t>Project Description</a:t>
            </a:r>
            <a:endParaRPr lang="uk-UA" sz="32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4576C-F50C-41A8-B6C8-8B1DFE3D2628}"/>
              </a:ext>
            </a:extLst>
          </p:cNvPr>
          <p:cNvSpPr txBox="1"/>
          <p:nvPr/>
        </p:nvSpPr>
        <p:spPr>
          <a:xfrm>
            <a:off x="702130" y="5048858"/>
            <a:ext cx="101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 SemiBold" panose="00000700000000000000" pitchFamily="2" charset="-52"/>
              </a:rPr>
              <a:t>Speaker</a:t>
            </a:r>
            <a:r>
              <a:rPr lang="ru-RU" sz="1200" dirty="0">
                <a:solidFill>
                  <a:schemeClr val="bg1"/>
                </a:solidFill>
                <a:latin typeface="Montserrat SemiBold" panose="00000700000000000000" pitchFamily="2" charset="-52"/>
              </a:rPr>
              <a:t>:</a:t>
            </a:r>
            <a:endParaRPr lang="uk-UA" sz="12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3BCD3-33FD-4F1B-B072-DEEC469F4F2C}"/>
              </a:ext>
            </a:extLst>
          </p:cNvPr>
          <p:cNvSpPr txBox="1"/>
          <p:nvPr/>
        </p:nvSpPr>
        <p:spPr>
          <a:xfrm>
            <a:off x="702130" y="5345357"/>
            <a:ext cx="101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Montserrat ExtraLight" panose="00000300000000000000" pitchFamily="2" charset="-52"/>
              </a:rPr>
              <a:t>Name </a:t>
            </a:r>
            <a:endParaRPr lang="uk-UA" sz="1200" dirty="0">
              <a:solidFill>
                <a:schemeClr val="bg1"/>
              </a:solidFill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8011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5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2940236" y="720091"/>
            <a:ext cx="852427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>
                <a:latin typeface="Montserrat ExtraLight" panose="00000300000000000000" pitchFamily="2" charset="-52"/>
              </a:rPr>
              <a:t>Після входу в систему в веб додатку, користувач бачить головний екран, який поділений на дві частини: робочу область і меню. В мобільних додатках меню реалізоване окремим вікном</a:t>
            </a:r>
          </a:p>
          <a:p>
            <a:r>
              <a:rPr lang="uk-UA" sz="1600" dirty="0" smtClean="0">
                <a:latin typeface="Montserrat ExtraLight" panose="00000300000000000000" pitchFamily="2" charset="-52"/>
              </a:rPr>
              <a:t>В </a:t>
            </a:r>
            <a:r>
              <a:rPr lang="uk-UA" sz="1600" dirty="0">
                <a:latin typeface="Montserrat ExtraLight" panose="00000300000000000000" pitchFamily="2" charset="-52"/>
              </a:rPr>
              <a:t>меню реалізувати наступні пункти:</a:t>
            </a:r>
            <a:endParaRPr lang="en-GB" sz="1600" dirty="0">
              <a:latin typeface="Montserrat ExtraLight" panose="00000300000000000000" pitchFamily="2" charset="-52"/>
            </a:endParaRPr>
          </a:p>
          <a:p>
            <a:endParaRPr lang="uk-UA" sz="1600" dirty="0">
              <a:latin typeface="Montserrat ExtraLight" panose="00000300000000000000" pitchFamily="2" charset="-52"/>
            </a:endParaRPr>
          </a:p>
          <a:p>
            <a:pPr>
              <a:lnSpc>
                <a:spcPct val="200000"/>
              </a:lnSpc>
            </a:pPr>
            <a:r>
              <a:rPr lang="uk-UA" sz="1600" dirty="0">
                <a:latin typeface="Montserrat ExtraLight" panose="00000300000000000000" pitchFamily="2" charset="-52"/>
              </a:rPr>
              <a:t>	</a:t>
            </a:r>
            <a:r>
              <a:rPr lang="en-US" sz="1600" dirty="0" err="1">
                <a:latin typeface="Montserrat ExtraLight" panose="00000300000000000000" pitchFamily="2" charset="-52"/>
              </a:rPr>
              <a:t>Watchlist</a:t>
            </a:r>
            <a:endParaRPr lang="en-US" sz="1600" dirty="0">
              <a:latin typeface="Montserrat ExtraLight" panose="00000300000000000000" pitchFamily="2" charset="-52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latin typeface="Montserrat ExtraLight" panose="00000300000000000000" pitchFamily="2" charset="-52"/>
              </a:rPr>
              <a:t>	Portfolio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Montserrat ExtraLight" panose="00000300000000000000" pitchFamily="2" charset="-52"/>
              </a:rPr>
              <a:t>	Trade Markets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Montserrat ExtraLight" panose="00000300000000000000" pitchFamily="2" charset="-52"/>
              </a:rPr>
              <a:t>	Copy Traders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Montserrat ExtraLight" panose="00000300000000000000" pitchFamily="2" charset="-52"/>
              </a:rPr>
              <a:t>	Settings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Montserrat ExtraLight" panose="00000300000000000000" pitchFamily="2" charset="-52"/>
              </a:rPr>
              <a:t>	Logout</a:t>
            </a:r>
          </a:p>
        </p:txBody>
      </p:sp>
      <p:pic>
        <p:nvPicPr>
          <p:cNvPr id="20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30752" y="2691332"/>
            <a:ext cx="307473" cy="176419"/>
          </a:xfrm>
          <a:prstGeom prst="rect">
            <a:avLst/>
          </a:prstGeom>
        </p:spPr>
      </p:pic>
      <p:pic>
        <p:nvPicPr>
          <p:cNvPr id="21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30753" y="3181391"/>
            <a:ext cx="307473" cy="176419"/>
          </a:xfrm>
          <a:prstGeom prst="rect">
            <a:avLst/>
          </a:prstGeom>
        </p:spPr>
      </p:pic>
      <p:pic>
        <p:nvPicPr>
          <p:cNvPr id="22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30752" y="3675254"/>
            <a:ext cx="307473" cy="176419"/>
          </a:xfrm>
          <a:prstGeom prst="rect">
            <a:avLst/>
          </a:prstGeom>
        </p:spPr>
      </p:pic>
      <p:pic>
        <p:nvPicPr>
          <p:cNvPr id="23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30753" y="4165312"/>
            <a:ext cx="307473" cy="176419"/>
          </a:xfrm>
          <a:prstGeom prst="rect">
            <a:avLst/>
          </a:prstGeom>
        </p:spPr>
      </p:pic>
      <p:pic>
        <p:nvPicPr>
          <p:cNvPr id="24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30752" y="4659175"/>
            <a:ext cx="307473" cy="176419"/>
          </a:xfrm>
          <a:prstGeom prst="rect">
            <a:avLst/>
          </a:prstGeom>
        </p:spPr>
      </p:pic>
      <p:pic>
        <p:nvPicPr>
          <p:cNvPr id="25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30751" y="2228009"/>
            <a:ext cx="307473" cy="1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1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1804688" y="1211460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794748" y="544579"/>
            <a:ext cx="1044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1. </a:t>
            </a:r>
            <a:r>
              <a:rPr lang="uk-UA" dirty="0">
                <a:latin typeface="Montserrat SemiBold" panose="00000700000000000000" pitchFamily="2" charset="-52"/>
              </a:rPr>
              <a:t>Меню і к</a:t>
            </a:r>
            <a:r>
              <a:rPr lang="ru-RU" dirty="0" err="1">
                <a:latin typeface="Montserrat SemiBold" panose="00000700000000000000" pitchFamily="2" charset="-52"/>
              </a:rPr>
              <a:t>оротка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інформація</a:t>
            </a:r>
            <a:r>
              <a:rPr lang="ru-RU" dirty="0">
                <a:latin typeface="Montserrat SemiBold" panose="00000700000000000000" pitchFamily="2" charset="-52"/>
              </a:rPr>
              <a:t> про </a:t>
            </a:r>
            <a:r>
              <a:rPr lang="ru-RU" dirty="0" err="1">
                <a:latin typeface="Montserrat SemiBold" panose="00000700000000000000" pitchFamily="2" charset="-52"/>
              </a:rPr>
              <a:t>користувача</a:t>
            </a:r>
            <a:r>
              <a:rPr lang="ru-RU" dirty="0">
                <a:latin typeface="Montserrat SemiBold" panose="00000700000000000000" pitchFamily="2" charset="-52"/>
              </a:rPr>
              <a:t> – фото (</a:t>
            </a:r>
            <a:r>
              <a:rPr lang="ru-RU" dirty="0" err="1">
                <a:latin typeface="Montserrat SemiBold" panose="00000700000000000000" pitchFamily="2" charset="-52"/>
              </a:rPr>
              <a:t>якщо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доступне</a:t>
            </a:r>
            <a:r>
              <a:rPr lang="ru-RU" dirty="0">
                <a:latin typeface="Montserrat SemiBold" panose="00000700000000000000" pitchFamily="2" charset="-52"/>
              </a:rPr>
              <a:t>), </a:t>
            </a:r>
            <a:r>
              <a:rPr lang="ru-RU" dirty="0" err="1">
                <a:latin typeface="Montserrat SemiBold" panose="00000700000000000000" pitchFamily="2" charset="-52"/>
              </a:rPr>
              <a:t>ім’я</a:t>
            </a:r>
            <a:r>
              <a:rPr lang="ru-RU" dirty="0">
                <a:latin typeface="Montserrat SemiBold" panose="00000700000000000000" pitchFamily="2" charset="-52"/>
              </a:rPr>
              <a:t> і </a:t>
            </a:r>
            <a:r>
              <a:rPr lang="ru-RU" dirty="0" err="1">
                <a:latin typeface="Montserrat SemiBold" panose="00000700000000000000" pitchFamily="2" charset="-52"/>
              </a:rPr>
              <a:t>прізвище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500" y="1747157"/>
            <a:ext cx="2421120" cy="43313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8490500" y="1211460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24" y="1809324"/>
            <a:ext cx="6848824" cy="42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0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2564037" y="381001"/>
            <a:ext cx="7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 startAt="2"/>
            </a:pPr>
            <a:r>
              <a:rPr lang="ru-RU" dirty="0" err="1">
                <a:latin typeface="Montserrat SemiBold" panose="00000700000000000000" pitchFamily="2" charset="-52"/>
              </a:rPr>
              <a:t>Watchlist</a:t>
            </a:r>
            <a:endParaRPr lang="en-US" dirty="0">
              <a:latin typeface="Montserrat SemiBold" panose="00000700000000000000" pitchFamily="2" charset="-5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31613"/>
          <a:stretch/>
        </p:blipFill>
        <p:spPr>
          <a:xfrm>
            <a:off x="428501" y="2577440"/>
            <a:ext cx="8267700" cy="28369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099" t="1288" r="1890" b="1483"/>
          <a:stretch/>
        </p:blipFill>
        <p:spPr>
          <a:xfrm>
            <a:off x="9082825" y="2554628"/>
            <a:ext cx="2082800" cy="37274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3061663" y="1835366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9048750" y="1835366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963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27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622310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354930" y="2779188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703903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2787417" y="183732"/>
            <a:ext cx="9125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Montserrat SemiBold" panose="00000700000000000000" pitchFamily="2" charset="-52"/>
              </a:rPr>
              <a:t>Реалізувати відображення наступних полів:</a:t>
            </a:r>
            <a:endParaRPr lang="en-US" dirty="0">
              <a:latin typeface="Montserrat SemiBold" panose="00000700000000000000" pitchFamily="2" charset="-52"/>
            </a:endParaRPr>
          </a:p>
          <a:p>
            <a:r>
              <a:rPr lang="uk-UA" dirty="0">
                <a:latin typeface="Montserrat SemiBold" panose="00000700000000000000" pitchFamily="2" charset="-52"/>
              </a:rPr>
              <a:t>Ім’я символу, назва компанії (в веб), логотип компанії, зміна ціни в одиницях і в процентному співвідношенні, </a:t>
            </a:r>
            <a:r>
              <a:rPr lang="en-US" dirty="0">
                <a:latin typeface="Montserrat SemiBold" panose="00000700000000000000" pitchFamily="2" charset="-52"/>
              </a:rPr>
              <a:t>Bid Price, Ask Price</a:t>
            </a:r>
            <a:r>
              <a:rPr lang="uk-UA" dirty="0">
                <a:latin typeface="Montserrat SemiBold" panose="00000700000000000000" pitchFamily="2" charset="-52"/>
              </a:rPr>
              <a:t>. </a:t>
            </a:r>
          </a:p>
          <a:p>
            <a:r>
              <a:rPr lang="uk-UA" dirty="0">
                <a:latin typeface="Montserrat SemiBold" panose="00000700000000000000" pitchFamily="2" charset="-52"/>
              </a:rPr>
              <a:t>Реалізувати видалення </a:t>
            </a:r>
            <a:r>
              <a:rPr lang="uk-UA" dirty="0" err="1">
                <a:latin typeface="Montserrat SemiBold" panose="00000700000000000000" pitchFamily="2" charset="-52"/>
              </a:rPr>
              <a:t>символа</a:t>
            </a:r>
            <a:r>
              <a:rPr lang="uk-UA" dirty="0">
                <a:latin typeface="Montserrat SemiBold" panose="00000700000000000000" pitchFamily="2" charset="-52"/>
              </a:rPr>
              <a:t> з списку, можливість додавання/видалення символів в портфоліо (жестом в мобільних)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21647" y="2013899"/>
            <a:ext cx="11029813" cy="4595010"/>
            <a:chOff x="121647" y="2013899"/>
            <a:chExt cx="11029813" cy="459501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1D765A2-4179-462D-8AFE-71DAEA211A4F}"/>
                </a:ext>
              </a:extLst>
            </p:cNvPr>
            <p:cNvSpPr/>
            <p:nvPr/>
          </p:nvSpPr>
          <p:spPr>
            <a:xfrm>
              <a:off x="9837052" y="5662734"/>
              <a:ext cx="73973" cy="73973"/>
            </a:xfrm>
            <a:prstGeom prst="ellipse">
              <a:avLst/>
            </a:prstGeom>
            <a:solidFill>
              <a:srgbClr val="115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59C8B4B3-47E1-4E28-9F57-B69D23AD33C0}"/>
                </a:ext>
              </a:extLst>
            </p:cNvPr>
            <p:cNvSpPr/>
            <p:nvPr/>
          </p:nvSpPr>
          <p:spPr>
            <a:xfrm>
              <a:off x="363186" y="3262930"/>
              <a:ext cx="65315" cy="65315"/>
            </a:xfrm>
            <a:prstGeom prst="ellipse">
              <a:avLst/>
            </a:prstGeom>
            <a:solidFill>
              <a:srgbClr val="264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475155-F3BC-4AEC-A6D9-68AAFFEF6F66}"/>
                </a:ext>
              </a:extLst>
            </p:cNvPr>
            <p:cNvSpPr txBox="1"/>
            <p:nvPr/>
          </p:nvSpPr>
          <p:spPr>
            <a:xfrm>
              <a:off x="9163250" y="3162726"/>
              <a:ext cx="19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Montserrat SemiBold" panose="00000700000000000000" pitchFamily="2" charset="-52"/>
                </a:rPr>
                <a:t>Web view:</a:t>
              </a:r>
              <a:endParaRPr lang="uk-UA" b="1" dirty="0">
                <a:latin typeface="Montserrat SemiBold" panose="00000700000000000000" pitchFamily="2" charset="-5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475155-F3BC-4AEC-A6D9-68AAFFEF6F66}"/>
                </a:ext>
              </a:extLst>
            </p:cNvPr>
            <p:cNvSpPr txBox="1"/>
            <p:nvPr/>
          </p:nvSpPr>
          <p:spPr>
            <a:xfrm>
              <a:off x="6168967" y="5793880"/>
              <a:ext cx="1988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Montserrat SemiBold" panose="00000700000000000000" pitchFamily="2" charset="-52"/>
                </a:rPr>
                <a:t>Mobile view:</a:t>
              </a:r>
              <a:endParaRPr lang="uk-UA" b="1" dirty="0">
                <a:latin typeface="Montserrat SemiBold" panose="00000700000000000000" pitchFamily="2" charset="-52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r="24261"/>
            <a:stretch/>
          </p:blipFill>
          <p:spPr>
            <a:xfrm>
              <a:off x="428502" y="3078154"/>
              <a:ext cx="8275552" cy="5555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061" y="5627834"/>
              <a:ext cx="5429250" cy="9810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9" name="TextBox 18"/>
            <p:cNvSpPr txBox="1"/>
            <p:nvPr/>
          </p:nvSpPr>
          <p:spPr>
            <a:xfrm>
              <a:off x="121647" y="4405564"/>
              <a:ext cx="980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/>
                <a:t>Логотип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endCxn id="19" idx="0"/>
            </p:cNvCxnSpPr>
            <p:nvPr/>
          </p:nvCxnSpPr>
          <p:spPr>
            <a:xfrm>
              <a:off x="611813" y="3502322"/>
              <a:ext cx="1" cy="903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2"/>
            </p:cNvCxnSpPr>
            <p:nvPr/>
          </p:nvCxnSpPr>
          <p:spPr>
            <a:xfrm>
              <a:off x="611814" y="4774896"/>
              <a:ext cx="263497" cy="1082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25256" y="4728877"/>
              <a:ext cx="933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/>
                <a:t>Символ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630094" y="5098209"/>
              <a:ext cx="157273" cy="879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7" idx="0"/>
            </p:cNvCxnSpPr>
            <p:nvPr/>
          </p:nvCxnSpPr>
          <p:spPr>
            <a:xfrm>
              <a:off x="1125256" y="3278607"/>
              <a:ext cx="466891" cy="1450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377251" y="2736005"/>
              <a:ext cx="1132322" cy="611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592147" y="2386870"/>
              <a:ext cx="1652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/>
                <a:t>Назва компанії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73412" y="4292898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Bid Price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3801704" y="4617206"/>
              <a:ext cx="1164017" cy="111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174511" y="3408251"/>
              <a:ext cx="1045578" cy="988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53" idx="0"/>
            </p:cNvCxnSpPr>
            <p:nvPr/>
          </p:nvCxnSpPr>
          <p:spPr>
            <a:xfrm>
              <a:off x="2844645" y="3447131"/>
              <a:ext cx="164597" cy="8457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292205" y="4661875"/>
              <a:ext cx="717037" cy="1511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401543" y="4292898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/>
                <a:t>Зміна ціни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68967" y="4384591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Ask Price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5297259" y="4708899"/>
              <a:ext cx="1164017" cy="1119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670066" y="3429000"/>
              <a:ext cx="1292115" cy="1059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362512" y="2310361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13268" y="222797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5675609" y="2703027"/>
              <a:ext cx="203658" cy="554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2" idx="2"/>
            </p:cNvCxnSpPr>
            <p:nvPr/>
          </p:nvCxnSpPr>
          <p:spPr>
            <a:xfrm>
              <a:off x="7481130" y="2597311"/>
              <a:ext cx="83605" cy="646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605586" y="2013899"/>
              <a:ext cx="23792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dirty="0"/>
                <a:t>лінійний графік коливання цін</a:t>
              </a:r>
              <a:endParaRPr lang="en-US" dirty="0"/>
            </a:p>
            <a:p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3969374" y="2560017"/>
              <a:ext cx="477823" cy="718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78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2552705" y="375874"/>
            <a:ext cx="856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E</a:t>
            </a:r>
            <a:r>
              <a:rPr lang="ru-RU" dirty="0">
                <a:latin typeface="Montserrat SemiBold" panose="00000700000000000000" pitchFamily="2" charset="-52"/>
              </a:rPr>
              <a:t>кран, </a:t>
            </a:r>
            <a:r>
              <a:rPr lang="ru-RU" dirty="0" err="1">
                <a:latin typeface="Montserrat SemiBold" panose="00000700000000000000" pitchFamily="2" charset="-52"/>
              </a:rPr>
              <a:t>який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дозволяє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групувати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символи</a:t>
            </a:r>
            <a:r>
              <a:rPr lang="ru-RU" dirty="0">
                <a:latin typeface="Montserrat SemiBold" panose="00000700000000000000" pitchFamily="2" charset="-52"/>
              </a:rPr>
              <a:t> і </a:t>
            </a:r>
            <a:r>
              <a:rPr lang="ru-RU" dirty="0" err="1">
                <a:latin typeface="Montserrat SemiBold" panose="00000700000000000000" pitchFamily="2" charset="-52"/>
              </a:rPr>
              <a:t>зберігати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їх</a:t>
            </a:r>
            <a:r>
              <a:rPr lang="ru-RU" dirty="0">
                <a:latin typeface="Montserrat SemiBold" panose="00000700000000000000" pitchFamily="2" charset="-52"/>
              </a:rPr>
              <a:t> в списки з </a:t>
            </a:r>
            <a:r>
              <a:rPr lang="ru-RU" dirty="0" err="1">
                <a:latin typeface="Montserrat SemiBold" panose="00000700000000000000" pitchFamily="2" charset="-52"/>
              </a:rPr>
              <a:t>різними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іменами</a:t>
            </a:r>
            <a:r>
              <a:rPr lang="ru-RU" dirty="0">
                <a:latin typeface="Montserrat SemiBold" panose="00000700000000000000" pitchFamily="2" charset="-52"/>
              </a:rPr>
              <a:t>:</a:t>
            </a:r>
            <a:endParaRPr lang="en-US" dirty="0">
              <a:latin typeface="Montserrat SemiBold" panose="00000700000000000000" pitchFamily="2" charset="-52"/>
            </a:endParaRPr>
          </a:p>
          <a:p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31613"/>
          <a:stretch/>
        </p:blipFill>
        <p:spPr>
          <a:xfrm>
            <a:off x="509224" y="2782320"/>
            <a:ext cx="8267700" cy="28369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2099" t="1288" r="1890" b="1483"/>
          <a:stretch/>
        </p:blipFill>
        <p:spPr>
          <a:xfrm>
            <a:off x="9048750" y="2825749"/>
            <a:ext cx="2082800" cy="37274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2552705" y="2056793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9003213" y="2056793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79578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2552705" y="375874"/>
            <a:ext cx="856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Montserrat SemiBold" panose="00000700000000000000" pitchFamily="2" charset="-52"/>
              </a:rPr>
              <a:t>Створювати новий </a:t>
            </a:r>
            <a:r>
              <a:rPr lang="en-US" dirty="0">
                <a:latin typeface="Montserrat SemiBold" panose="00000700000000000000" pitchFamily="2" charset="-52"/>
              </a:rPr>
              <a:t>watch list</a:t>
            </a:r>
            <a:r>
              <a:rPr lang="ru-RU" dirty="0">
                <a:latin typeface="Montserrat SemiBold" panose="00000700000000000000" pitchFamily="2" charset="-52"/>
              </a:rPr>
              <a:t>:</a:t>
            </a:r>
            <a:endParaRPr lang="en-US" dirty="0">
              <a:latin typeface="Montserrat SemiBold" panose="000007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2761146" y="1382803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8679" t="27020" r="18501" b="14149"/>
          <a:stretch/>
        </p:blipFill>
        <p:spPr>
          <a:xfrm>
            <a:off x="3926648" y="2822376"/>
            <a:ext cx="2147979" cy="1630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61964" b="32638"/>
          <a:stretch/>
        </p:blipFill>
        <p:spPr>
          <a:xfrm>
            <a:off x="171398" y="2043329"/>
            <a:ext cx="3236036" cy="28318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39466" y="3429000"/>
            <a:ext cx="938775" cy="3364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13305" y="3549364"/>
            <a:ext cx="307473" cy="1764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5302" y="1924582"/>
            <a:ext cx="2306447" cy="41131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7848842" y="1376753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23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30829" y="3449052"/>
            <a:ext cx="307473" cy="176419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937989" y="2043329"/>
            <a:ext cx="2206011" cy="3727451"/>
            <a:chOff x="6937989" y="2043329"/>
            <a:chExt cx="2206011" cy="372745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7"/>
            <a:srcRect l="2099" t="1288" r="1890" b="1483"/>
            <a:stretch/>
          </p:blipFill>
          <p:spPr>
            <a:xfrm>
              <a:off x="6937989" y="2043329"/>
              <a:ext cx="2082800" cy="3727451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8755811" y="2156604"/>
              <a:ext cx="388189" cy="4208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41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2873064" y="220874"/>
            <a:ext cx="856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Montserrat SemiBold" panose="00000700000000000000" pitchFamily="2" charset="-52"/>
            </a:endParaRPr>
          </a:p>
          <a:p>
            <a:r>
              <a:rPr lang="ru-RU" dirty="0" err="1">
                <a:latin typeface="Montserrat SemiBold" panose="00000700000000000000" pitchFamily="2" charset="-52"/>
              </a:rPr>
              <a:t>Реалізувати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можливість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перемикання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між</a:t>
            </a:r>
            <a:r>
              <a:rPr lang="ru-RU" dirty="0">
                <a:latin typeface="Montserrat SemiBold" panose="00000700000000000000" pitchFamily="2" charset="-52"/>
              </a:rPr>
              <a:t> списками:</a:t>
            </a:r>
            <a:endParaRPr lang="en-US" dirty="0">
              <a:latin typeface="Montserrat SemiBold" panose="00000700000000000000" pitchFamily="2" charset="-52"/>
            </a:endParaRPr>
          </a:p>
          <a:p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b="68736"/>
          <a:stretch/>
        </p:blipFill>
        <p:spPr>
          <a:xfrm>
            <a:off x="2315984" y="5057300"/>
            <a:ext cx="7668845" cy="14962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5108606" y="1288996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b="31613"/>
          <a:stretch/>
        </p:blipFill>
        <p:spPr>
          <a:xfrm>
            <a:off x="2322482" y="1803121"/>
            <a:ext cx="7655847" cy="2626988"/>
          </a:xfrm>
          <a:prstGeom prst="rect">
            <a:avLst/>
          </a:prstGeom>
        </p:spPr>
      </p:pic>
      <p:pic>
        <p:nvPicPr>
          <p:cNvPr id="22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68" y="4670098"/>
            <a:ext cx="307473" cy="1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4694002" y="746312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2099" t="1288" r="1890" b="1483"/>
          <a:stretch/>
        </p:blipFill>
        <p:spPr>
          <a:xfrm>
            <a:off x="1979153" y="1398321"/>
            <a:ext cx="2892770" cy="5177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782" y="1398321"/>
            <a:ext cx="2909338" cy="5177002"/>
          </a:xfrm>
          <a:prstGeom prst="rect">
            <a:avLst/>
          </a:prstGeom>
        </p:spPr>
      </p:pic>
      <p:pic>
        <p:nvPicPr>
          <p:cNvPr id="22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16700" y="3744875"/>
            <a:ext cx="307473" cy="1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3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17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2649395" y="461915"/>
            <a:ext cx="856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Montserrat SemiBold" panose="00000700000000000000" pitchFamily="2" charset="-52"/>
              </a:rPr>
              <a:t>Реалізувати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можливість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додавання</a:t>
            </a:r>
            <a:r>
              <a:rPr lang="ru-RU" dirty="0">
                <a:latin typeface="Montserrat SemiBold" panose="00000700000000000000" pitchFamily="2" charset="-52"/>
              </a:rPr>
              <a:t>/</a:t>
            </a:r>
            <a:r>
              <a:rPr lang="ru-RU" dirty="0" err="1">
                <a:latin typeface="Montserrat SemiBold" panose="00000700000000000000" pitchFamily="2" charset="-52"/>
              </a:rPr>
              <a:t>видалення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символів</a:t>
            </a:r>
            <a:r>
              <a:rPr lang="ru-RU" dirty="0">
                <a:latin typeface="Montserrat SemiBold" panose="00000700000000000000" pitchFamily="2" charset="-52"/>
              </a:rPr>
              <a:t> в список:</a:t>
            </a:r>
            <a:endParaRPr lang="en-US" dirty="0">
              <a:latin typeface="Montserrat SemiBold" panose="00000700000000000000" pitchFamily="2" charset="-5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7238" r="23039"/>
          <a:stretch/>
        </p:blipFill>
        <p:spPr>
          <a:xfrm>
            <a:off x="1073520" y="2112496"/>
            <a:ext cx="3709359" cy="38868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21672" r="23523"/>
          <a:stretch/>
        </p:blipFill>
        <p:spPr>
          <a:xfrm>
            <a:off x="6593456" y="2112496"/>
            <a:ext cx="3416062" cy="3886829"/>
          </a:xfrm>
          <a:prstGeom prst="rect">
            <a:avLst/>
          </a:prstGeom>
        </p:spPr>
      </p:pic>
      <p:pic>
        <p:nvPicPr>
          <p:cNvPr id="16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34431" y="3940272"/>
            <a:ext cx="307473" cy="1764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4858677" y="1335011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3199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67" y="1491900"/>
            <a:ext cx="2589518" cy="45709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73" y="1533341"/>
            <a:ext cx="2567429" cy="4529530"/>
          </a:xfrm>
          <a:prstGeom prst="rect">
            <a:avLst/>
          </a:prstGeom>
        </p:spPr>
      </p:pic>
      <p:pic>
        <p:nvPicPr>
          <p:cNvPr id="13" name="Рисунок 13">
            <a:extLst>
              <a:ext uri="{FF2B5EF4-FFF2-40B4-BE49-F238E27FC236}">
                <a16:creationId xmlns:a16="http://schemas.microsoft.com/office/drawing/2014/main" id="{9C11106A-EFB3-47A5-9165-0C33F0E7E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34431" y="3543458"/>
            <a:ext cx="307473" cy="1764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4694062" y="780818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4450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991094" y="3746827"/>
            <a:ext cx="644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ExtraLight" panose="00000300000000000000" pitchFamily="2" charset="-52"/>
              </a:rPr>
              <a:t>В платформу входить: бек-</a:t>
            </a:r>
            <a:r>
              <a:rPr lang="ru-RU" dirty="0" err="1">
                <a:latin typeface="Montserrat ExtraLight" panose="00000300000000000000" pitchFamily="2" charset="-52"/>
              </a:rPr>
              <a:t>енд</a:t>
            </a:r>
            <a:r>
              <a:rPr lang="ru-RU" dirty="0">
                <a:latin typeface="Montserrat ExtraLight" panose="00000300000000000000" pitchFamily="2" charset="-52"/>
              </a:rPr>
              <a:t> </a:t>
            </a:r>
            <a:r>
              <a:rPr lang="ru-RU" dirty="0" err="1">
                <a:latin typeface="Montserrat ExtraLight" panose="00000300000000000000" pitchFamily="2" charset="-52"/>
              </a:rPr>
              <a:t>частина</a:t>
            </a:r>
            <a:r>
              <a:rPr lang="ru-RU" dirty="0">
                <a:latin typeface="Montserrat ExtraLight" panose="00000300000000000000" pitchFamily="2" charset="-52"/>
              </a:rPr>
              <a:t>, фронт-</a:t>
            </a:r>
            <a:r>
              <a:rPr lang="ru-RU" dirty="0" err="1">
                <a:latin typeface="Montserrat ExtraLight" panose="00000300000000000000" pitchFamily="2" charset="-52"/>
              </a:rPr>
              <a:t>енд</a:t>
            </a:r>
            <a:r>
              <a:rPr lang="ru-RU" dirty="0">
                <a:latin typeface="Montserrat ExtraLight" panose="00000300000000000000" pitchFamily="2" charset="-52"/>
              </a:rPr>
              <a:t> </a:t>
            </a:r>
            <a:r>
              <a:rPr lang="ru-RU" dirty="0" err="1">
                <a:latin typeface="Montserrat ExtraLight" panose="00000300000000000000" pitchFamily="2" charset="-52"/>
              </a:rPr>
              <a:t>частина</a:t>
            </a:r>
            <a:r>
              <a:rPr lang="ru-RU" dirty="0">
                <a:latin typeface="Montserrat ExtraLight" panose="00000300000000000000" pitchFamily="2" charset="-52"/>
              </a:rPr>
              <a:t> і </a:t>
            </a:r>
            <a:r>
              <a:rPr lang="ru-RU" dirty="0" err="1">
                <a:latin typeface="Montserrat ExtraLight" panose="00000300000000000000" pitchFamily="2" charset="-52"/>
              </a:rPr>
              <a:t>мобільні</a:t>
            </a:r>
            <a:r>
              <a:rPr lang="ru-RU" dirty="0">
                <a:latin typeface="Montserrat ExtraLight" panose="00000300000000000000" pitchFamily="2" charset="-52"/>
              </a:rPr>
              <a:t> </a:t>
            </a:r>
            <a:r>
              <a:rPr lang="ru-RU" dirty="0" err="1">
                <a:latin typeface="Montserrat ExtraLight" panose="00000300000000000000" pitchFamily="2" charset="-52"/>
              </a:rPr>
              <a:t>додатки</a:t>
            </a:r>
            <a:r>
              <a:rPr lang="ru-RU" dirty="0">
                <a:latin typeface="Montserrat ExtraLight" panose="00000300000000000000" pitchFamily="2" charset="-52"/>
              </a:rPr>
              <a:t> </a:t>
            </a:r>
            <a:r>
              <a:rPr lang="ru-RU" dirty="0" err="1">
                <a:latin typeface="Montserrat ExtraLight" panose="00000300000000000000" pitchFamily="2" charset="-52"/>
              </a:rPr>
              <a:t>iOS</a:t>
            </a:r>
            <a:r>
              <a:rPr lang="ru-RU" dirty="0">
                <a:latin typeface="Montserrat ExtraLight" panose="00000300000000000000" pitchFamily="2" charset="-52"/>
              </a:rPr>
              <a:t> і </a:t>
            </a:r>
            <a:r>
              <a:rPr lang="ru-RU" dirty="0" err="1">
                <a:latin typeface="Montserrat ExtraLight" panose="00000300000000000000" pitchFamily="2" charset="-52"/>
              </a:rPr>
              <a:t>Android</a:t>
            </a:r>
            <a:endParaRPr lang="uk-UA" dirty="0">
              <a:latin typeface="Montserrat ExtraLight" panose="00000300000000000000" pitchFamily="2" charset="-5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B6FDB-5F15-4220-BC92-2B695FBFC30F}"/>
              </a:ext>
            </a:extLst>
          </p:cNvPr>
          <p:cNvSpPr txBox="1"/>
          <p:nvPr/>
        </p:nvSpPr>
        <p:spPr>
          <a:xfrm>
            <a:off x="4372201" y="462644"/>
            <a:ext cx="4383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Montserrat SemiBold" panose="00000700000000000000" pitchFamily="2" charset="-52"/>
              </a:rPr>
              <a:t>Опис завдання: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44307-A303-4A5A-91B8-B5D754DAD1F8}"/>
              </a:ext>
            </a:extLst>
          </p:cNvPr>
          <p:cNvSpPr txBox="1"/>
          <p:nvPr/>
        </p:nvSpPr>
        <p:spPr>
          <a:xfrm>
            <a:off x="3241263" y="1873903"/>
            <a:ext cx="693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Montserrat ExtraLight" panose="00000300000000000000" pitchFamily="2" charset="-52"/>
              </a:rPr>
              <a:t>Розробка </a:t>
            </a:r>
            <a:r>
              <a:rPr lang="uk-UA" dirty="0" err="1">
                <a:latin typeface="Montserrat ExtraLight" panose="00000300000000000000" pitchFamily="2" charset="-52"/>
              </a:rPr>
              <a:t>трейдингової</a:t>
            </a:r>
            <a:r>
              <a:rPr lang="uk-UA" dirty="0">
                <a:latin typeface="Montserrat ExtraLight" panose="00000300000000000000" pitchFamily="2" charset="-52"/>
              </a:rPr>
              <a:t> платформи, яка дозволить копіювати стратегії успішних </a:t>
            </a:r>
            <a:r>
              <a:rPr lang="uk-UA" dirty="0" err="1">
                <a:latin typeface="Montserrat ExtraLight" panose="00000300000000000000" pitchFamily="2" charset="-52"/>
              </a:rPr>
              <a:t>трейдерів</a:t>
            </a:r>
            <a:r>
              <a:rPr lang="uk-UA" dirty="0">
                <a:latin typeface="Montserrat ExtraLight" panose="00000300000000000000" pitchFamily="2" charset="-52"/>
              </a:rPr>
              <a:t> і використовувати їх в своєму </a:t>
            </a:r>
            <a:r>
              <a:rPr lang="en-US" dirty="0">
                <a:latin typeface="Montserrat ExtraLight" panose="00000300000000000000" pitchFamily="2" charset="-52"/>
              </a:rPr>
              <a:t>a</a:t>
            </a:r>
            <a:r>
              <a:rPr lang="uk-UA" dirty="0" err="1">
                <a:latin typeface="Montserrat ExtraLight" panose="00000300000000000000" pitchFamily="2" charset="-52"/>
              </a:rPr>
              <a:t>ккаунті</a:t>
            </a:r>
            <a:endParaRPr lang="uk-UA" dirty="0">
              <a:latin typeface="Montserrat ExtraLight" panose="000003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41487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1373778" y="785534"/>
            <a:ext cx="866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 startAt="3"/>
            </a:pPr>
            <a:r>
              <a:rPr lang="en-US" dirty="0">
                <a:latin typeface="Montserrat SemiBold" panose="00000700000000000000" pitchFamily="2" charset="-52"/>
              </a:rPr>
              <a:t>Portfolio </a:t>
            </a:r>
          </a:p>
          <a:p>
            <a:pPr algn="just"/>
            <a:r>
              <a:rPr lang="uk-UA" dirty="0">
                <a:latin typeface="Montserrat SemiBold" panose="00000700000000000000" pitchFamily="2" charset="-52"/>
              </a:rPr>
              <a:t>Ця сторінка показує список символів, якими юзер буде </a:t>
            </a:r>
            <a:r>
              <a:rPr lang="uk-UA" dirty="0" err="1">
                <a:latin typeface="Montserrat SemiBold" panose="00000700000000000000" pitchFamily="2" charset="-52"/>
              </a:rPr>
              <a:t>трейдити</a:t>
            </a:r>
            <a:r>
              <a:rPr lang="uk-UA" dirty="0">
                <a:latin typeface="Montserrat SemiBold" panose="00000700000000000000" pitchFamily="2" charset="-52"/>
              </a:rPr>
              <a:t> </a:t>
            </a:r>
            <a:r>
              <a:rPr lang="uk-UA" dirty="0" smtClean="0">
                <a:latin typeface="Montserrat SemiBold" panose="00000700000000000000" pitchFamily="2" charset="-52"/>
              </a:rPr>
              <a:t>або </a:t>
            </a:r>
            <a:r>
              <a:rPr lang="uk-UA" dirty="0" err="1">
                <a:latin typeface="Montserrat SemiBold" panose="00000700000000000000" pitchFamily="2" charset="-52"/>
              </a:rPr>
              <a:t>трейдить</a:t>
            </a:r>
            <a:r>
              <a:rPr lang="uk-UA" dirty="0">
                <a:latin typeface="Montserrat SemiBold" panose="00000700000000000000" pitchFamily="2" charset="-52"/>
              </a:rPr>
              <a:t>. Відповідно, якщо інший користувач копіює </a:t>
            </a:r>
            <a:r>
              <a:rPr lang="uk-UA" dirty="0" err="1">
                <a:latin typeface="Montserrat SemiBold" panose="00000700000000000000" pitchFamily="2" charset="-52"/>
              </a:rPr>
              <a:t>трейдера</a:t>
            </a:r>
            <a:r>
              <a:rPr lang="uk-UA" dirty="0">
                <a:latin typeface="Montserrat SemiBold" panose="00000700000000000000" pitchFamily="2" charset="-52"/>
              </a:rPr>
              <a:t>, то цей список автоматично попадає в його портфоліо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8" y="2793256"/>
            <a:ext cx="7949029" cy="37115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600" y="2692590"/>
            <a:ext cx="2363600" cy="40433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4041306" y="2225287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9129002" y="2219237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4048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1641823" y="711402"/>
            <a:ext cx="8662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Montserrat SemiBold" panose="00000700000000000000" pitchFamily="2" charset="-52"/>
              </a:rPr>
              <a:t>На цій сторінці потрібно відобразити такі поля:</a:t>
            </a:r>
          </a:p>
          <a:p>
            <a:r>
              <a:rPr lang="uk-UA" dirty="0">
                <a:latin typeface="Montserrat SemiBold" panose="00000700000000000000" pitchFamily="2" charset="-52"/>
              </a:rPr>
              <a:t>Назва </a:t>
            </a:r>
            <a:r>
              <a:rPr lang="uk-UA" dirty="0" err="1">
                <a:latin typeface="Montserrat SemiBold" panose="00000700000000000000" pitchFamily="2" charset="-52"/>
              </a:rPr>
              <a:t>символа</a:t>
            </a:r>
            <a:r>
              <a:rPr lang="uk-UA" dirty="0">
                <a:latin typeface="Montserrat SemiBold" panose="00000700000000000000" pitchFamily="2" charset="-52"/>
              </a:rPr>
              <a:t>, назва компанії, іконка компанії, кількість акцій яку користувач купляє чи продає, ціна на момент продажу/купівлі, профіт, профіт в відсотках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9" y="1999297"/>
            <a:ext cx="4676775" cy="2371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11" y="4618839"/>
            <a:ext cx="8124825" cy="16668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5778666" y="2561530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SemiBold" panose="00000700000000000000" pitchFamily="2" charset="-52"/>
              </a:rPr>
              <a:t>Orders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9764485" y="5230110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tserrat SemiBold" panose="00000700000000000000" pitchFamily="2" charset="-52"/>
              </a:rPr>
              <a:t>Positions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45169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1205323" y="1487298"/>
            <a:ext cx="9567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Montserrat SemiBold" panose="00000700000000000000" pitchFamily="2" charset="-52"/>
              </a:rPr>
              <a:t>Потрібно реалізувати можливість видалення/закриття позиції в портфоліо. Коли користувач копіює стратегію іншого користувача, його власне портфоліо замінюється на портфоліо іншого </a:t>
            </a:r>
            <a:r>
              <a:rPr lang="uk-UA" dirty="0" err="1">
                <a:latin typeface="Montserrat SemiBold" panose="00000700000000000000" pitchFamily="2" charset="-52"/>
              </a:rPr>
              <a:t>трейдера</a:t>
            </a:r>
            <a:endParaRPr lang="uk-UA" dirty="0">
              <a:latin typeface="Montserrat SemiBold" panose="00000700000000000000" pitchFamily="2" charset="-52"/>
            </a:endParaRPr>
          </a:p>
          <a:p>
            <a:endParaRPr lang="uk-UA" dirty="0">
              <a:latin typeface="Montserrat SemiBold" panose="00000700000000000000" pitchFamily="2" charset="-52"/>
            </a:endParaRPr>
          </a:p>
          <a:p>
            <a:r>
              <a:rPr lang="uk-UA" dirty="0">
                <a:latin typeface="Montserrat SemiBold" panose="00000700000000000000" pitchFamily="2" charset="-52"/>
              </a:rPr>
              <a:t>Які значення копіюються:</a:t>
            </a:r>
          </a:p>
          <a:p>
            <a:pPr marL="285750" indent="-285750">
              <a:buFontTx/>
              <a:buChar char="-"/>
            </a:pPr>
            <a:r>
              <a:rPr lang="uk-UA" dirty="0">
                <a:latin typeface="Montserrat SemiBold" panose="00000700000000000000" pitchFamily="2" charset="-52"/>
              </a:rPr>
              <a:t>Символ</a:t>
            </a:r>
          </a:p>
          <a:p>
            <a:pPr marL="285750" indent="-285750">
              <a:buFontTx/>
              <a:buChar char="-"/>
            </a:pPr>
            <a:r>
              <a:rPr lang="uk-UA" dirty="0">
                <a:latin typeface="Montserrat SemiBold" panose="00000700000000000000" pitchFamily="2" charset="-52"/>
              </a:rPr>
              <a:t>Кількість акцій</a:t>
            </a:r>
          </a:p>
          <a:p>
            <a:pPr marL="285750" indent="-285750">
              <a:buFontTx/>
              <a:buChar char="-"/>
            </a:pPr>
            <a:endParaRPr lang="uk-UA" dirty="0">
              <a:latin typeface="Montserrat SemiBold" panose="00000700000000000000" pitchFamily="2" charset="-52"/>
            </a:endParaRPr>
          </a:p>
          <a:p>
            <a:pPr marL="285750" indent="-285750">
              <a:buFontTx/>
              <a:buChar char="-"/>
            </a:pPr>
            <a:endParaRPr lang="uk-UA" dirty="0">
              <a:latin typeface="Montserrat SemiBold" panose="00000700000000000000" pitchFamily="2" charset="-52"/>
            </a:endParaRPr>
          </a:p>
          <a:p>
            <a:r>
              <a:rPr lang="uk-UA" dirty="0">
                <a:latin typeface="Montserrat SemiBold" panose="00000700000000000000" pitchFamily="2" charset="-52"/>
              </a:rPr>
              <a:t>Як тільки інший користувач закриває якусь позицію в своєму портфоліо, то в усіх користувачів які його скопіювали, також закриваються ці позиції</a:t>
            </a:r>
          </a:p>
          <a:p>
            <a:r>
              <a:rPr lang="en-US" dirty="0">
                <a:latin typeface="Montserrat SemiBold" panose="00000700000000000000" pitchFamily="2" charset="-52"/>
              </a:rPr>
              <a:t> 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9144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99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3E1C9-7696-4C13-856A-02890E28E5F7}"/>
              </a:ext>
            </a:extLst>
          </p:cNvPr>
          <p:cNvSpPr txBox="1"/>
          <p:nvPr/>
        </p:nvSpPr>
        <p:spPr>
          <a:xfrm>
            <a:off x="5005096" y="399676"/>
            <a:ext cx="687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 startAt="4"/>
            </a:pPr>
            <a:r>
              <a:rPr lang="ru-RU" dirty="0" err="1">
                <a:latin typeface="Montserrat SemiBold" panose="00000700000000000000" pitchFamily="2" charset="-52"/>
              </a:rPr>
              <a:t>Trade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Markets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</a:p>
          <a:p>
            <a:r>
              <a:rPr lang="ru-RU" dirty="0" err="1">
                <a:latin typeface="Montserrat SemiBold" panose="00000700000000000000" pitchFamily="2" charset="-52"/>
              </a:rPr>
              <a:t>Сторінка</a:t>
            </a:r>
            <a:r>
              <a:rPr lang="ru-RU" dirty="0">
                <a:latin typeface="Montserrat SemiBold" panose="00000700000000000000" pitchFamily="2" charset="-52"/>
              </a:rPr>
              <a:t>, яка </a:t>
            </a:r>
            <a:r>
              <a:rPr lang="ru-RU" dirty="0" err="1">
                <a:latin typeface="Montserrat SemiBold" panose="00000700000000000000" pitchFamily="2" charset="-52"/>
              </a:rPr>
              <a:t>показує</a:t>
            </a:r>
            <a:r>
              <a:rPr lang="ru-RU" dirty="0">
                <a:latin typeface="Montserrat SemiBold" panose="00000700000000000000" pitchFamily="2" charset="-52"/>
              </a:rPr>
              <a:t> список </a:t>
            </a:r>
            <a:r>
              <a:rPr lang="ru-RU" dirty="0" err="1">
                <a:latin typeface="Montserrat SemiBold" panose="00000700000000000000" pitchFamily="2" charset="-52"/>
              </a:rPr>
              <a:t>усіх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символів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доступних</a:t>
            </a:r>
            <a:r>
              <a:rPr lang="ru-RU" dirty="0">
                <a:latin typeface="Montserrat SemiBold" panose="00000700000000000000" pitchFamily="2" charset="-52"/>
              </a:rPr>
              <a:t> на </a:t>
            </a:r>
            <a:r>
              <a:rPr lang="ru-RU" dirty="0" err="1">
                <a:latin typeface="Montserrat SemiBold" panose="00000700000000000000" pitchFamily="2" charset="-52"/>
              </a:rPr>
              <a:t>сервері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77" y="1926102"/>
            <a:ext cx="2884673" cy="4811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242" y="2394857"/>
            <a:ext cx="5652548" cy="35274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3637446" y="1859588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8444757" y="1458597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4353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9144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13034" y="3128176"/>
            <a:ext cx="9333094" cy="3474626"/>
            <a:chOff x="513034" y="3128176"/>
            <a:chExt cx="9333094" cy="347462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6009" y="3128176"/>
              <a:ext cx="2247900" cy="2276475"/>
            </a:xfrm>
            <a:prstGeom prst="rect">
              <a:avLst/>
            </a:prstGeom>
          </p:spPr>
        </p:pic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E6C4AA66-44AD-423C-8C54-22C52A6A7D6A}"/>
                </a:ext>
              </a:extLst>
            </p:cNvPr>
            <p:cNvSpPr/>
            <p:nvPr/>
          </p:nvSpPr>
          <p:spPr>
            <a:xfrm>
              <a:off x="930684" y="6415024"/>
              <a:ext cx="89807" cy="89807"/>
            </a:xfrm>
            <a:prstGeom prst="ellipse">
              <a:avLst/>
            </a:prstGeom>
            <a:solidFill>
              <a:srgbClr val="0B9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C8378F4-A1E6-4328-8AC0-C57C028E90B1}"/>
                </a:ext>
              </a:extLst>
            </p:cNvPr>
            <p:cNvSpPr/>
            <p:nvPr/>
          </p:nvSpPr>
          <p:spPr>
            <a:xfrm>
              <a:off x="1951175" y="6488502"/>
              <a:ext cx="114300" cy="114300"/>
            </a:xfrm>
            <a:prstGeom prst="ellipse">
              <a:avLst/>
            </a:prstGeom>
            <a:solidFill>
              <a:srgbClr val="0B9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FCEBDFF6-BC42-4179-9FAD-F1B19B097932}"/>
                </a:ext>
              </a:extLst>
            </p:cNvPr>
            <p:cNvSpPr/>
            <p:nvPr/>
          </p:nvSpPr>
          <p:spPr>
            <a:xfrm>
              <a:off x="513034" y="5525587"/>
              <a:ext cx="65315" cy="65315"/>
            </a:xfrm>
            <a:prstGeom prst="ellipse">
              <a:avLst/>
            </a:prstGeom>
            <a:solidFill>
              <a:srgbClr val="2644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E2D00353-F8B6-43E8-91EC-050CB329306B}"/>
                </a:ext>
              </a:extLst>
            </p:cNvPr>
            <p:cNvSpPr/>
            <p:nvPr/>
          </p:nvSpPr>
          <p:spPr>
            <a:xfrm>
              <a:off x="9764485" y="6504831"/>
              <a:ext cx="81643" cy="81643"/>
            </a:xfrm>
            <a:prstGeom prst="ellipse">
              <a:avLst/>
            </a:prstGeom>
            <a:solidFill>
              <a:srgbClr val="0B9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42950" y="3179671"/>
              <a:ext cx="9021534" cy="3048161"/>
              <a:chOff x="-294458" y="1572079"/>
              <a:chExt cx="9021534" cy="3048161"/>
            </a:xfrm>
          </p:grpSpPr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9129C929-2A39-4194-81CD-41AAB841B672}"/>
                  </a:ext>
                </a:extLst>
              </p:cNvPr>
              <p:cNvSpPr/>
              <p:nvPr/>
            </p:nvSpPr>
            <p:spPr>
              <a:xfrm>
                <a:off x="423726" y="1572079"/>
                <a:ext cx="59872" cy="59872"/>
              </a:xfrm>
              <a:prstGeom prst="ellipse">
                <a:avLst/>
              </a:prstGeom>
              <a:solidFill>
                <a:srgbClr val="0B9C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28213" y="1932269"/>
                <a:ext cx="2598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Додавання до портфоліо </a:t>
                </a:r>
                <a:endParaRPr lang="en-US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4639492" y="1932269"/>
                <a:ext cx="1486988" cy="1937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-294458" y="1738346"/>
                <a:ext cx="23363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Символ, назва  компанії, логотип</a:t>
                </a:r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21" idx="3"/>
              </p:cNvCxnSpPr>
              <p:nvPr/>
            </p:nvCxnSpPr>
            <p:spPr>
              <a:xfrm flipV="1">
                <a:off x="2041861" y="2053878"/>
                <a:ext cx="778356" cy="7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613149" y="4066242"/>
                <a:ext cx="1069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Продаж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2251212" y="3423477"/>
                <a:ext cx="885521" cy="6789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6887392" y="2498555"/>
                <a:ext cx="1401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% Change</a:t>
                </a: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4639493" y="2396774"/>
                <a:ext cx="2143995" cy="2783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764262" y="3973909"/>
                <a:ext cx="23250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лінійний графік коливання цін</a:t>
                </a:r>
                <a:endParaRPr lang="en-US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639492" y="2780712"/>
                <a:ext cx="2309949" cy="12855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688705" y="4084291"/>
                <a:ext cx="1069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Купівля</a:t>
                </a:r>
                <a:endParaRPr lang="en-US" dirty="0"/>
              </a:p>
            </p:txBody>
          </p:sp>
          <p:cxnSp>
            <p:nvCxnSpPr>
              <p:cNvPr id="38" name="Straight Connector 37"/>
              <p:cNvCxnSpPr>
                <a:stCxn id="37" idx="0"/>
              </p:cNvCxnSpPr>
              <p:nvPr/>
            </p:nvCxnSpPr>
            <p:spPr>
              <a:xfrm flipV="1">
                <a:off x="4223383" y="3452593"/>
                <a:ext cx="16652" cy="6316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1358811" y="659144"/>
            <a:ext cx="9567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Montserrat SemiBold" panose="00000700000000000000" pitchFamily="2" charset="-52"/>
              </a:rPr>
              <a:t>На даній сторінці відображається інформація по символах в якійсь одній категорії яку ми визначимо перед початком розробки (</a:t>
            </a:r>
            <a:r>
              <a:rPr lang="en-US" dirty="0">
                <a:latin typeface="Montserrat SemiBold" panose="00000700000000000000" pitchFamily="2" charset="-52"/>
              </a:rPr>
              <a:t>Stocks, Crypto, Forex)</a:t>
            </a:r>
            <a:endParaRPr lang="ru-RU" dirty="0">
              <a:latin typeface="Montserrat SemiBold" panose="00000700000000000000" pitchFamily="2" charset="-52"/>
            </a:endParaRPr>
          </a:p>
          <a:p>
            <a:endParaRPr lang="en-US" dirty="0">
              <a:latin typeface="Montserrat SemiBold" panose="00000700000000000000" pitchFamily="2" charset="-52"/>
            </a:endParaRPr>
          </a:p>
          <a:p>
            <a:r>
              <a:rPr lang="uk-UA" dirty="0">
                <a:latin typeface="Montserrat SemiBold" panose="00000700000000000000" pitchFamily="2" charset="-52"/>
              </a:rPr>
              <a:t>Потрібно зобразити наступну інформацію:</a:t>
            </a:r>
          </a:p>
          <a:p>
            <a:r>
              <a:rPr lang="uk-UA" dirty="0">
                <a:latin typeface="Montserrat SemiBold" panose="00000700000000000000" pitchFamily="2" charset="-52"/>
              </a:rPr>
              <a:t>Ім’я </a:t>
            </a:r>
            <a:r>
              <a:rPr lang="uk-UA" dirty="0" err="1">
                <a:latin typeface="Montserrat SemiBold" panose="00000700000000000000" pitchFamily="2" charset="-52"/>
              </a:rPr>
              <a:t>символа</a:t>
            </a:r>
            <a:r>
              <a:rPr lang="uk-UA" dirty="0">
                <a:latin typeface="Montserrat SemiBold" panose="00000700000000000000" pitchFamily="2" charset="-52"/>
              </a:rPr>
              <a:t>, іконка, ціна, графік коливання ціни,   можливість додати символ в </a:t>
            </a:r>
            <a:r>
              <a:rPr lang="en-US" dirty="0" err="1">
                <a:latin typeface="Montserrat SemiBold" panose="00000700000000000000" pitchFamily="2" charset="-52"/>
              </a:rPr>
              <a:t>Watchlist</a:t>
            </a:r>
            <a:r>
              <a:rPr lang="en-US" dirty="0">
                <a:latin typeface="Montserrat SemiBold" panose="00000700000000000000" pitchFamily="2" charset="-52"/>
              </a:rPr>
              <a:t> a</a:t>
            </a:r>
            <a:r>
              <a:rPr lang="uk-UA" dirty="0">
                <a:latin typeface="Montserrat SemiBold" panose="00000700000000000000" pitchFamily="2" charset="-52"/>
              </a:rPr>
              <a:t>бо портфоліо (</a:t>
            </a:r>
            <a:r>
              <a:rPr lang="en-US" dirty="0">
                <a:latin typeface="Montserrat SemiBold" panose="00000700000000000000" pitchFamily="2" charset="-52"/>
              </a:rPr>
              <a:t>buy, sell).</a:t>
            </a:r>
          </a:p>
        </p:txBody>
      </p:sp>
    </p:spTree>
    <p:extLst>
      <p:ext uri="{BB962C8B-B14F-4D97-AF65-F5344CB8AC3E}">
        <p14:creationId xmlns:p14="http://schemas.microsoft.com/office/powerpoint/2010/main" val="400575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F3E1C9-7696-4C13-856A-02890E28E5F7}"/>
              </a:ext>
            </a:extLst>
          </p:cNvPr>
          <p:cNvSpPr txBox="1"/>
          <p:nvPr/>
        </p:nvSpPr>
        <p:spPr>
          <a:xfrm>
            <a:off x="4994364" y="477114"/>
            <a:ext cx="6864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 startAt="5"/>
            </a:pPr>
            <a:r>
              <a:rPr lang="ru-RU" dirty="0" err="1">
                <a:latin typeface="Montserrat SemiBold" panose="00000700000000000000" pitchFamily="2" charset="-52"/>
              </a:rPr>
              <a:t>Copy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People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</a:p>
          <a:p>
            <a:r>
              <a:rPr lang="ru-RU" dirty="0" err="1">
                <a:latin typeface="Montserrat SemiBold" panose="00000700000000000000" pitchFamily="2" charset="-52"/>
              </a:rPr>
              <a:t>Ця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сторінка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відображає</a:t>
            </a:r>
            <a:r>
              <a:rPr lang="ru-RU" dirty="0">
                <a:latin typeface="Montserrat SemiBold" panose="00000700000000000000" pitchFamily="2" charset="-52"/>
              </a:rPr>
              <a:t> список </a:t>
            </a:r>
            <a:r>
              <a:rPr lang="ru-RU" dirty="0" err="1">
                <a:latin typeface="Montserrat SemiBold" panose="00000700000000000000" pitchFamily="2" charset="-52"/>
              </a:rPr>
              <a:t>усіх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трейдерів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зареєстрованих</a:t>
            </a:r>
            <a:r>
              <a:rPr lang="ru-RU" dirty="0">
                <a:latin typeface="Montserrat SemiBold" panose="00000700000000000000" pitchFamily="2" charset="-52"/>
              </a:rPr>
              <a:t> в </a:t>
            </a:r>
            <a:r>
              <a:rPr lang="ru-RU" dirty="0" err="1">
                <a:latin typeface="Montserrat SemiBold" panose="00000700000000000000" pitchFamily="2" charset="-52"/>
              </a:rPr>
              <a:t>системі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82" y="2494911"/>
            <a:ext cx="2403475" cy="4221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51" y="2101830"/>
            <a:ext cx="7088574" cy="44572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3524501" y="1643557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9037211" y="1917164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68083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1375771" y="627235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465529" y="4321909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550339" y="351608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11282400" y="1349612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1036763" y="2551837"/>
            <a:ext cx="10286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Montserrat SemiBold" panose="00000700000000000000" pitchFamily="2" charset="-52"/>
              </a:rPr>
              <a:t>На сторінці потрібно відобразити список </a:t>
            </a:r>
            <a:r>
              <a:rPr lang="uk-UA" dirty="0" err="1">
                <a:latin typeface="Montserrat SemiBold" panose="00000700000000000000" pitchFamily="2" charset="-52"/>
              </a:rPr>
              <a:t>трейдерів</a:t>
            </a:r>
            <a:r>
              <a:rPr lang="uk-UA" dirty="0">
                <a:latin typeface="Montserrat SemiBold" panose="00000700000000000000" pitchFamily="2" charset="-52"/>
              </a:rPr>
              <a:t> з наступними даними:</a:t>
            </a:r>
          </a:p>
          <a:p>
            <a:r>
              <a:rPr lang="uk-UA" dirty="0">
                <a:latin typeface="Montserrat SemiBold" panose="00000700000000000000" pitchFamily="2" charset="-52"/>
              </a:rPr>
              <a:t>Ім’я </a:t>
            </a:r>
            <a:r>
              <a:rPr lang="uk-UA" dirty="0" err="1">
                <a:latin typeface="Montserrat SemiBold" panose="00000700000000000000" pitchFamily="2" charset="-52"/>
              </a:rPr>
              <a:t>трейдера</a:t>
            </a:r>
            <a:r>
              <a:rPr lang="uk-UA" dirty="0">
                <a:latin typeface="Montserrat SemiBold" panose="00000700000000000000" pitchFamily="2" charset="-52"/>
              </a:rPr>
              <a:t>, його фото,  кількість копій, а також кнопку яка дозволить копіювати/видаляти його портфоліо в наше власне портфоліо. </a:t>
            </a:r>
            <a:r>
              <a:rPr lang="uk-UA" dirty="0" err="1">
                <a:latin typeface="Montserrat SemiBold" panose="00000700000000000000" pitchFamily="2" charset="-52"/>
              </a:rPr>
              <a:t>Трейдери</a:t>
            </a:r>
            <a:r>
              <a:rPr lang="uk-UA" dirty="0">
                <a:latin typeface="Montserrat SemiBold" panose="00000700000000000000" pitchFamily="2" charset="-52"/>
              </a:rPr>
              <a:t> з найвищим числом копій показуються зверху списку</a:t>
            </a:r>
          </a:p>
          <a:p>
            <a:endParaRPr lang="uk-UA" dirty="0">
              <a:latin typeface="Montserrat SemiBold" panose="00000700000000000000" pitchFamily="2" charset="-52"/>
            </a:endParaRPr>
          </a:p>
          <a:p>
            <a:r>
              <a:rPr lang="uk-UA" dirty="0">
                <a:latin typeface="Montserrat SemiBold" panose="00000700000000000000" pitchFamily="2" charset="-52"/>
              </a:rPr>
              <a:t>Потрібно реалізувати можливість пошуку </a:t>
            </a:r>
            <a:r>
              <a:rPr lang="uk-UA" dirty="0" err="1">
                <a:latin typeface="Montserrat SemiBold" panose="00000700000000000000" pitchFamily="2" charset="-52"/>
              </a:rPr>
              <a:t>трейдерів</a:t>
            </a:r>
            <a:r>
              <a:rPr lang="uk-UA" dirty="0">
                <a:latin typeface="Montserrat SemiBold" panose="00000700000000000000" pitchFamily="2" charset="-52"/>
              </a:rPr>
              <a:t> по імені,  а також фільтрувати по числу копій</a:t>
            </a:r>
          </a:p>
        </p:txBody>
      </p:sp>
    </p:spTree>
    <p:extLst>
      <p:ext uri="{BB962C8B-B14F-4D97-AF65-F5344CB8AC3E}">
        <p14:creationId xmlns:p14="http://schemas.microsoft.com/office/powerpoint/2010/main" val="2049883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930684" y="641502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951175" y="6488502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423726" y="157207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758451" y="110094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0926536" y="1512207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513034" y="55255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1388747" y="224393"/>
            <a:ext cx="9567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 startAt="6"/>
            </a:pPr>
            <a:r>
              <a:rPr lang="ru-RU" dirty="0" err="1">
                <a:latin typeface="Montserrat SemiBold" panose="00000700000000000000" pitchFamily="2" charset="-52"/>
              </a:rPr>
              <a:t>Settings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</a:p>
          <a:p>
            <a:r>
              <a:rPr lang="ru-RU" dirty="0">
                <a:latin typeface="Montserrat SemiBold" panose="00000700000000000000" pitchFamily="2" charset="-52"/>
              </a:rPr>
              <a:t>Дана </a:t>
            </a:r>
            <a:r>
              <a:rPr lang="ru-RU" dirty="0" err="1">
                <a:latin typeface="Montserrat SemiBold" panose="00000700000000000000" pitchFamily="2" charset="-52"/>
              </a:rPr>
              <a:t>сторінка</a:t>
            </a:r>
            <a:r>
              <a:rPr lang="ru-RU" dirty="0">
                <a:latin typeface="Montserrat SemiBold" panose="00000700000000000000" pitchFamily="2" charset="-52"/>
              </a:rPr>
              <a:t> з </a:t>
            </a:r>
            <a:r>
              <a:rPr lang="ru-RU" dirty="0" err="1">
                <a:latin typeface="Montserrat SemiBold" panose="00000700000000000000" pitchFamily="2" charset="-52"/>
              </a:rPr>
              <a:t>властивостями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профілю</a:t>
            </a:r>
            <a:r>
              <a:rPr lang="ru-RU" dirty="0">
                <a:latin typeface="Montserrat SemiBold" panose="00000700000000000000" pitchFamily="2" charset="-52"/>
              </a:rPr>
              <a:t>. </a:t>
            </a:r>
            <a:r>
              <a:rPr lang="ru-RU" dirty="0" err="1">
                <a:latin typeface="Montserrat SemiBold" panose="00000700000000000000" pitchFamily="2" charset="-52"/>
              </a:rPr>
              <a:t>Потрібно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реалізувати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базовий</a:t>
            </a:r>
            <a:r>
              <a:rPr lang="ru-RU" dirty="0">
                <a:latin typeface="Montserrat SemiBold" panose="00000700000000000000" pitchFamily="2" charset="-52"/>
              </a:rPr>
              <a:t> </a:t>
            </a:r>
            <a:r>
              <a:rPr lang="ru-RU" dirty="0" err="1">
                <a:latin typeface="Montserrat SemiBold" panose="00000700000000000000" pitchFamily="2" charset="-52"/>
              </a:rPr>
              <a:t>функціонал</a:t>
            </a:r>
            <a:r>
              <a:rPr lang="ru-RU" dirty="0">
                <a:latin typeface="Montserrat SemiBold" panose="00000700000000000000" pitchFamily="2" charset="-52"/>
              </a:rPr>
              <a:t> з </a:t>
            </a:r>
            <a:r>
              <a:rPr lang="ru-RU" dirty="0" err="1">
                <a:latin typeface="Montserrat SemiBold" panose="00000700000000000000" pitchFamily="2" charset="-52"/>
              </a:rPr>
              <a:t>наступними</a:t>
            </a:r>
            <a:r>
              <a:rPr lang="ru-RU" dirty="0">
                <a:latin typeface="Montserrat SemiBold" panose="00000700000000000000" pitchFamily="2" charset="-52"/>
              </a:rPr>
              <a:t> полями: </a:t>
            </a:r>
            <a:r>
              <a:rPr lang="ru-RU" dirty="0" err="1">
                <a:latin typeface="Montserrat SemiBold" panose="00000700000000000000" pitchFamily="2" charset="-52"/>
              </a:rPr>
              <a:t>Ім’я</a:t>
            </a:r>
            <a:r>
              <a:rPr lang="ru-RU" dirty="0">
                <a:latin typeface="Montserrat SemiBold" panose="00000700000000000000" pitchFamily="2" charset="-52"/>
              </a:rPr>
              <a:t>, </a:t>
            </a:r>
            <a:r>
              <a:rPr lang="ru-RU" dirty="0" err="1">
                <a:latin typeface="Montserrat SemiBold" panose="00000700000000000000" pitchFamily="2" charset="-52"/>
              </a:rPr>
              <a:t>Прізвище</a:t>
            </a:r>
            <a:r>
              <a:rPr lang="ru-RU" dirty="0">
                <a:latin typeface="Montserrat SemiBold" panose="00000700000000000000" pitchFamily="2" charset="-52"/>
              </a:rPr>
              <a:t>, Фото</a:t>
            </a:r>
          </a:p>
          <a:p>
            <a:r>
              <a:rPr lang="en-US" dirty="0">
                <a:latin typeface="Montserrat SemiBold" panose="00000700000000000000" pitchFamily="2" charset="-52"/>
              </a:rPr>
              <a:t> 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8" y="2497234"/>
            <a:ext cx="6712359" cy="420758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792" y="2415590"/>
            <a:ext cx="2403096" cy="42354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3608871" y="1920673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9045690" y="1809168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86130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547615" y="302623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604390" y="127613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1375771" y="627235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745686" y="22914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308803" y="6495015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465529" y="4321909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550339" y="351608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1859986" y="2673450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11282400" y="1349612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847057" y="314597"/>
            <a:ext cx="102864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Montserrat SemiBold" panose="00000700000000000000" pitchFamily="2" charset="-52"/>
              </a:rPr>
              <a:t>Технічні вимоги до веб додатку</a:t>
            </a:r>
            <a:r>
              <a:rPr lang="uk-UA" dirty="0" smtClean="0">
                <a:latin typeface="Montserrat SemiBold" panose="00000700000000000000" pitchFamily="2" charset="-52"/>
              </a:rPr>
              <a:t>:</a:t>
            </a:r>
          </a:p>
          <a:p>
            <a:r>
              <a:rPr lang="uk-UA" dirty="0" smtClean="0">
                <a:latin typeface="Montserrat SemiBold" panose="00000700000000000000" pitchFamily="2" charset="-52"/>
              </a:rPr>
              <a:t>-	</a:t>
            </a:r>
            <a:r>
              <a:rPr lang="en-US" dirty="0" smtClean="0">
                <a:latin typeface="Montserrat SemiBold" panose="00000700000000000000" pitchFamily="2" charset="-52"/>
              </a:rPr>
              <a:t>Angular 2+</a:t>
            </a:r>
          </a:p>
          <a:p>
            <a:r>
              <a:rPr lang="en-US" dirty="0" smtClean="0">
                <a:latin typeface="Montserrat SemiBold" panose="00000700000000000000" pitchFamily="2" charset="-52"/>
              </a:rPr>
              <a:t>-	Type Script</a:t>
            </a:r>
          </a:p>
          <a:p>
            <a:r>
              <a:rPr lang="en-US" dirty="0" smtClean="0">
                <a:latin typeface="Montserrat SemiBold" panose="00000700000000000000" pitchFamily="2" charset="-52"/>
              </a:rPr>
              <a:t>-	SCSS</a:t>
            </a:r>
          </a:p>
          <a:p>
            <a:r>
              <a:rPr lang="en-US" dirty="0" smtClean="0">
                <a:latin typeface="Montserrat SemiBold" panose="00000700000000000000" pitchFamily="2" charset="-52"/>
              </a:rPr>
              <a:t>-	MVVM</a:t>
            </a:r>
            <a:endParaRPr lang="uk-UA" dirty="0">
              <a:latin typeface="Montserrat SemiBold" panose="00000700000000000000" pitchFamily="2" charset="-52"/>
            </a:endParaRPr>
          </a:p>
          <a:p>
            <a:endParaRPr lang="en-US" dirty="0">
              <a:latin typeface="Montserrat SemiBold" panose="00000700000000000000" pitchFamily="2" charset="-52"/>
            </a:endParaRPr>
          </a:p>
          <a:p>
            <a:r>
              <a:rPr lang="uk-UA" dirty="0">
                <a:latin typeface="Montserrat SemiBold" panose="00000700000000000000" pitchFamily="2" charset="-52"/>
              </a:rPr>
              <a:t>Технічні вимоги до мобільного додатку:</a:t>
            </a:r>
          </a:p>
          <a:p>
            <a:r>
              <a:rPr lang="uk-UA" dirty="0">
                <a:latin typeface="Montserrat SemiBold" panose="00000700000000000000" pitchFamily="2" charset="-52"/>
              </a:rPr>
              <a:t>Додатки мають бути написані з використанням офіційних мов рекомендованих </a:t>
            </a:r>
            <a:r>
              <a:rPr lang="en-US" dirty="0">
                <a:latin typeface="Montserrat SemiBold" panose="00000700000000000000" pitchFamily="2" charset="-52"/>
              </a:rPr>
              <a:t>Google </a:t>
            </a:r>
            <a:r>
              <a:rPr lang="uk-UA" dirty="0">
                <a:latin typeface="Montserrat SemiBold" panose="00000700000000000000" pitchFamily="2" charset="-52"/>
              </a:rPr>
              <a:t>і </a:t>
            </a:r>
            <a:r>
              <a:rPr lang="en-US" dirty="0">
                <a:latin typeface="Montserrat SemiBold" panose="00000700000000000000" pitchFamily="2" charset="-52"/>
              </a:rPr>
              <a:t>Apple: </a:t>
            </a:r>
            <a:r>
              <a:rPr lang="en-US" dirty="0" err="1">
                <a:latin typeface="Montserrat SemiBold" panose="00000700000000000000" pitchFamily="2" charset="-52"/>
              </a:rPr>
              <a:t>Kotlin</a:t>
            </a:r>
            <a:r>
              <a:rPr lang="en-US" dirty="0">
                <a:latin typeface="Montserrat SemiBold" panose="00000700000000000000" pitchFamily="2" charset="-52"/>
              </a:rPr>
              <a:t>, Swift. </a:t>
            </a:r>
            <a:r>
              <a:rPr lang="uk-UA" dirty="0">
                <a:latin typeface="Montserrat SemiBold" panose="00000700000000000000" pitchFamily="2" charset="-52"/>
              </a:rPr>
              <a:t>Також потрібно обрати архітектуру для додатків (</a:t>
            </a:r>
            <a:r>
              <a:rPr lang="en-US" dirty="0">
                <a:latin typeface="Montserrat SemiBold" panose="00000700000000000000" pitchFamily="2" charset="-52"/>
              </a:rPr>
              <a:t>MVP, MVVM </a:t>
            </a:r>
            <a:r>
              <a:rPr lang="en-US" dirty="0" err="1">
                <a:latin typeface="Montserrat SemiBold" panose="00000700000000000000" pitchFamily="2" charset="-52"/>
              </a:rPr>
              <a:t>etc</a:t>
            </a:r>
            <a:r>
              <a:rPr lang="en-US" dirty="0">
                <a:latin typeface="Montserrat SemiBold" panose="00000700000000000000" pitchFamily="2" charset="-52"/>
              </a:rPr>
              <a:t>) </a:t>
            </a:r>
            <a:r>
              <a:rPr lang="uk-UA" dirty="0">
                <a:latin typeface="Montserrat SemiBold" panose="00000700000000000000" pitchFamily="2" charset="-52"/>
              </a:rPr>
              <a:t>і узгодити з менторами.</a:t>
            </a:r>
          </a:p>
          <a:p>
            <a:endParaRPr lang="uk-UA" dirty="0">
              <a:latin typeface="Montserrat SemiBold" panose="00000700000000000000" pitchFamily="2" charset="-52"/>
            </a:endParaRPr>
          </a:p>
          <a:p>
            <a:r>
              <a:rPr lang="uk-UA" dirty="0">
                <a:latin typeface="Montserrat SemiBold" panose="00000700000000000000" pitchFamily="2" charset="-52"/>
              </a:rPr>
              <a:t>Технічні вимоги до бек-</a:t>
            </a:r>
            <a:r>
              <a:rPr lang="uk-UA" dirty="0" err="1">
                <a:latin typeface="Montserrat SemiBold" panose="00000700000000000000" pitchFamily="2" charset="-52"/>
              </a:rPr>
              <a:t>енд</a:t>
            </a:r>
            <a:r>
              <a:rPr lang="uk-UA" dirty="0">
                <a:latin typeface="Montserrat SemiBold" panose="00000700000000000000" pitchFamily="2" charset="-52"/>
              </a:rPr>
              <a:t> частини: </a:t>
            </a:r>
          </a:p>
          <a:p>
            <a:r>
              <a:rPr lang="uk-UA" dirty="0">
                <a:latin typeface="Montserrat SemiBold" panose="00000700000000000000" pitchFamily="2" charset="-52"/>
              </a:rPr>
              <a:t>.</a:t>
            </a:r>
            <a:r>
              <a:rPr lang="en-US" dirty="0">
                <a:latin typeface="Montserrat SemiBold" panose="00000700000000000000" pitchFamily="2" charset="-52"/>
              </a:rPr>
              <a:t>net core </a:t>
            </a:r>
            <a:r>
              <a:rPr lang="uk-UA" dirty="0">
                <a:latin typeface="Montserrat SemiBold" panose="00000700000000000000" pitchFamily="2" charset="-52"/>
              </a:rPr>
              <a:t>мікро-сервісна архітектура, </a:t>
            </a:r>
            <a:r>
              <a:rPr lang="en-US" dirty="0" err="1">
                <a:latin typeface="Montserrat SemiBold" panose="00000700000000000000" pitchFamily="2" charset="-52"/>
              </a:rPr>
              <a:t>docker</a:t>
            </a:r>
            <a:r>
              <a:rPr lang="en-US" dirty="0">
                <a:latin typeface="Montserrat SemiBold" panose="00000700000000000000" pitchFamily="2" charset="-52"/>
              </a:rPr>
              <a:t>, MySQL.</a:t>
            </a:r>
          </a:p>
          <a:p>
            <a:r>
              <a:rPr lang="uk-UA" dirty="0">
                <a:latin typeface="Montserrat SemiBold" panose="00000700000000000000" pitchFamily="2" charset="-52"/>
              </a:rPr>
              <a:t>Потрібно реалізувати наступні сервіси:</a:t>
            </a:r>
          </a:p>
          <a:p>
            <a:r>
              <a:rPr lang="uk-UA" dirty="0">
                <a:latin typeface="Montserrat SemiBold" panose="00000700000000000000" pitchFamily="2" charset="-52"/>
              </a:rPr>
              <a:t>-	</a:t>
            </a:r>
            <a:r>
              <a:rPr lang="en-US" dirty="0">
                <a:latin typeface="Montserrat SemiBold" panose="00000700000000000000" pitchFamily="2" charset="-52"/>
              </a:rPr>
              <a:t>Identity</a:t>
            </a:r>
          </a:p>
          <a:p>
            <a:r>
              <a:rPr lang="en-US" dirty="0">
                <a:latin typeface="Montserrat SemiBold" panose="00000700000000000000" pitchFamily="2" charset="-52"/>
              </a:rPr>
              <a:t>-	Database</a:t>
            </a:r>
          </a:p>
          <a:p>
            <a:r>
              <a:rPr lang="en-US" dirty="0">
                <a:latin typeface="Montserrat SemiBold" panose="00000700000000000000" pitchFamily="2" charset="-52"/>
              </a:rPr>
              <a:t>-	</a:t>
            </a:r>
            <a:r>
              <a:rPr lang="en-US" dirty="0" err="1">
                <a:latin typeface="Montserrat SemiBold" panose="00000700000000000000" pitchFamily="2" charset="-52"/>
              </a:rPr>
              <a:t>Realtime</a:t>
            </a:r>
            <a:r>
              <a:rPr lang="en-US" dirty="0">
                <a:latin typeface="Montserrat SemiBold" panose="00000700000000000000" pitchFamily="2" charset="-52"/>
              </a:rPr>
              <a:t> data</a:t>
            </a:r>
          </a:p>
          <a:p>
            <a:r>
              <a:rPr lang="en-US" dirty="0">
                <a:latin typeface="Montserrat SemiBold" panose="00000700000000000000" pitchFamily="2" charset="-52"/>
              </a:rPr>
              <a:t>-	Trading simulator</a:t>
            </a:r>
          </a:p>
          <a:p>
            <a:r>
              <a:rPr lang="en-US" dirty="0">
                <a:latin typeface="Montserrat SemiBold" panose="00000700000000000000" pitchFamily="2" charset="-52"/>
              </a:rPr>
              <a:t>-	Social/Sharing</a:t>
            </a:r>
          </a:p>
          <a:p>
            <a:r>
              <a:rPr lang="en-US" dirty="0">
                <a:latin typeface="Montserrat SemiBold" panose="00000700000000000000" pitchFamily="2" charset="-52"/>
              </a:rPr>
              <a:t>-	TBD</a:t>
            </a:r>
            <a:r>
              <a:rPr lang="en-US" dirty="0" smtClean="0">
                <a:latin typeface="Montserrat SemiBold" panose="00000700000000000000" pitchFamily="2" charset="-52"/>
              </a:rPr>
              <a:t>…</a:t>
            </a:r>
            <a:endParaRPr lang="en-US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70833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EA127275-8311-4FD8-AAFC-2E59696607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798424-DCBC-4FC1-9945-DAE37E1B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7B67BA2B-B2DC-4E95-80E0-B7FD2C9446B0}"/>
              </a:ext>
            </a:extLst>
          </p:cNvPr>
          <p:cNvSpPr/>
          <p:nvPr/>
        </p:nvSpPr>
        <p:spPr>
          <a:xfrm>
            <a:off x="1015092" y="26744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CB39D96-F7D0-4D5C-B7EB-0FB9927923BA}"/>
              </a:ext>
            </a:extLst>
          </p:cNvPr>
          <p:cNvSpPr/>
          <p:nvPr/>
        </p:nvSpPr>
        <p:spPr>
          <a:xfrm>
            <a:off x="634184" y="1946316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F1AF1F-9D7B-4E11-9627-C706F89CCBD8}"/>
              </a:ext>
            </a:extLst>
          </p:cNvPr>
          <p:cNvSpPr/>
          <p:nvPr/>
        </p:nvSpPr>
        <p:spPr>
          <a:xfrm>
            <a:off x="10432967" y="5773386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5328EB2-60DA-4880-AD3C-A37B61BFBF56}"/>
              </a:ext>
            </a:extLst>
          </p:cNvPr>
          <p:cNvSpPr/>
          <p:nvPr/>
        </p:nvSpPr>
        <p:spPr>
          <a:xfrm>
            <a:off x="1644069" y="228055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1BB4188-651C-44DE-8FE3-AF827C7E173F}"/>
              </a:ext>
            </a:extLst>
          </p:cNvPr>
          <p:cNvSpPr/>
          <p:nvPr/>
        </p:nvSpPr>
        <p:spPr>
          <a:xfrm>
            <a:off x="11793696" y="3698787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CA61A7-802E-49EB-AE70-0EF55EF5071A}"/>
              </a:ext>
            </a:extLst>
          </p:cNvPr>
          <p:cNvSpPr/>
          <p:nvPr/>
        </p:nvSpPr>
        <p:spPr>
          <a:xfrm>
            <a:off x="11526575" y="238061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243602-74B9-418F-88B8-396E2CA89B0E}"/>
              </a:ext>
            </a:extLst>
          </p:cNvPr>
          <p:cNvSpPr/>
          <p:nvPr/>
        </p:nvSpPr>
        <p:spPr>
          <a:xfrm>
            <a:off x="11443696" y="609674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3E627-4C65-4F82-B846-8CE56FB1525C}"/>
              </a:ext>
            </a:extLst>
          </p:cNvPr>
          <p:cNvSpPr txBox="1"/>
          <p:nvPr/>
        </p:nvSpPr>
        <p:spPr>
          <a:xfrm>
            <a:off x="3161940" y="2280557"/>
            <a:ext cx="676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Montserrat SemiBold" panose="00000700000000000000" pitchFamily="2" charset="-52"/>
              </a:rPr>
              <a:t>Потрібно </a:t>
            </a:r>
            <a:r>
              <a:rPr lang="uk-UA" dirty="0">
                <a:latin typeface="Montserrat SemiBold" panose="00000700000000000000" pitchFamily="2" charset="-52"/>
              </a:rPr>
              <a:t>реалізувати </a:t>
            </a:r>
            <a:r>
              <a:rPr lang="en-US" dirty="0">
                <a:latin typeface="Montserrat SemiBold" panose="00000700000000000000" pitchFamily="2" charset="-52"/>
              </a:rPr>
              <a:t>RESTful </a:t>
            </a:r>
            <a:r>
              <a:rPr lang="en-US" dirty="0" err="1" smtClean="0">
                <a:latin typeface="Montserrat SemiBold" panose="00000700000000000000" pitchFamily="2" charset="-52"/>
              </a:rPr>
              <a:t>Api</a:t>
            </a:r>
            <a:r>
              <a:rPr lang="uk-UA" dirty="0" smtClean="0">
                <a:latin typeface="Montserrat SemiBold" panose="00000700000000000000" pitchFamily="2" charset="-52"/>
              </a:rPr>
              <a:t> і </a:t>
            </a:r>
            <a:r>
              <a:rPr lang="en-US" dirty="0" err="1">
                <a:latin typeface="Montserrat SemiBold" panose="00000700000000000000" pitchFamily="2" charset="-52"/>
              </a:rPr>
              <a:t>WebSocket</a:t>
            </a:r>
            <a:r>
              <a:rPr lang="en-US" dirty="0">
                <a:latin typeface="Montserrat SemiBold" panose="00000700000000000000" pitchFamily="2" charset="-52"/>
              </a:rPr>
              <a:t> </a:t>
            </a:r>
            <a:r>
              <a:rPr lang="uk-UA" dirty="0">
                <a:latin typeface="Montserrat SemiBold" panose="00000700000000000000" pitchFamily="2" charset="-52"/>
              </a:rPr>
              <a:t>для мобільних і веб додатків.</a:t>
            </a:r>
          </a:p>
          <a:p>
            <a:endParaRPr lang="uk-UA" dirty="0">
              <a:latin typeface="Montserrat SemiBold" panose="00000700000000000000" pitchFamily="2" charset="-52"/>
            </a:endParaRPr>
          </a:p>
          <a:p>
            <a:r>
              <a:rPr lang="uk-UA" dirty="0">
                <a:latin typeface="Montserrat SemiBold" panose="00000700000000000000" pitchFamily="2" charset="-52"/>
              </a:rPr>
              <a:t>Для всіх додатків має бути налагоджений </a:t>
            </a:r>
            <a:r>
              <a:rPr lang="en-US" dirty="0">
                <a:latin typeface="Montserrat SemiBold" panose="00000700000000000000" pitchFamily="2" charset="-52"/>
              </a:rPr>
              <a:t>CI/CD </a:t>
            </a:r>
            <a:r>
              <a:rPr lang="uk-UA" dirty="0">
                <a:latin typeface="Montserrat SemiBold" panose="00000700000000000000" pitchFamily="2" charset="-52"/>
              </a:rPr>
              <a:t>процес, і обрана стратегія роботи з </a:t>
            </a:r>
            <a:r>
              <a:rPr lang="uk-UA" dirty="0" err="1">
                <a:latin typeface="Montserrat SemiBold" panose="00000700000000000000" pitchFamily="2" charset="-52"/>
              </a:rPr>
              <a:t>репозиторіями</a:t>
            </a:r>
            <a:r>
              <a:rPr lang="uk-UA" dirty="0">
                <a:latin typeface="Montserrat SemiBold" panose="00000700000000000000" pitchFamily="2" charset="-52"/>
              </a:rPr>
              <a:t>:</a:t>
            </a:r>
          </a:p>
          <a:p>
            <a:r>
              <a:rPr lang="uk-UA" dirty="0">
                <a:latin typeface="Montserrat SemiBold" panose="00000700000000000000" pitchFamily="2" charset="-52"/>
              </a:rPr>
              <a:t>-	</a:t>
            </a:r>
            <a:r>
              <a:rPr lang="en-US" dirty="0" err="1">
                <a:latin typeface="Montserrat SemiBold" panose="00000700000000000000" pitchFamily="2" charset="-52"/>
              </a:rPr>
              <a:t>Git</a:t>
            </a:r>
            <a:r>
              <a:rPr lang="en-US" dirty="0">
                <a:latin typeface="Montserrat SemiBold" panose="00000700000000000000" pitchFamily="2" charset="-52"/>
              </a:rPr>
              <a:t> flow</a:t>
            </a:r>
          </a:p>
          <a:p>
            <a:r>
              <a:rPr lang="en-US" dirty="0">
                <a:latin typeface="Montserrat SemiBold" panose="00000700000000000000" pitchFamily="2" charset="-52"/>
              </a:rPr>
              <a:t>-	Trunk based 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528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5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8" name="Picture 2" descr="Image result for trading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63" y="-4225"/>
            <a:ext cx="13112530" cy="68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11400" y="1409700"/>
            <a:ext cx="800308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2521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CDE62-D853-4F9B-A4AD-2F4C12DB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0D7F1F85-3E3C-41A7-BD40-7BBCE5EEA547}"/>
              </a:ext>
            </a:extLst>
          </p:cNvPr>
          <p:cNvSpPr/>
          <p:nvPr/>
        </p:nvSpPr>
        <p:spPr>
          <a:xfrm>
            <a:off x="4442023" y="3262744"/>
            <a:ext cx="2842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tserrat SemiBold" panose="00000700000000000000" pitchFamily="2" charset="-52"/>
              </a:rPr>
              <a:t>Thank you!</a:t>
            </a:r>
            <a:endParaRPr lang="uk-UA" sz="3600" dirty="0">
              <a:solidFill>
                <a:schemeClr val="bg1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780D89D-60BD-462F-8E3E-2496C85BCB9A}"/>
              </a:ext>
            </a:extLst>
          </p:cNvPr>
          <p:cNvSpPr/>
          <p:nvPr/>
        </p:nvSpPr>
        <p:spPr>
          <a:xfrm>
            <a:off x="2400636" y="617417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B0D1ABB-F367-46F6-A130-904F851D491B}"/>
              </a:ext>
            </a:extLst>
          </p:cNvPr>
          <p:cNvSpPr/>
          <p:nvPr/>
        </p:nvSpPr>
        <p:spPr>
          <a:xfrm>
            <a:off x="895057" y="4464874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0C3C395-7427-4C1C-A0BF-1FB12C6E6A4F}"/>
              </a:ext>
            </a:extLst>
          </p:cNvPr>
          <p:cNvSpPr/>
          <p:nvPr/>
        </p:nvSpPr>
        <p:spPr>
          <a:xfrm>
            <a:off x="552866" y="1365415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1785179-AAD3-4BD0-8974-63C89B3D0E5C}"/>
              </a:ext>
            </a:extLst>
          </p:cNvPr>
          <p:cNvSpPr/>
          <p:nvPr/>
        </p:nvSpPr>
        <p:spPr>
          <a:xfrm>
            <a:off x="1540744" y="3555973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D617E3-C691-45BE-9AC1-6B4F93AEBDE1}"/>
              </a:ext>
            </a:extLst>
          </p:cNvPr>
          <p:cNvSpPr/>
          <p:nvPr/>
        </p:nvSpPr>
        <p:spPr>
          <a:xfrm>
            <a:off x="9424633" y="1139288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B5105E0-6C92-4A65-B1FE-CF97CF56E9CA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413A1C8-8E81-45AE-ABAE-AE23CD0E26DE}"/>
              </a:ext>
            </a:extLst>
          </p:cNvPr>
          <p:cNvSpPr/>
          <p:nvPr/>
        </p:nvSpPr>
        <p:spPr>
          <a:xfrm>
            <a:off x="8907809" y="2377122"/>
            <a:ext cx="77854" cy="77854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C7FCE42-03E7-4AD4-AC16-3929F3A7C69C}"/>
              </a:ext>
            </a:extLst>
          </p:cNvPr>
          <p:cNvSpPr/>
          <p:nvPr/>
        </p:nvSpPr>
        <p:spPr>
          <a:xfrm>
            <a:off x="8707340" y="612321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019E66A-9697-45ED-81C4-0B99826E2A6B}"/>
              </a:ext>
            </a:extLst>
          </p:cNvPr>
          <p:cNvSpPr/>
          <p:nvPr/>
        </p:nvSpPr>
        <p:spPr>
          <a:xfrm>
            <a:off x="7006280" y="3673187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838E2E9-C82B-4BE2-BDDE-D6D6C16749F2}"/>
              </a:ext>
            </a:extLst>
          </p:cNvPr>
          <p:cNvSpPr/>
          <p:nvPr/>
        </p:nvSpPr>
        <p:spPr>
          <a:xfrm>
            <a:off x="11798883" y="3262744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6F6E1B2-A8CF-47A6-8AA4-BD1DBEBE8D59}"/>
              </a:ext>
            </a:extLst>
          </p:cNvPr>
          <p:cNvSpPr/>
          <p:nvPr/>
        </p:nvSpPr>
        <p:spPr>
          <a:xfrm>
            <a:off x="10676581" y="243147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C92F051-81E6-4E52-ACC6-72B8F7097D00}"/>
              </a:ext>
            </a:extLst>
          </p:cNvPr>
          <p:cNvSpPr/>
          <p:nvPr/>
        </p:nvSpPr>
        <p:spPr>
          <a:xfrm>
            <a:off x="4011969" y="6441372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499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5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Rectangle 12"/>
          <p:cNvSpPr/>
          <p:nvPr/>
        </p:nvSpPr>
        <p:spPr>
          <a:xfrm>
            <a:off x="5100460" y="920383"/>
            <a:ext cx="1728216" cy="1133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31380" y="3636151"/>
            <a:ext cx="2578608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Data-feed</a:t>
            </a:r>
          </a:p>
          <a:p>
            <a:r>
              <a:rPr lang="en-US" dirty="0"/>
              <a:t>Real-time data</a:t>
            </a:r>
          </a:p>
          <a:p>
            <a:r>
              <a:rPr lang="en-US" dirty="0"/>
              <a:t>Historical 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36852" y="3636151"/>
            <a:ext cx="3200400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Broker</a:t>
            </a:r>
          </a:p>
          <a:p>
            <a:r>
              <a:rPr lang="en-US" dirty="0"/>
              <a:t>Place order</a:t>
            </a:r>
          </a:p>
          <a:p>
            <a:r>
              <a:rPr lang="en-US" dirty="0"/>
              <a:t>Order/Position history</a:t>
            </a:r>
          </a:p>
          <a:p>
            <a:r>
              <a:rPr lang="en-US" dirty="0"/>
              <a:t>Account information</a:t>
            </a:r>
          </a:p>
        </p:txBody>
      </p:sp>
      <p:cxnSp>
        <p:nvCxnSpPr>
          <p:cNvPr id="16" name="Straight Connector 15"/>
          <p:cNvCxnSpPr>
            <a:stCxn id="13" idx="1"/>
          </p:cNvCxnSpPr>
          <p:nvPr/>
        </p:nvCxnSpPr>
        <p:spPr>
          <a:xfrm flipH="1">
            <a:off x="2512708" y="1487311"/>
            <a:ext cx="2587752" cy="214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3"/>
            <a:endCxn id="15" idx="0"/>
          </p:cNvCxnSpPr>
          <p:nvPr/>
        </p:nvCxnSpPr>
        <p:spPr>
          <a:xfrm>
            <a:off x="6828676" y="1487311"/>
            <a:ext cx="3008376" cy="214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7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BAB45-527C-4503-8770-CDFB68113437}"/>
              </a:ext>
            </a:extLst>
          </p:cNvPr>
          <p:cNvSpPr txBox="1"/>
          <p:nvPr/>
        </p:nvSpPr>
        <p:spPr>
          <a:xfrm>
            <a:off x="2589554" y="1459922"/>
            <a:ext cx="6275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latin typeface="Montserrat ExtraLight" panose="00000300000000000000" pitchFamily="2" charset="-52"/>
              </a:rPr>
              <a:t>Symbol</a:t>
            </a:r>
          </a:p>
          <a:p>
            <a:pPr algn="just"/>
            <a:r>
              <a:rPr lang="en-GB" dirty="0">
                <a:latin typeface="Montserrat ExtraLight" panose="00000300000000000000" pitchFamily="2" charset="-52"/>
              </a:rPr>
              <a:t>Description (company name)</a:t>
            </a:r>
          </a:p>
          <a:p>
            <a:pPr algn="just"/>
            <a:r>
              <a:rPr lang="en-GB" dirty="0">
                <a:latin typeface="Montserrat ExtraLight" panose="00000300000000000000" pitchFamily="2" charset="-52"/>
              </a:rPr>
              <a:t>Instrument Type</a:t>
            </a:r>
          </a:p>
          <a:p>
            <a:pPr algn="just"/>
            <a:r>
              <a:rPr lang="en-GB" dirty="0">
                <a:latin typeface="Montserrat ExtraLight" panose="00000300000000000000" pitchFamily="2" charset="-52"/>
              </a:rPr>
              <a:t>Currency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3510794" y="687161"/>
            <a:ext cx="43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-52"/>
              </a:rPr>
              <a:t>Instrument</a:t>
            </a:r>
            <a:r>
              <a:rPr lang="uk-UA" sz="2400" dirty="0">
                <a:latin typeface="Montserrat SemiBold" panose="00000700000000000000" pitchFamily="2" charset="-52"/>
              </a:rPr>
              <a:t> </a:t>
            </a:r>
            <a:r>
              <a:rPr lang="en-US" sz="2400" dirty="0">
                <a:latin typeface="Montserrat SemiBold" panose="00000700000000000000" pitchFamily="2" charset="-52"/>
              </a:rPr>
              <a:t>(symbol)</a:t>
            </a:r>
            <a:endParaRPr lang="uk-UA" sz="2400" dirty="0">
              <a:latin typeface="Montserrat SemiBold" panose="00000700000000000000" pitchFamily="2" charset="-5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6367" y="389686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>
                <a:latin typeface="Montserrat ExtraLight" panose="00000300000000000000" pitchFamily="2" charset="-52"/>
              </a:rPr>
              <a:t>Instrument Type</a:t>
            </a: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Currencies</a:t>
            </a: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Commodities</a:t>
            </a: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Index</a:t>
            </a: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Stock </a:t>
            </a: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Crypto</a:t>
            </a: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ETFs</a:t>
            </a:r>
          </a:p>
        </p:txBody>
      </p:sp>
    </p:spTree>
    <p:extLst>
      <p:ext uri="{BB962C8B-B14F-4D97-AF65-F5344CB8AC3E}">
        <p14:creationId xmlns:p14="http://schemas.microsoft.com/office/powerpoint/2010/main" val="16266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C406221-CAF1-4096-8156-6C278C27AF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A177B-DDF2-4933-A2B1-51D34809F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A2D945A-1DC8-4F43-9442-7248F966BB72}"/>
              </a:ext>
            </a:extLst>
          </p:cNvPr>
          <p:cNvSpPr/>
          <p:nvPr/>
        </p:nvSpPr>
        <p:spPr>
          <a:xfrm>
            <a:off x="11625122" y="561925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D2A8102-D277-4F02-BBC6-7B3B3D2F3128}"/>
              </a:ext>
            </a:extLst>
          </p:cNvPr>
          <p:cNvSpPr/>
          <p:nvPr/>
        </p:nvSpPr>
        <p:spPr>
          <a:xfrm>
            <a:off x="11216908" y="2577440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9A341DF-2F62-4EDA-A166-33065A0E41D9}"/>
              </a:ext>
            </a:extLst>
          </p:cNvPr>
          <p:cNvSpPr/>
          <p:nvPr/>
        </p:nvSpPr>
        <p:spPr>
          <a:xfrm>
            <a:off x="9354630" y="6435189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1D765A2-4179-462D-8AFE-71DAEA211A4F}"/>
              </a:ext>
            </a:extLst>
          </p:cNvPr>
          <p:cNvSpPr/>
          <p:nvPr/>
        </p:nvSpPr>
        <p:spPr>
          <a:xfrm>
            <a:off x="9837052" y="5058887"/>
            <a:ext cx="73973" cy="73973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B1E5527-0998-4AEA-9950-2D8CE90FCD49}"/>
              </a:ext>
            </a:extLst>
          </p:cNvPr>
          <p:cNvSpPr/>
          <p:nvPr/>
        </p:nvSpPr>
        <p:spPr>
          <a:xfrm>
            <a:off x="793668" y="38100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303160B-C53A-4101-B5D5-2A1B72C7023A}"/>
              </a:ext>
            </a:extLst>
          </p:cNvPr>
          <p:cNvSpPr/>
          <p:nvPr/>
        </p:nvSpPr>
        <p:spPr>
          <a:xfrm>
            <a:off x="1655619" y="1398321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59C8B4B3-47E1-4E28-9F57-B69D23AD33C0}"/>
              </a:ext>
            </a:extLst>
          </p:cNvPr>
          <p:cNvSpPr/>
          <p:nvPr/>
        </p:nvSpPr>
        <p:spPr>
          <a:xfrm>
            <a:off x="363186" y="2659083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Rectangle 17"/>
          <p:cNvSpPr/>
          <p:nvPr/>
        </p:nvSpPr>
        <p:spPr>
          <a:xfrm>
            <a:off x="8633460" y="381001"/>
            <a:ext cx="34491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Montserrat ExtraLight" panose="00000300000000000000" pitchFamily="2" charset="-52"/>
              </a:rPr>
              <a:t>DataFeed</a:t>
            </a:r>
            <a:endParaRPr lang="en-GB" dirty="0">
              <a:latin typeface="Montserrat ExtraLight" panose="00000300000000000000" pitchFamily="2" charset="-52"/>
            </a:endParaRP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Date</a:t>
            </a:r>
          </a:p>
          <a:p>
            <a:pPr algn="just"/>
            <a:r>
              <a:rPr lang="en-US" dirty="0" err="1">
                <a:latin typeface="Montserrat ExtraLight" panose="00000300000000000000" pitchFamily="2" charset="-52"/>
              </a:rPr>
              <a:t>LastPrice</a:t>
            </a:r>
            <a:endParaRPr lang="en-US" dirty="0">
              <a:latin typeface="Montserrat ExtraLight" panose="00000300000000000000" pitchFamily="2" charset="-52"/>
            </a:endParaRP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Net Change</a:t>
            </a: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% Change</a:t>
            </a:r>
          </a:p>
          <a:p>
            <a:pPr algn="just"/>
            <a:r>
              <a:rPr lang="en-US" dirty="0" err="1">
                <a:latin typeface="Montserrat ExtraLight" panose="00000300000000000000" pitchFamily="2" charset="-52"/>
              </a:rPr>
              <a:t>AskPrice</a:t>
            </a:r>
            <a:endParaRPr lang="en-US" dirty="0">
              <a:latin typeface="Montserrat ExtraLight" panose="00000300000000000000" pitchFamily="2" charset="-52"/>
            </a:endParaRPr>
          </a:p>
          <a:p>
            <a:pPr algn="just"/>
            <a:r>
              <a:rPr lang="en-US" dirty="0" err="1">
                <a:latin typeface="Montserrat ExtraLight" panose="00000300000000000000" pitchFamily="2" charset="-52"/>
              </a:rPr>
              <a:t>BidPrice</a:t>
            </a:r>
            <a:endParaRPr lang="en-US" dirty="0">
              <a:latin typeface="Montserrat ExtraLight" panose="00000300000000000000" pitchFamily="2" charset="-52"/>
            </a:endParaRPr>
          </a:p>
          <a:p>
            <a:pPr algn="just"/>
            <a:endParaRPr lang="en-US" dirty="0">
              <a:latin typeface="Montserrat ExtraLight" panose="00000300000000000000" pitchFamily="2" charset="-52"/>
            </a:endParaRP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Historical price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04256" y="2724398"/>
            <a:ext cx="41630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ontserrat ExtraLight" panose="00000300000000000000" pitchFamily="2" charset="-52"/>
              </a:rPr>
              <a:t>Broker</a:t>
            </a:r>
            <a:endParaRPr lang="en-GB" dirty="0">
              <a:latin typeface="Montserrat ExtraLight" panose="00000300000000000000" pitchFamily="2" charset="-52"/>
            </a:endParaRP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Account </a:t>
            </a:r>
            <a:r>
              <a:rPr lang="en-US" dirty="0" smtClean="0">
                <a:latin typeface="Montserrat ExtraLight" panose="00000300000000000000" pitchFamily="2" charset="-52"/>
              </a:rPr>
              <a:t>Balance</a:t>
            </a:r>
            <a:endParaRPr lang="en-US" dirty="0">
              <a:latin typeface="Montserrat ExtraLight" panose="00000300000000000000" pitchFamily="2" charset="-5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532" y="3820945"/>
            <a:ext cx="24054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Montserrat ExtraLight" panose="00000300000000000000" pitchFamily="2" charset="-52"/>
              </a:rPr>
              <a:t>  Order</a:t>
            </a:r>
            <a:endParaRPr lang="en-US" dirty="0">
              <a:latin typeface="Montserrat ExtraLight" panose="00000300000000000000" pitchFamily="2" charset="-52"/>
            </a:endParaRP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	</a:t>
            </a:r>
            <a:r>
              <a:rPr lang="en-US" dirty="0" smtClean="0">
                <a:latin typeface="Montserrat ExtraLight" panose="00000300000000000000" pitchFamily="2" charset="-52"/>
              </a:rPr>
              <a:t>Symbol</a:t>
            </a: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	</a:t>
            </a:r>
            <a:r>
              <a:rPr lang="en-US" dirty="0" smtClean="0">
                <a:latin typeface="Montserrat ExtraLight" panose="00000300000000000000" pitchFamily="2" charset="-52"/>
              </a:rPr>
              <a:t>Time</a:t>
            </a:r>
            <a:endParaRPr lang="en-US" dirty="0">
              <a:latin typeface="Montserrat ExtraLight" panose="00000300000000000000" pitchFamily="2" charset="-52"/>
            </a:endParaRPr>
          </a:p>
          <a:p>
            <a:r>
              <a:rPr lang="en-US" dirty="0">
                <a:latin typeface="Montserrat ExtraLight" panose="00000300000000000000" pitchFamily="2" charset="-52"/>
              </a:rPr>
              <a:t>	Quantity</a:t>
            </a:r>
          </a:p>
          <a:p>
            <a:r>
              <a:rPr lang="en-US" dirty="0">
                <a:latin typeface="Montserrat ExtraLight" panose="00000300000000000000" pitchFamily="2" charset="-52"/>
              </a:rPr>
              <a:t>	Side</a:t>
            </a:r>
          </a:p>
          <a:p>
            <a:r>
              <a:rPr lang="en-US" dirty="0">
                <a:latin typeface="Montserrat ExtraLight" panose="00000300000000000000" pitchFamily="2" charset="-52"/>
              </a:rPr>
              <a:t>	</a:t>
            </a:r>
            <a:r>
              <a:rPr lang="en-US" dirty="0" smtClean="0">
                <a:latin typeface="Montserrat ExtraLight" panose="00000300000000000000" pitchFamily="2" charset="-52"/>
              </a:rPr>
              <a:t>Price</a:t>
            </a:r>
            <a:endParaRPr lang="en-US" dirty="0">
              <a:latin typeface="Montserrat ExtraLight" panose="00000300000000000000" pitchFamily="2" charset="-5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76846" y="3781130"/>
            <a:ext cx="33782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Montserrat ExtraLight" panose="00000300000000000000" pitchFamily="2" charset="-52"/>
              </a:rPr>
              <a:t>Position</a:t>
            </a:r>
          </a:p>
          <a:p>
            <a:pPr algn="just"/>
            <a:r>
              <a:rPr lang="en-US" dirty="0">
                <a:latin typeface="Montserrat ExtraLight" panose="00000300000000000000" pitchFamily="2" charset="-52"/>
              </a:rPr>
              <a:t>	Symbol</a:t>
            </a:r>
          </a:p>
          <a:p>
            <a:r>
              <a:rPr lang="en-US" dirty="0">
                <a:latin typeface="Montserrat ExtraLight" panose="00000300000000000000" pitchFamily="2" charset="-52"/>
              </a:rPr>
              <a:t>	Quantity</a:t>
            </a:r>
          </a:p>
          <a:p>
            <a:r>
              <a:rPr lang="en-US" dirty="0">
                <a:latin typeface="Montserrat ExtraLight" panose="00000300000000000000" pitchFamily="2" charset="-52"/>
              </a:rPr>
              <a:t>	Side</a:t>
            </a:r>
          </a:p>
          <a:p>
            <a:r>
              <a:rPr lang="en-US" dirty="0">
                <a:latin typeface="Montserrat ExtraLight" panose="00000300000000000000" pitchFamily="2" charset="-52"/>
              </a:rPr>
              <a:t>	</a:t>
            </a:r>
            <a:r>
              <a:rPr lang="en-US" dirty="0" smtClean="0">
                <a:latin typeface="Montserrat ExtraLight" panose="00000300000000000000" pitchFamily="2" charset="-52"/>
              </a:rPr>
              <a:t>Open </a:t>
            </a:r>
            <a:r>
              <a:rPr lang="en-US" dirty="0">
                <a:latin typeface="Montserrat ExtraLight" panose="00000300000000000000" pitchFamily="2" charset="-52"/>
              </a:rPr>
              <a:t>Price</a:t>
            </a:r>
          </a:p>
          <a:p>
            <a:r>
              <a:rPr lang="en-US" dirty="0">
                <a:latin typeface="Montserrat ExtraLight" panose="00000300000000000000" pitchFamily="2" charset="-52"/>
              </a:rPr>
              <a:t>	</a:t>
            </a:r>
            <a:r>
              <a:rPr lang="en-US" dirty="0" smtClean="0">
                <a:latin typeface="Montserrat ExtraLight" panose="00000300000000000000" pitchFamily="2" charset="-52"/>
              </a:rPr>
              <a:t>Close </a:t>
            </a:r>
            <a:r>
              <a:rPr lang="en-US" dirty="0">
                <a:latin typeface="Montserrat ExtraLight" panose="00000300000000000000" pitchFamily="2" charset="-52"/>
              </a:rPr>
              <a:t>Price</a:t>
            </a:r>
          </a:p>
          <a:p>
            <a:r>
              <a:rPr lang="en-US" dirty="0">
                <a:latin typeface="Montserrat ExtraLight" panose="00000300000000000000" pitchFamily="2" charset="-52"/>
              </a:rPr>
              <a:t>	PL</a:t>
            </a:r>
          </a:p>
          <a:p>
            <a:r>
              <a:rPr lang="en-US" dirty="0">
                <a:latin typeface="Montserrat ExtraLight" panose="00000300000000000000" pitchFamily="2" charset="-52"/>
              </a:rPr>
              <a:t>	%PL</a:t>
            </a:r>
          </a:p>
        </p:txBody>
      </p:sp>
    </p:spTree>
    <p:extLst>
      <p:ext uri="{BB962C8B-B14F-4D97-AF65-F5344CB8AC3E}">
        <p14:creationId xmlns:p14="http://schemas.microsoft.com/office/powerpoint/2010/main" val="80385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BAB45-527C-4503-8770-CDFB68113437}"/>
              </a:ext>
            </a:extLst>
          </p:cNvPr>
          <p:cNvSpPr txBox="1"/>
          <p:nvPr/>
        </p:nvSpPr>
        <p:spPr>
          <a:xfrm>
            <a:off x="2483961" y="2525307"/>
            <a:ext cx="7224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Montserrat ExtraLight" panose="00000300000000000000" pitchFamily="2" charset="-52"/>
              </a:rPr>
              <a:t>Front-end – </a:t>
            </a:r>
            <a:r>
              <a:rPr lang="uk-UA" dirty="0">
                <a:latin typeface="Montserrat ExtraLight" panose="00000300000000000000" pitchFamily="2" charset="-52"/>
              </a:rPr>
              <a:t>користувач веб</a:t>
            </a:r>
            <a:r>
              <a:rPr lang="en-US" dirty="0">
                <a:latin typeface="Montserrat ExtraLight" panose="00000300000000000000" pitchFamily="2" charset="-52"/>
              </a:rPr>
              <a:t>/</a:t>
            </a:r>
            <a:r>
              <a:rPr lang="uk-UA" dirty="0">
                <a:latin typeface="Montserrat ExtraLight" panose="00000300000000000000" pitchFamily="2" charset="-52"/>
              </a:rPr>
              <a:t>мобільної версії має мати можливість зареєструватися в системі, або авторизуватися за допомогою імені користувача і пароля або через </a:t>
            </a:r>
            <a:r>
              <a:rPr lang="uk-UA" dirty="0" err="1">
                <a:latin typeface="Montserrat ExtraLight" panose="00000300000000000000" pitchFamily="2" charset="-52"/>
              </a:rPr>
              <a:t>соц</a:t>
            </a:r>
            <a:r>
              <a:rPr lang="uk-UA" dirty="0">
                <a:latin typeface="Montserrat ExtraLight" panose="00000300000000000000" pitchFamily="2" charset="-52"/>
              </a:rPr>
              <a:t>. мережі (</a:t>
            </a:r>
            <a:r>
              <a:rPr lang="en-US" dirty="0">
                <a:latin typeface="Montserrat ExtraLight" panose="00000300000000000000" pitchFamily="2" charset="-52"/>
              </a:rPr>
              <a:t>Facebook, Google)</a:t>
            </a:r>
            <a:endParaRPr lang="uk-UA" dirty="0">
              <a:latin typeface="Montserrat ExtraLight" panose="000003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4605067" y="672193"/>
            <a:ext cx="439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Montserrat SemiBold" panose="00000700000000000000" pitchFamily="2" charset="-52"/>
              </a:rPr>
              <a:t>Бізнес вимоги:</a:t>
            </a:r>
          </a:p>
        </p:txBody>
      </p:sp>
    </p:spTree>
    <p:extLst>
      <p:ext uri="{BB962C8B-B14F-4D97-AF65-F5344CB8AC3E}">
        <p14:creationId xmlns:p14="http://schemas.microsoft.com/office/powerpoint/2010/main" val="299008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1562" t="1336" r="4571"/>
          <a:stretch/>
        </p:blipFill>
        <p:spPr>
          <a:xfrm>
            <a:off x="1259457" y="974785"/>
            <a:ext cx="3157268" cy="44874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1932169" y="373227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6638879" y="371608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208" y="949261"/>
            <a:ext cx="2813935" cy="49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9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127C2234-1DE3-4A01-A557-FEC2CD486BD2}"/>
              </a:ext>
            </a:extLst>
          </p:cNvPr>
          <p:cNvSpPr/>
          <p:nvPr/>
        </p:nvSpPr>
        <p:spPr>
          <a:xfrm>
            <a:off x="0" y="803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7E6E98E-92E2-4D5F-A81F-F60C3B47F69B}"/>
              </a:ext>
            </a:extLst>
          </p:cNvPr>
          <p:cNvSpPr/>
          <p:nvPr/>
        </p:nvSpPr>
        <p:spPr>
          <a:xfrm>
            <a:off x="406899" y="2207079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6C4AA66-44AD-423C-8C54-22C52A6A7D6A}"/>
              </a:ext>
            </a:extLst>
          </p:cNvPr>
          <p:cNvSpPr/>
          <p:nvPr/>
        </p:nvSpPr>
        <p:spPr>
          <a:xfrm>
            <a:off x="1932169" y="6479721"/>
            <a:ext cx="89807" cy="89807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738B130-B0EF-4C44-8D9C-3B868022D341}"/>
              </a:ext>
            </a:extLst>
          </p:cNvPr>
          <p:cNvSpPr/>
          <p:nvPr/>
        </p:nvSpPr>
        <p:spPr>
          <a:xfrm>
            <a:off x="11381015" y="6335487"/>
            <a:ext cx="65314" cy="65314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BDE17A8-4211-4655-8AEC-A080B76734C9}"/>
              </a:ext>
            </a:extLst>
          </p:cNvPr>
          <p:cNvSpPr/>
          <p:nvPr/>
        </p:nvSpPr>
        <p:spPr>
          <a:xfrm>
            <a:off x="10682597" y="1665514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A1250BF-51B8-4204-9590-59DE636281C1}"/>
              </a:ext>
            </a:extLst>
          </p:cNvPr>
          <p:cNvSpPr/>
          <p:nvPr/>
        </p:nvSpPr>
        <p:spPr>
          <a:xfrm>
            <a:off x="521199" y="557893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C8378F4-A1E6-4328-8AC0-C57C028E90B1}"/>
              </a:ext>
            </a:extLst>
          </p:cNvPr>
          <p:cNvSpPr/>
          <p:nvPr/>
        </p:nvSpPr>
        <p:spPr>
          <a:xfrm>
            <a:off x="11527972" y="3592286"/>
            <a:ext cx="114300" cy="114300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129C929-2A39-4194-81CD-41AAB841B672}"/>
              </a:ext>
            </a:extLst>
          </p:cNvPr>
          <p:cNvSpPr/>
          <p:nvPr/>
        </p:nvSpPr>
        <p:spPr>
          <a:xfrm>
            <a:off x="764812" y="2876550"/>
            <a:ext cx="59872" cy="59872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9F177E1-77E5-495D-9606-BCDFD32EB601}"/>
              </a:ext>
            </a:extLst>
          </p:cNvPr>
          <p:cNvSpPr/>
          <p:nvPr/>
        </p:nvSpPr>
        <p:spPr>
          <a:xfrm>
            <a:off x="11413672" y="615043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2A2063A-F88F-44E3-855B-D8DB9CD3CF39}"/>
              </a:ext>
            </a:extLst>
          </p:cNvPr>
          <p:cNvSpPr/>
          <p:nvPr/>
        </p:nvSpPr>
        <p:spPr>
          <a:xfrm>
            <a:off x="1206908" y="1459922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F93059-2E3E-4E1D-959C-0BD595DD81E8}"/>
              </a:ext>
            </a:extLst>
          </p:cNvPr>
          <p:cNvSpPr/>
          <p:nvPr/>
        </p:nvSpPr>
        <p:spPr>
          <a:xfrm>
            <a:off x="11753850" y="2349953"/>
            <a:ext cx="59872" cy="59872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CEBDFF6-BC42-4179-9FAD-F1B19B097932}"/>
              </a:ext>
            </a:extLst>
          </p:cNvPr>
          <p:cNvSpPr/>
          <p:nvPr/>
        </p:nvSpPr>
        <p:spPr>
          <a:xfrm>
            <a:off x="1039585" y="5725884"/>
            <a:ext cx="65315" cy="65315"/>
          </a:xfrm>
          <a:prstGeom prst="ellipse">
            <a:avLst/>
          </a:prstGeom>
          <a:solidFill>
            <a:srgbClr val="2644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AACDBD-F58E-4948-B6B0-F6A8B2BEDF1D}"/>
              </a:ext>
            </a:extLst>
          </p:cNvPr>
          <p:cNvSpPr/>
          <p:nvPr/>
        </p:nvSpPr>
        <p:spPr>
          <a:xfrm>
            <a:off x="1264058" y="4395107"/>
            <a:ext cx="114300" cy="114300"/>
          </a:xfrm>
          <a:prstGeom prst="ellipse">
            <a:avLst/>
          </a:prstGeom>
          <a:solidFill>
            <a:srgbClr val="115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EFB1AE4-AFEB-474A-A7A9-8B725370A907}"/>
              </a:ext>
            </a:extLst>
          </p:cNvPr>
          <p:cNvSpPr/>
          <p:nvPr/>
        </p:nvSpPr>
        <p:spPr>
          <a:xfrm>
            <a:off x="10674433" y="5216234"/>
            <a:ext cx="114300" cy="114300"/>
          </a:xfrm>
          <a:prstGeom prst="ellipse">
            <a:avLst/>
          </a:prstGeom>
          <a:solidFill>
            <a:srgbClr val="254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2D00353-F8B6-43E8-91EC-050CB329306B}"/>
              </a:ext>
            </a:extLst>
          </p:cNvPr>
          <p:cNvSpPr/>
          <p:nvPr/>
        </p:nvSpPr>
        <p:spPr>
          <a:xfrm>
            <a:off x="9764485" y="6504831"/>
            <a:ext cx="81643" cy="81643"/>
          </a:xfrm>
          <a:prstGeom prst="ellipse">
            <a:avLst/>
          </a:prstGeom>
          <a:solidFill>
            <a:srgbClr val="0B9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7150968" y="302861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Mobile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924" y="969311"/>
            <a:ext cx="2991561" cy="524639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25" y="838878"/>
            <a:ext cx="3924300" cy="52673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475155-F3BC-4AEC-A6D9-68AAFFEF6F66}"/>
              </a:ext>
            </a:extLst>
          </p:cNvPr>
          <p:cNvSpPr txBox="1"/>
          <p:nvPr/>
        </p:nvSpPr>
        <p:spPr>
          <a:xfrm>
            <a:off x="2724521" y="360011"/>
            <a:ext cx="198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Web view:</a:t>
            </a:r>
            <a:endParaRPr lang="uk-UA" dirty="0">
              <a:latin typeface="Montserrat SemiBold" panose="000007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38637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687</Words>
  <Application>Microsoft Office PowerPoint</Application>
  <PresentationFormat>Widescreen</PresentationFormat>
  <Paragraphs>170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Montserrat ExtraLight</vt:lpstr>
      <vt:lpstr>Montserrat SemiBold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Iryna Nykonova</dc:creator>
  <cp:lastModifiedBy>Windows User</cp:lastModifiedBy>
  <cp:revision>63</cp:revision>
  <dcterms:created xsi:type="dcterms:W3CDTF">2019-05-27T13:51:26Z</dcterms:created>
  <dcterms:modified xsi:type="dcterms:W3CDTF">2019-06-12T10:59:49Z</dcterms:modified>
</cp:coreProperties>
</file>