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Montserrat SemiBold"/>
      <p:regular r:id="rId28"/>
      <p:bold r:id="rId29"/>
      <p:italic r:id="rId30"/>
      <p:boldItalic r:id="rId31"/>
    </p:embeddedFont>
    <p:embeddedFont>
      <p:font typeface="Montserrat"/>
      <p:regular r:id="rId32"/>
      <p:bold r:id="rId33"/>
      <p:italic r:id="rId34"/>
      <p:boldItalic r:id="rId35"/>
    </p:embeddedFont>
    <p:embeddedFont>
      <p:font typeface="Montserrat Extra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MontserratSemiBold-regular.fntdata"/><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ontserratSemiBold-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SemiBold-boldItalic.fntdata"/><Relationship Id="rId30" Type="http://schemas.openxmlformats.org/officeDocument/2006/relationships/font" Target="fonts/MontserratSemiBold-italic.fntdata"/><Relationship Id="rId11" Type="http://schemas.openxmlformats.org/officeDocument/2006/relationships/slide" Target="slides/slide4.xml"/><Relationship Id="rId33" Type="http://schemas.openxmlformats.org/officeDocument/2006/relationships/font" Target="fonts/Montserrat-bold.fntdata"/><Relationship Id="rId10" Type="http://schemas.openxmlformats.org/officeDocument/2006/relationships/slide" Target="slides/slide3.xml"/><Relationship Id="rId32" Type="http://schemas.openxmlformats.org/officeDocument/2006/relationships/font" Target="fonts/Montserrat-regular.fntdata"/><Relationship Id="rId13" Type="http://schemas.openxmlformats.org/officeDocument/2006/relationships/slide" Target="slides/slide6.xml"/><Relationship Id="rId35" Type="http://schemas.openxmlformats.org/officeDocument/2006/relationships/font" Target="fonts/Montserrat-boldItalic.fntdata"/><Relationship Id="rId12" Type="http://schemas.openxmlformats.org/officeDocument/2006/relationships/slide" Target="slides/slide5.xml"/><Relationship Id="rId34" Type="http://schemas.openxmlformats.org/officeDocument/2006/relationships/font" Target="fonts/Montserrat-italic.fntdata"/><Relationship Id="rId15" Type="http://schemas.openxmlformats.org/officeDocument/2006/relationships/slide" Target="slides/slide8.xml"/><Relationship Id="rId37" Type="http://schemas.openxmlformats.org/officeDocument/2006/relationships/font" Target="fonts/MontserratExtraLight-bold.fntdata"/><Relationship Id="rId14" Type="http://schemas.openxmlformats.org/officeDocument/2006/relationships/slide" Target="slides/slide7.xml"/><Relationship Id="rId36" Type="http://schemas.openxmlformats.org/officeDocument/2006/relationships/font" Target="fonts/MontserratExtraLight-regular.fntdata"/><Relationship Id="rId17" Type="http://schemas.openxmlformats.org/officeDocument/2006/relationships/slide" Target="slides/slide10.xml"/><Relationship Id="rId39" Type="http://schemas.openxmlformats.org/officeDocument/2006/relationships/font" Target="fonts/MontserratExtraLight-boldItalic.fntdata"/><Relationship Id="rId16" Type="http://schemas.openxmlformats.org/officeDocument/2006/relationships/slide" Target="slides/slide9.xml"/><Relationship Id="rId38" Type="http://schemas.openxmlformats.org/officeDocument/2006/relationships/font" Target="fonts/MontserratExtraLight-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7002dc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97002dcb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97002dcb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597002dcb9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97002dcb9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597002dcb9_0_4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97002dcb9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597002dcb9_0_5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97002dcb9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597002dcb9_0_5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97002dcb9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597002dcb9_0_5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597002dcb9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597002dcb9_0_5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97002dcb9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597002dcb9_0_5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97002dcb9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597002dcb9_0_5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97002dcb9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597002dcb9_0_6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97002dcb9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597002dcb9_0_6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97002dcb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97002dcb9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97002dcb9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597002dcb9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97002dcb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597002dcb9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97002dcb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597002dcb9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97002dcb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597002dcb9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97002dcb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597002dcb9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97002dcb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597002dcb9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97002dcb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597002dcb9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97002dcb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597002dcb9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51" name="Shape 51"/>
        <p:cNvGrpSpPr/>
        <p:nvPr/>
      </p:nvGrpSpPr>
      <p:grpSpPr>
        <a:xfrm>
          <a:off x="0" y="0"/>
          <a:ext cx="0" cy="0"/>
          <a:chOff x="0" y="0"/>
          <a:chExt cx="0" cy="0"/>
        </a:xfrm>
      </p:grpSpPr>
      <p:grpSp>
        <p:nvGrpSpPr>
          <p:cNvPr id="52" name="Google Shape;52;p14"/>
          <p:cNvGrpSpPr/>
          <p:nvPr/>
        </p:nvGrpSpPr>
        <p:grpSpPr>
          <a:xfrm>
            <a:off x="-1" y="0"/>
            <a:ext cx="9144001" cy="5143500"/>
            <a:chOff x="-1" y="0"/>
            <a:chExt cx="12192001" cy="6858000"/>
          </a:xfrm>
        </p:grpSpPr>
        <p:sp>
          <p:nvSpPr>
            <p:cNvPr id="53" name="Google Shape;53;p14"/>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54" name="Google Shape;54;p14"/>
            <p:cNvGrpSpPr/>
            <p:nvPr/>
          </p:nvGrpSpPr>
          <p:grpSpPr>
            <a:xfrm>
              <a:off x="-1" y="0"/>
              <a:ext cx="12192001" cy="6858000"/>
              <a:chOff x="-1" y="0"/>
              <a:chExt cx="12192001" cy="6858000"/>
            </a:xfrm>
          </p:grpSpPr>
          <p:pic>
            <p:nvPicPr>
              <p:cNvPr id="55" name="Google Shape;55;p14"/>
              <p:cNvPicPr preferRelativeResize="0"/>
              <p:nvPr/>
            </p:nvPicPr>
            <p:blipFill rotWithShape="1">
              <a:blip r:embed="rId2">
                <a:alphaModFix/>
              </a:blip>
              <a:srcRect b="0" l="0" r="0" t="0"/>
              <a:stretch/>
            </p:blipFill>
            <p:spPr>
              <a:xfrm flipH="1">
                <a:off x="-1" y="0"/>
                <a:ext cx="12192001" cy="6858000"/>
              </a:xfrm>
              <a:prstGeom prst="rect">
                <a:avLst/>
              </a:prstGeom>
              <a:noFill/>
              <a:ln>
                <a:noFill/>
              </a:ln>
            </p:spPr>
          </p:pic>
          <p:pic>
            <p:nvPicPr>
              <p:cNvPr id="56" name="Google Shape;56;p14"/>
              <p:cNvPicPr preferRelativeResize="0"/>
              <p:nvPr/>
            </p:nvPicPr>
            <p:blipFill rotWithShape="1">
              <a:blip r:embed="rId3">
                <a:alphaModFix/>
              </a:blip>
              <a:srcRect b="0" l="0" r="0" t="0"/>
              <a:stretch/>
            </p:blipFill>
            <p:spPr>
              <a:xfrm>
                <a:off x="6372072" y="2462703"/>
                <a:ext cx="5587398" cy="4362639"/>
              </a:xfrm>
              <a:prstGeom prst="rect">
                <a:avLst/>
              </a:prstGeom>
              <a:noFill/>
              <a:ln>
                <a:noFill/>
              </a:ln>
            </p:spPr>
          </p:pic>
        </p:grpSp>
      </p:grpSp>
      <p:sp>
        <p:nvSpPr>
          <p:cNvPr id="57" name="Google Shape;57;p14"/>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uk" sz="2400" u="none" cap="none" strike="noStrike">
                <a:solidFill>
                  <a:schemeClr val="lt1"/>
                </a:solidFill>
                <a:latin typeface="Montserrat SemiBold"/>
                <a:ea typeface="Montserrat SemiBold"/>
                <a:cs typeface="Montserrat SemiBold"/>
                <a:sym typeface="Montserrat SemiBold"/>
              </a:rPr>
              <a:t>Memory management, Lifecycle, Multi-screen Apps List (TableView, RecyclerView)</a:t>
            </a:r>
            <a:endParaRPr sz="2400">
              <a:solidFill>
                <a:schemeClr val="lt1"/>
              </a:solidFill>
              <a:latin typeface="Montserrat SemiBold"/>
              <a:ea typeface="Montserrat SemiBold"/>
              <a:cs typeface="Montserrat SemiBold"/>
              <a:sym typeface="Montserrat SemiBold"/>
            </a:endParaRPr>
          </a:p>
        </p:txBody>
      </p:sp>
      <p:sp>
        <p:nvSpPr>
          <p:cNvPr id="58" name="Google Shape;58;p14"/>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59" name="Google Shape;59;p14"/>
          <p:cNvSpPr txBox="1"/>
          <p:nvPr/>
        </p:nvSpPr>
        <p:spPr>
          <a:xfrm>
            <a:off x="526597" y="4009018"/>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Name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60" name="Shape 60"/>
        <p:cNvGrpSpPr/>
        <p:nvPr/>
      </p:nvGrpSpPr>
      <p:grpSpPr>
        <a:xfrm>
          <a:off x="0" y="0"/>
          <a:ext cx="0" cy="0"/>
          <a:chOff x="0" y="0"/>
          <a:chExt cx="0" cy="0"/>
        </a:xfrm>
      </p:grpSpPr>
      <p:sp>
        <p:nvSpPr>
          <p:cNvPr id="61" name="Google Shape;61;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3" name="Google Shape;63;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6" name="Google Shape;66;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67" name="Google Shape;6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8" name="Google Shape;6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9" name="Google Shape;6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2" name="Google Shape;72;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4" name="Google Shape;7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5" name="Google Shape;7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8" name="Google Shape;78;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79" name="Google Shape;79;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0" name="Google Shape;8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1" name="Google Shape;8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2" name="Google Shape;8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83" name="Shape 83"/>
        <p:cNvGrpSpPr/>
        <p:nvPr/>
      </p:nvGrpSpPr>
      <p:grpSpPr>
        <a:xfrm>
          <a:off x="0" y="0"/>
          <a:ext cx="0" cy="0"/>
          <a:chOff x="0" y="0"/>
          <a:chExt cx="0" cy="0"/>
        </a:xfrm>
      </p:grpSpPr>
      <p:sp>
        <p:nvSpPr>
          <p:cNvPr id="84" name="Google Shape;84;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85" name="Google Shape;85;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7" name="Google Shape;87;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9" name="Google Shape;8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1" name="Google Shape;9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4" name="Google Shape;9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5" name="Google Shape;9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6" name="Google Shape;9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97" name="Shape 97"/>
        <p:cNvGrpSpPr/>
        <p:nvPr/>
      </p:nvGrpSpPr>
      <p:grpSpPr>
        <a:xfrm>
          <a:off x="0" y="0"/>
          <a:ext cx="0" cy="0"/>
          <a:chOff x="0" y="0"/>
          <a:chExt cx="0" cy="0"/>
        </a:xfrm>
      </p:grpSpPr>
      <p:sp>
        <p:nvSpPr>
          <p:cNvPr id="98" name="Google Shape;98;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9" name="Google Shape;99;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0" name="Google Shape;100;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1" name="Google Shape;101;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2" name="Google Shape;102;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3" name="Google Shape;103;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6" name="Google Shape;106;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7" name="Google Shape;10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8" name="Google Shape;108;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9" name="Google Shape;109;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0" name="Google Shape;11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11" name="Shape 111"/>
        <p:cNvGrpSpPr/>
        <p:nvPr/>
      </p:nvGrpSpPr>
      <p:grpSpPr>
        <a:xfrm>
          <a:off x="0" y="0"/>
          <a:ext cx="0" cy="0"/>
          <a:chOff x="0" y="0"/>
          <a:chExt cx="0" cy="0"/>
        </a:xfrm>
      </p:grpSpPr>
      <p:sp>
        <p:nvSpPr>
          <p:cNvPr id="112" name="Google Shape;112;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3" name="Google Shape;113;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14" name="Google Shape;114;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5" name="Google Shape;115;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9" name="Google Shape;119;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20" name="Google Shape;120;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1" name="Google Shape;121;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2" name="Google Shape;12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129" name="Shape 129"/>
        <p:cNvGrpSpPr/>
        <p:nvPr/>
      </p:nvGrpSpPr>
      <p:grpSpPr>
        <a:xfrm>
          <a:off x="0" y="0"/>
          <a:ext cx="0" cy="0"/>
          <a:chOff x="0" y="0"/>
          <a:chExt cx="0" cy="0"/>
        </a:xfrm>
      </p:grpSpPr>
      <p:sp>
        <p:nvSpPr>
          <p:cNvPr id="130" name="Google Shape;130;p2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32" name="Google Shape;132;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35" name="Shape 135"/>
        <p:cNvGrpSpPr/>
        <p:nvPr/>
      </p:nvGrpSpPr>
      <p:grpSpPr>
        <a:xfrm>
          <a:off x="0" y="0"/>
          <a:ext cx="0" cy="0"/>
          <a:chOff x="0" y="0"/>
          <a:chExt cx="0" cy="0"/>
        </a:xfrm>
      </p:grpSpPr>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145" name="Shape 145"/>
        <p:cNvGrpSpPr/>
        <p:nvPr/>
      </p:nvGrpSpPr>
      <p:grpSpPr>
        <a:xfrm>
          <a:off x="0" y="0"/>
          <a:ext cx="0" cy="0"/>
          <a:chOff x="0" y="0"/>
          <a:chExt cx="0" cy="0"/>
        </a:xfrm>
      </p:grpSpPr>
      <p:sp>
        <p:nvSpPr>
          <p:cNvPr id="146" name="Google Shape;146;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7" name="Google Shape;147;p2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151" name="Shape 151"/>
        <p:cNvGrpSpPr/>
        <p:nvPr/>
      </p:nvGrpSpPr>
      <p:grpSpPr>
        <a:xfrm>
          <a:off x="0" y="0"/>
          <a:ext cx="0" cy="0"/>
          <a:chOff x="0" y="0"/>
          <a:chExt cx="0" cy="0"/>
        </a:xfrm>
      </p:grpSpPr>
      <p:sp>
        <p:nvSpPr>
          <p:cNvPr id="152" name="Google Shape;15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3" name="Google Shape;153;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4" name="Google Shape;154;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5" name="Google Shape;15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158" name="Shape 158"/>
        <p:cNvGrpSpPr/>
        <p:nvPr/>
      </p:nvGrpSpPr>
      <p:grpSpPr>
        <a:xfrm>
          <a:off x="0" y="0"/>
          <a:ext cx="0" cy="0"/>
          <a:chOff x="0" y="0"/>
          <a:chExt cx="0" cy="0"/>
        </a:xfrm>
      </p:grpSpPr>
      <p:sp>
        <p:nvSpPr>
          <p:cNvPr id="159" name="Google Shape;159;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0" name="Google Shape;160;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1"/>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3" name="Google Shape;163;p3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9" name="Google Shape;16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172" name="Shape 172"/>
        <p:cNvGrpSpPr/>
        <p:nvPr/>
      </p:nvGrpSpPr>
      <p:grpSpPr>
        <a:xfrm>
          <a:off x="0" y="0"/>
          <a:ext cx="0" cy="0"/>
          <a:chOff x="0" y="0"/>
          <a:chExt cx="0" cy="0"/>
        </a:xfrm>
      </p:grpSpPr>
      <p:sp>
        <p:nvSpPr>
          <p:cNvPr id="173" name="Google Shape;17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4" name="Google Shape;17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5" name="Google Shape;17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6" name="Google Shape;17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7" name="Google Shape;17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1" name="Google Shape;181;p3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8" name="Google Shape;18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9" name="Google Shape;18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92" name="Shape 192"/>
        <p:cNvGrpSpPr/>
        <p:nvPr/>
      </p:nvGrpSpPr>
      <p:grpSpPr>
        <a:xfrm>
          <a:off x="0" y="0"/>
          <a:ext cx="0" cy="0"/>
          <a:chOff x="0" y="0"/>
          <a:chExt cx="0" cy="0"/>
        </a:xfrm>
      </p:grpSpPr>
      <p:sp>
        <p:nvSpPr>
          <p:cNvPr id="193" name="Google Shape;19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4" name="Google Shape;19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5" name="Google Shape;19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6" name="Google Shape;19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7" name="Google Shape;19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5" name="Google Shape;12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6" name="Google Shape;12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7" name="Google Shape;12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37"/>
          <p:cNvGrpSpPr/>
          <p:nvPr/>
        </p:nvGrpSpPr>
        <p:grpSpPr>
          <a:xfrm>
            <a:off x="-1" y="0"/>
            <a:ext cx="9144001" cy="5143500"/>
            <a:chOff x="-1" y="0"/>
            <a:chExt cx="12192001" cy="6858000"/>
          </a:xfrm>
        </p:grpSpPr>
        <p:sp>
          <p:nvSpPr>
            <p:cNvPr id="203" name="Google Shape;203;p37"/>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04" name="Google Shape;204;p37"/>
            <p:cNvGrpSpPr/>
            <p:nvPr/>
          </p:nvGrpSpPr>
          <p:grpSpPr>
            <a:xfrm>
              <a:off x="-1" y="0"/>
              <a:ext cx="12192001" cy="6858000"/>
              <a:chOff x="-1" y="0"/>
              <a:chExt cx="12192001" cy="6858000"/>
            </a:xfrm>
          </p:grpSpPr>
          <p:pic>
            <p:nvPicPr>
              <p:cNvPr id="205" name="Google Shape;205;p37"/>
              <p:cNvPicPr preferRelativeResize="0"/>
              <p:nvPr/>
            </p:nvPicPr>
            <p:blipFill rotWithShape="1">
              <a:blip r:embed="rId3">
                <a:alphaModFix/>
              </a:blip>
              <a:srcRect b="0" l="0" r="0" t="0"/>
              <a:stretch/>
            </p:blipFill>
            <p:spPr>
              <a:xfrm flipH="1">
                <a:off x="-1" y="0"/>
                <a:ext cx="12192001" cy="6858000"/>
              </a:xfrm>
              <a:prstGeom prst="rect">
                <a:avLst/>
              </a:prstGeom>
              <a:noFill/>
              <a:ln>
                <a:noFill/>
              </a:ln>
            </p:spPr>
          </p:pic>
          <p:pic>
            <p:nvPicPr>
              <p:cNvPr id="206" name="Google Shape;206;p37"/>
              <p:cNvPicPr preferRelativeResize="0"/>
              <p:nvPr/>
            </p:nvPicPr>
            <p:blipFill rotWithShape="1">
              <a:blip r:embed="rId4">
                <a:alphaModFix/>
              </a:blip>
              <a:srcRect b="0" l="0" r="0" t="0"/>
              <a:stretch/>
            </p:blipFill>
            <p:spPr>
              <a:xfrm>
                <a:off x="6372072" y="2462703"/>
                <a:ext cx="5587398" cy="4362639"/>
              </a:xfrm>
              <a:prstGeom prst="rect">
                <a:avLst/>
              </a:prstGeom>
              <a:noFill/>
              <a:ln>
                <a:noFill/>
              </a:ln>
            </p:spPr>
          </p:pic>
        </p:grpSp>
      </p:grpSp>
      <p:sp>
        <p:nvSpPr>
          <p:cNvPr id="207" name="Google Shape;207;p37"/>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3200">
                <a:solidFill>
                  <a:schemeClr val="lt1"/>
                </a:solidFill>
                <a:latin typeface="Montserrat SemiBold"/>
                <a:ea typeface="Montserrat SemiBold"/>
                <a:cs typeface="Montserrat SemiBold"/>
                <a:sym typeface="Montserrat SemiBold"/>
              </a:rPr>
              <a:t>Intro Android</a:t>
            </a:r>
            <a:endParaRPr sz="32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Clr>
                <a:schemeClr val="dk1"/>
              </a:buClr>
              <a:buSzPts val="1100"/>
              <a:buFont typeface="Arial"/>
              <a:buNone/>
            </a:pPr>
            <a:r>
              <a:t/>
            </a:r>
            <a:endParaRPr sz="24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2400">
              <a:solidFill>
                <a:schemeClr val="lt1"/>
              </a:solidFill>
              <a:latin typeface="Montserrat SemiBold"/>
              <a:ea typeface="Montserrat SemiBold"/>
              <a:cs typeface="Montserrat SemiBold"/>
              <a:sym typeface="Montserrat SemiBold"/>
            </a:endParaRPr>
          </a:p>
        </p:txBody>
      </p:sp>
      <p:sp>
        <p:nvSpPr>
          <p:cNvPr id="208" name="Google Shape;208;p37"/>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209" name="Google Shape;209;p37"/>
          <p:cNvSpPr txBox="1"/>
          <p:nvPr/>
        </p:nvSpPr>
        <p:spPr>
          <a:xfrm>
            <a:off x="526601" y="4009025"/>
            <a:ext cx="11094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900">
                <a:solidFill>
                  <a:schemeClr val="lt1"/>
                </a:solidFill>
                <a:latin typeface="Montserrat ExtraLight"/>
                <a:ea typeface="Montserrat ExtraLight"/>
                <a:cs typeface="Montserrat ExtraLight"/>
                <a:sym typeface="Montserrat ExtraLight"/>
              </a:rPr>
              <a:t>Andrii Rudyk</a:t>
            </a:r>
            <a:endParaRPr sz="900">
              <a:solidFill>
                <a:schemeClr val="lt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900">
              <a:solidFill>
                <a:schemeClr val="lt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6"/>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2" name="Google Shape;372;p46"/>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3" name="Google Shape;373;p46"/>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4" name="Google Shape;374;p46"/>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5" name="Google Shape;375;p46"/>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Google Shape;376;p46"/>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Google Shape;377;p46"/>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46"/>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Google Shape;379;p46"/>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0" name="Google Shape;380;p46"/>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1" name="Google Shape;381;p46"/>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2" name="Google Shape;382;p46"/>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3" name="Google Shape;383;p46"/>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4" name="Google Shape;384;p46"/>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5" name="Google Shape;385;p46"/>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6" name="Google Shape;386;p46"/>
          <p:cNvSpPr txBox="1"/>
          <p:nvPr/>
        </p:nvSpPr>
        <p:spPr>
          <a:xfrm>
            <a:off x="3001193" y="86636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The Layout File</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87" name="Google Shape;387;p46"/>
          <p:cNvPicPr preferRelativeResize="0"/>
          <p:nvPr/>
        </p:nvPicPr>
        <p:blipFill>
          <a:blip r:embed="rId3">
            <a:alphaModFix/>
          </a:blip>
          <a:stretch>
            <a:fillRect/>
          </a:stretch>
        </p:blipFill>
        <p:spPr>
          <a:xfrm>
            <a:off x="948050" y="1688559"/>
            <a:ext cx="7414899" cy="27100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7"/>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93" name="Google Shape;393;p4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94" name="Google Shape;394;p47"/>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5" name="Google Shape;395;p47"/>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6" name="Google Shape;396;p47"/>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7" name="Google Shape;397;p47"/>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8" name="Google Shape;398;p47"/>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9" name="Google Shape;399;p47"/>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0" name="Google Shape;400;p47"/>
          <p:cNvSpPr txBox="1"/>
          <p:nvPr/>
        </p:nvSpPr>
        <p:spPr>
          <a:xfrm>
            <a:off x="2042850" y="1134549"/>
            <a:ext cx="5334900" cy="3349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uk">
                <a:solidFill>
                  <a:schemeClr val="dk1"/>
                </a:solidFill>
                <a:latin typeface="Montserrat ExtraLight"/>
                <a:ea typeface="Montserrat ExtraLight"/>
                <a:cs typeface="Montserrat ExtraLight"/>
                <a:sym typeface="Montserrat ExtraLight"/>
              </a:rPr>
              <a:t>Gradle is an open-source build automation system that builds upon the concepts of Apache Ant and Apache Maven and introduces a Groovy-based domain-specific language instead of the XML form used by Apache Maven for declaring the project configuration.</a:t>
            </a:r>
            <a:endParaRPr>
              <a:solidFill>
                <a:schemeClr val="dk1"/>
              </a:solidFill>
              <a:latin typeface="Montserrat ExtraLight"/>
              <a:ea typeface="Montserrat ExtraLight"/>
              <a:cs typeface="Montserrat ExtraLight"/>
              <a:sym typeface="Montserrat ExtraLight"/>
            </a:endParaRPr>
          </a:p>
        </p:txBody>
      </p:sp>
      <p:sp>
        <p:nvSpPr>
          <p:cNvPr id="401" name="Google Shape;401;p47"/>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2" name="Google Shape;402;p47"/>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uk" sz="1800">
                <a:solidFill>
                  <a:schemeClr val="dk1"/>
                </a:solidFill>
                <a:latin typeface="Montserrat SemiBold"/>
                <a:ea typeface="Montserrat SemiBold"/>
                <a:cs typeface="Montserrat SemiBold"/>
                <a:sym typeface="Montserrat SemiBold"/>
              </a:rPr>
              <a:t>Gradle</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8" name="Google Shape;408;p4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9" name="Google Shape;409;p48"/>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0" name="Google Shape;410;p48"/>
          <p:cNvSpPr/>
          <p:nvPr/>
        </p:nvSpPr>
        <p:spPr>
          <a:xfrm>
            <a:off x="453292" y="95710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1" name="Google Shape;411;p48"/>
          <p:cNvSpPr/>
          <p:nvPr/>
        </p:nvSpPr>
        <p:spPr>
          <a:xfrm>
            <a:off x="1031828" y="4704265"/>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2" name="Google Shape;412;p48"/>
          <p:cNvSpPr/>
          <p:nvPr/>
        </p:nvSpPr>
        <p:spPr>
          <a:xfrm>
            <a:off x="8809264" y="171858"/>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3" name="Google Shape;413;p48"/>
          <p:cNvSpPr/>
          <p:nvPr/>
        </p:nvSpPr>
        <p:spPr>
          <a:xfrm>
            <a:off x="231602" y="487126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4" name="Google Shape;414;p48"/>
          <p:cNvSpPr/>
          <p:nvPr/>
        </p:nvSpPr>
        <p:spPr>
          <a:xfrm>
            <a:off x="8599147" y="3241432"/>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5" name="Google Shape;415;p48"/>
          <p:cNvSpPr/>
          <p:nvPr/>
        </p:nvSpPr>
        <p:spPr>
          <a:xfrm>
            <a:off x="1162754" y="263706"/>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6" name="Google Shape;416;p48"/>
          <p:cNvSpPr/>
          <p:nvPr/>
        </p:nvSpPr>
        <p:spPr>
          <a:xfrm>
            <a:off x="8894989" y="2005088"/>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7" name="Google Shape;417;p48"/>
          <p:cNvSpPr/>
          <p:nvPr/>
        </p:nvSpPr>
        <p:spPr>
          <a:xfrm>
            <a:off x="8461800" y="1012209"/>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8" name="Google Shape;418;p48"/>
          <p:cNvSpPr txBox="1"/>
          <p:nvPr/>
        </p:nvSpPr>
        <p:spPr>
          <a:xfrm>
            <a:off x="1076732" y="1795975"/>
            <a:ext cx="23448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Gradle provides you many configuration features</a:t>
            </a:r>
            <a:endParaRPr sz="1800">
              <a:solidFill>
                <a:schemeClr val="dk1"/>
              </a:solidFill>
              <a:latin typeface="Montserrat SemiBold"/>
              <a:ea typeface="Montserrat SemiBold"/>
              <a:cs typeface="Montserrat SemiBold"/>
              <a:sym typeface="Montserrat SemiBold"/>
            </a:endParaRPr>
          </a:p>
        </p:txBody>
      </p:sp>
      <p:pic>
        <p:nvPicPr>
          <p:cNvPr id="419" name="Google Shape;419;p48"/>
          <p:cNvPicPr preferRelativeResize="0"/>
          <p:nvPr/>
        </p:nvPicPr>
        <p:blipFill rotWithShape="1">
          <a:blip r:embed="rId3">
            <a:alphaModFix/>
          </a:blip>
          <a:srcRect b="0" l="0" r="0" t="0"/>
          <a:stretch/>
        </p:blipFill>
        <p:spPr>
          <a:xfrm rot="-5400000">
            <a:off x="4303011" y="3142848"/>
            <a:ext cx="230605" cy="132314"/>
          </a:xfrm>
          <a:prstGeom prst="rect">
            <a:avLst/>
          </a:prstGeom>
          <a:noFill/>
          <a:ln>
            <a:noFill/>
          </a:ln>
        </p:spPr>
      </p:pic>
      <p:pic>
        <p:nvPicPr>
          <p:cNvPr id="420" name="Google Shape;420;p48"/>
          <p:cNvPicPr preferRelativeResize="0"/>
          <p:nvPr/>
        </p:nvPicPr>
        <p:blipFill rotWithShape="1">
          <a:blip r:embed="rId3">
            <a:alphaModFix/>
          </a:blip>
          <a:srcRect b="0" l="0" r="0" t="0"/>
          <a:stretch/>
        </p:blipFill>
        <p:spPr>
          <a:xfrm rot="-5400000">
            <a:off x="4299632" y="2531924"/>
            <a:ext cx="230605" cy="132314"/>
          </a:xfrm>
          <a:prstGeom prst="rect">
            <a:avLst/>
          </a:prstGeom>
          <a:noFill/>
          <a:ln>
            <a:noFill/>
          </a:ln>
        </p:spPr>
      </p:pic>
      <p:pic>
        <p:nvPicPr>
          <p:cNvPr id="421" name="Google Shape;421;p48"/>
          <p:cNvPicPr preferRelativeResize="0"/>
          <p:nvPr/>
        </p:nvPicPr>
        <p:blipFill rotWithShape="1">
          <a:blip r:embed="rId3">
            <a:alphaModFix/>
          </a:blip>
          <a:srcRect b="0" l="0" r="0" t="0"/>
          <a:stretch/>
        </p:blipFill>
        <p:spPr>
          <a:xfrm rot="-5400000">
            <a:off x="4299632" y="1921001"/>
            <a:ext cx="230605" cy="132314"/>
          </a:xfrm>
          <a:prstGeom prst="rect">
            <a:avLst/>
          </a:prstGeom>
          <a:noFill/>
          <a:ln>
            <a:noFill/>
          </a:ln>
        </p:spPr>
      </p:pic>
      <p:pic>
        <p:nvPicPr>
          <p:cNvPr id="422" name="Google Shape;422;p48"/>
          <p:cNvPicPr preferRelativeResize="0"/>
          <p:nvPr/>
        </p:nvPicPr>
        <p:blipFill rotWithShape="1">
          <a:blip r:embed="rId3">
            <a:alphaModFix/>
          </a:blip>
          <a:srcRect b="0" l="0" r="0" t="0"/>
          <a:stretch/>
        </p:blipFill>
        <p:spPr>
          <a:xfrm rot="-5400000">
            <a:off x="4299632" y="1310077"/>
            <a:ext cx="230605" cy="132314"/>
          </a:xfrm>
          <a:prstGeom prst="rect">
            <a:avLst/>
          </a:prstGeom>
          <a:noFill/>
          <a:ln>
            <a:noFill/>
          </a:ln>
        </p:spPr>
      </p:pic>
      <p:sp>
        <p:nvSpPr>
          <p:cNvPr id="423" name="Google Shape;423;p48"/>
          <p:cNvSpPr/>
          <p:nvPr/>
        </p:nvSpPr>
        <p:spPr>
          <a:xfrm>
            <a:off x="4733666" y="1357704"/>
            <a:ext cx="31203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000">
                <a:solidFill>
                  <a:schemeClr val="dk1"/>
                </a:solidFill>
                <a:latin typeface="Montserrat ExtraLight"/>
                <a:ea typeface="Montserrat ExtraLight"/>
                <a:cs typeface="Montserrat ExtraLight"/>
                <a:sym typeface="Montserrat ExtraLight"/>
              </a:rPr>
              <a:t>You can write some custom logging logic for easily understanding of possible issues. </a:t>
            </a:r>
            <a:endParaRPr sz="1000">
              <a:solidFill>
                <a:schemeClr val="dk1"/>
              </a:solidFill>
              <a:latin typeface="Calibri"/>
              <a:ea typeface="Calibri"/>
              <a:cs typeface="Calibri"/>
              <a:sym typeface="Calibri"/>
            </a:endParaRPr>
          </a:p>
        </p:txBody>
      </p:sp>
      <p:sp>
        <p:nvSpPr>
          <p:cNvPr id="424" name="Google Shape;424;p48"/>
          <p:cNvSpPr/>
          <p:nvPr/>
        </p:nvSpPr>
        <p:spPr>
          <a:xfrm>
            <a:off x="4733666" y="1149955"/>
            <a:ext cx="3120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Tracking info about build steps</a:t>
            </a:r>
            <a:endParaRPr sz="1200">
              <a:solidFill>
                <a:schemeClr val="dk1"/>
              </a:solidFill>
              <a:latin typeface="Montserrat SemiBold"/>
              <a:ea typeface="Montserrat SemiBold"/>
              <a:cs typeface="Montserrat SemiBold"/>
              <a:sym typeface="Montserrat SemiBold"/>
            </a:endParaRPr>
          </a:p>
        </p:txBody>
      </p:sp>
      <p:sp>
        <p:nvSpPr>
          <p:cNvPr id="425" name="Google Shape;425;p48"/>
          <p:cNvSpPr/>
          <p:nvPr/>
        </p:nvSpPr>
        <p:spPr>
          <a:xfrm>
            <a:off x="4733666" y="1935220"/>
            <a:ext cx="31203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000">
                <a:solidFill>
                  <a:schemeClr val="dk1"/>
                </a:solidFill>
                <a:latin typeface="Montserrat ExtraLight"/>
                <a:ea typeface="Montserrat ExtraLight"/>
                <a:cs typeface="Montserrat ExtraLight"/>
                <a:sym typeface="Montserrat ExtraLight"/>
              </a:rPr>
              <a:t>Your project can have few products, versions or platforms (Android TV, Android Auto)</a:t>
            </a:r>
            <a:endParaRPr sz="1000">
              <a:solidFill>
                <a:schemeClr val="dk1"/>
              </a:solidFill>
              <a:latin typeface="Calibri"/>
              <a:ea typeface="Calibri"/>
              <a:cs typeface="Calibri"/>
              <a:sym typeface="Calibri"/>
            </a:endParaRPr>
          </a:p>
        </p:txBody>
      </p:sp>
      <p:sp>
        <p:nvSpPr>
          <p:cNvPr id="426" name="Google Shape;426;p48"/>
          <p:cNvSpPr/>
          <p:nvPr/>
        </p:nvSpPr>
        <p:spPr>
          <a:xfrm>
            <a:off x="4733676" y="1727475"/>
            <a:ext cx="3345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Configure builds per brand or platform</a:t>
            </a:r>
            <a:endParaRPr sz="1200">
              <a:solidFill>
                <a:schemeClr val="dk1"/>
              </a:solidFill>
              <a:latin typeface="Montserrat SemiBold"/>
              <a:ea typeface="Montserrat SemiBold"/>
              <a:cs typeface="Montserrat SemiBold"/>
              <a:sym typeface="Montserrat SemiBold"/>
            </a:endParaRPr>
          </a:p>
        </p:txBody>
      </p:sp>
      <p:sp>
        <p:nvSpPr>
          <p:cNvPr id="427" name="Google Shape;427;p48"/>
          <p:cNvSpPr/>
          <p:nvPr/>
        </p:nvSpPr>
        <p:spPr>
          <a:xfrm>
            <a:off x="4733666" y="2546926"/>
            <a:ext cx="31203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000">
                <a:solidFill>
                  <a:schemeClr val="dk1"/>
                </a:solidFill>
                <a:latin typeface="Montserrat ExtraLight"/>
                <a:ea typeface="Montserrat ExtraLight"/>
                <a:cs typeface="Montserrat ExtraLight"/>
                <a:sym typeface="Montserrat ExtraLight"/>
              </a:rPr>
              <a:t>You can prepare some custom signing script and run it for every release build</a:t>
            </a:r>
            <a:endParaRPr sz="1000">
              <a:solidFill>
                <a:schemeClr val="dk1"/>
              </a:solidFill>
              <a:latin typeface="Calibri"/>
              <a:ea typeface="Calibri"/>
              <a:cs typeface="Calibri"/>
              <a:sym typeface="Calibri"/>
            </a:endParaRPr>
          </a:p>
        </p:txBody>
      </p:sp>
      <p:sp>
        <p:nvSpPr>
          <p:cNvPr id="428" name="Google Shape;428;p48"/>
          <p:cNvSpPr/>
          <p:nvPr/>
        </p:nvSpPr>
        <p:spPr>
          <a:xfrm>
            <a:off x="4733666" y="2339176"/>
            <a:ext cx="3120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Signing for bundles/apks</a:t>
            </a:r>
            <a:endParaRPr sz="1200">
              <a:solidFill>
                <a:schemeClr val="dk1"/>
              </a:solidFill>
              <a:latin typeface="Montserrat SemiBold"/>
              <a:ea typeface="Montserrat SemiBold"/>
              <a:cs typeface="Montserrat SemiBold"/>
              <a:sym typeface="Montserrat SemiBold"/>
            </a:endParaRPr>
          </a:p>
        </p:txBody>
      </p:sp>
      <p:sp>
        <p:nvSpPr>
          <p:cNvPr id="429" name="Google Shape;429;p48"/>
          <p:cNvSpPr/>
          <p:nvPr/>
        </p:nvSpPr>
        <p:spPr>
          <a:xfrm>
            <a:off x="4733666" y="3163609"/>
            <a:ext cx="31203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000">
                <a:solidFill>
                  <a:schemeClr val="dk1"/>
                </a:solidFill>
                <a:latin typeface="Montserrat ExtraLight"/>
                <a:ea typeface="Montserrat ExtraLight"/>
                <a:cs typeface="Montserrat ExtraLight"/>
                <a:sym typeface="Montserrat ExtraLight"/>
              </a:rPr>
              <a:t>You can write scripts for update version name from git tags, on each release build for example.</a:t>
            </a:r>
            <a:endParaRPr sz="1000">
              <a:solidFill>
                <a:schemeClr val="dk1"/>
              </a:solidFill>
              <a:latin typeface="Calibri"/>
              <a:ea typeface="Calibri"/>
              <a:cs typeface="Calibri"/>
              <a:sym typeface="Calibri"/>
            </a:endParaRPr>
          </a:p>
        </p:txBody>
      </p:sp>
      <p:sp>
        <p:nvSpPr>
          <p:cNvPr id="430" name="Google Shape;430;p48"/>
          <p:cNvSpPr/>
          <p:nvPr/>
        </p:nvSpPr>
        <p:spPr>
          <a:xfrm>
            <a:off x="4733666" y="2955860"/>
            <a:ext cx="3120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Distribution configurations</a:t>
            </a:r>
            <a:endParaRPr sz="12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9"/>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36" name="Google Shape;436;p4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37" name="Google Shape;437;p49"/>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8" name="Google Shape;438;p49"/>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9" name="Google Shape;439;p49"/>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0" name="Google Shape;440;p49"/>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1" name="Google Shape;441;p49"/>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2" name="Google Shape;442;p49"/>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3" name="Google Shape;443;p49"/>
          <p:cNvSpPr txBox="1"/>
          <p:nvPr/>
        </p:nvSpPr>
        <p:spPr>
          <a:xfrm>
            <a:off x="2042850" y="1134549"/>
            <a:ext cx="5334900" cy="3349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Gradle have 2 scopes for setting:</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None/>
            </a:pPr>
            <a:r>
              <a:rPr b="1" lang="uk" sz="1200">
                <a:solidFill>
                  <a:schemeClr val="dk1"/>
                </a:solidFill>
                <a:latin typeface="Montserrat"/>
                <a:ea typeface="Montserrat"/>
                <a:cs typeface="Montserrat"/>
                <a:sym typeface="Montserrat"/>
              </a:rPr>
              <a:t>Project level:</a:t>
            </a:r>
            <a:endParaRPr b="1"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top-level build.gradle file, located in the root project directory, defines build configurations that apply to all modules in your project. By default, the top-level build file uses the buildscript block to define the Gradle repositories and dependencies that are common to all modules in the project.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rPr b="1" lang="uk" sz="1200">
                <a:solidFill>
                  <a:schemeClr val="dk1"/>
                </a:solidFill>
                <a:latin typeface="Montserrat"/>
                <a:ea typeface="Montserrat"/>
                <a:cs typeface="Montserrat"/>
                <a:sym typeface="Montserrat"/>
              </a:rPr>
              <a:t>Module level:</a:t>
            </a:r>
            <a:endParaRPr b="1"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module-level build.gradle file, located in each project/module/ directory, allows you to configure build settings for the specific module it is located in. Configuring these build settings allows you to provide custom packaging options, such as additional build types and product flavors, and override settings in the main/ app manifest or top-level build.gradle file.</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444" name="Google Shape;444;p49"/>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5" name="Google Shape;445;p49"/>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uk" sz="1800">
                <a:solidFill>
                  <a:schemeClr val="dk1"/>
                </a:solidFill>
                <a:latin typeface="Montserrat SemiBold"/>
                <a:ea typeface="Montserrat SemiBold"/>
                <a:cs typeface="Montserrat SemiBold"/>
                <a:sym typeface="Montserrat SemiBold"/>
              </a:rPr>
              <a:t>Gradle - </a:t>
            </a:r>
            <a:r>
              <a:rPr lang="uk" sz="1800">
                <a:solidFill>
                  <a:schemeClr val="dk1"/>
                </a:solidFill>
                <a:latin typeface="Montserrat SemiBold"/>
                <a:ea typeface="Montserrat SemiBold"/>
                <a:cs typeface="Montserrat SemiBold"/>
                <a:sym typeface="Montserrat SemiBold"/>
              </a:rPr>
              <a:t>Configuration scopes</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0"/>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51" name="Google Shape;451;p5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52" name="Google Shape;452;p50"/>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3" name="Google Shape;453;p50"/>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4" name="Google Shape;454;p50"/>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5" name="Google Shape;455;p50"/>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6" name="Google Shape;456;p50"/>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7" name="Google Shape;457;p50"/>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8" name="Google Shape;458;p50"/>
          <p:cNvSpPr txBox="1"/>
          <p:nvPr/>
        </p:nvSpPr>
        <p:spPr>
          <a:xfrm>
            <a:off x="2042850" y="1134549"/>
            <a:ext cx="5334900" cy="3349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buildscript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ext.kotlin_version = </a:t>
            </a:r>
            <a:r>
              <a:rPr b="1" lang="uk" sz="900">
                <a:solidFill>
                  <a:srgbClr val="008000"/>
                </a:solidFill>
                <a:latin typeface="Calibri"/>
                <a:ea typeface="Calibri"/>
                <a:cs typeface="Calibri"/>
                <a:sym typeface="Calibri"/>
              </a:rPr>
              <a:t>'1.3.31'</a:t>
            </a:r>
            <a:endParaRPr b="1" sz="900">
              <a:solidFill>
                <a:srgbClr val="008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uk" sz="900">
                <a:solidFill>
                  <a:srgbClr val="008000"/>
                </a:solidFill>
                <a:latin typeface="Calibri"/>
                <a:ea typeface="Calibri"/>
                <a:cs typeface="Calibri"/>
                <a:sym typeface="Calibri"/>
              </a:rPr>
              <a:t>   </a:t>
            </a:r>
            <a:r>
              <a:rPr lang="uk" sz="900">
                <a:solidFill>
                  <a:schemeClr val="dk1"/>
                </a:solidFill>
                <a:latin typeface="Calibri"/>
                <a:ea typeface="Calibri"/>
                <a:cs typeface="Calibri"/>
                <a:sym typeface="Calibri"/>
              </a:rPr>
              <a:t>repositories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google()</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jcenter()</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dependencies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classpath </a:t>
            </a:r>
            <a:r>
              <a:rPr b="1" lang="uk" sz="900">
                <a:solidFill>
                  <a:srgbClr val="008000"/>
                </a:solidFill>
                <a:latin typeface="Calibri"/>
                <a:ea typeface="Calibri"/>
                <a:cs typeface="Calibri"/>
                <a:sym typeface="Calibri"/>
              </a:rPr>
              <a:t>'com.android.tools.build:gradle:3.4.1'</a:t>
            </a:r>
            <a:endParaRPr b="1" sz="900">
              <a:solidFill>
                <a:srgbClr val="008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uk" sz="900">
                <a:solidFill>
                  <a:srgbClr val="008000"/>
                </a:solidFill>
                <a:latin typeface="Calibri"/>
                <a:ea typeface="Calibri"/>
                <a:cs typeface="Calibri"/>
                <a:sym typeface="Calibri"/>
              </a:rPr>
              <a:t>       </a:t>
            </a:r>
            <a:r>
              <a:rPr lang="uk" sz="900">
                <a:solidFill>
                  <a:schemeClr val="dk1"/>
                </a:solidFill>
                <a:latin typeface="Calibri"/>
                <a:ea typeface="Calibri"/>
                <a:cs typeface="Calibri"/>
                <a:sym typeface="Calibri"/>
              </a:rPr>
              <a:t>classpath </a:t>
            </a:r>
            <a:r>
              <a:rPr b="1" lang="uk" sz="900">
                <a:solidFill>
                  <a:srgbClr val="008000"/>
                </a:solidFill>
                <a:latin typeface="Calibri"/>
                <a:ea typeface="Calibri"/>
                <a:cs typeface="Calibri"/>
                <a:sym typeface="Calibri"/>
              </a:rPr>
              <a:t>"org.jetbrains.kotlin:kotlin-gradle-plugin:</a:t>
            </a:r>
            <a:r>
              <a:rPr lang="uk" sz="900">
                <a:solidFill>
                  <a:schemeClr val="dk1"/>
                </a:solidFill>
                <a:latin typeface="Calibri"/>
                <a:ea typeface="Calibri"/>
                <a:cs typeface="Calibri"/>
                <a:sym typeface="Calibri"/>
              </a:rPr>
              <a:t>$kotlin_version</a:t>
            </a:r>
            <a:r>
              <a:rPr b="1" lang="uk" sz="900">
                <a:solidFill>
                  <a:srgbClr val="008000"/>
                </a:solidFill>
                <a:latin typeface="Calibri"/>
                <a:ea typeface="Calibri"/>
                <a:cs typeface="Calibri"/>
                <a:sym typeface="Calibri"/>
              </a:rPr>
              <a:t>"</a:t>
            </a:r>
            <a:endParaRPr i="1" sz="900">
              <a:solidFill>
                <a:srgbClr val="80808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uk" sz="900">
                <a:solidFill>
                  <a:srgbClr val="808080"/>
                </a:solidFill>
                <a:latin typeface="Calibri"/>
                <a:ea typeface="Calibri"/>
                <a:cs typeface="Calibri"/>
                <a:sym typeface="Calibri"/>
              </a:rPr>
              <a:t>   </a:t>
            </a:r>
            <a:r>
              <a:rPr lang="uk"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allprojects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repositories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google()</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jcenter()</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task clean(</a:t>
            </a:r>
            <a:r>
              <a:rPr b="1" lang="uk" sz="900">
                <a:solidFill>
                  <a:srgbClr val="008000"/>
                </a:solidFill>
                <a:latin typeface="Calibri"/>
                <a:ea typeface="Calibri"/>
                <a:cs typeface="Calibri"/>
                <a:sym typeface="Calibri"/>
              </a:rPr>
              <a:t>type</a:t>
            </a:r>
            <a:r>
              <a:rPr lang="uk" sz="900">
                <a:solidFill>
                  <a:schemeClr val="dk1"/>
                </a:solidFill>
                <a:latin typeface="Calibri"/>
                <a:ea typeface="Calibri"/>
                <a:cs typeface="Calibri"/>
                <a:sym typeface="Calibri"/>
              </a:rPr>
              <a:t>: Delete)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   delete rootProject.buildDir</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Montserrat ExtraLight"/>
              <a:ea typeface="Montserrat ExtraLight"/>
              <a:cs typeface="Montserrat ExtraLight"/>
              <a:sym typeface="Montserrat ExtraLight"/>
            </a:endParaRPr>
          </a:p>
        </p:txBody>
      </p:sp>
      <p:sp>
        <p:nvSpPr>
          <p:cNvPr id="459" name="Google Shape;459;p50"/>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0" name="Google Shape;460;p50"/>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 Gradle - </a:t>
            </a:r>
            <a:r>
              <a:rPr lang="uk" sz="1800">
                <a:solidFill>
                  <a:schemeClr val="dk1"/>
                </a:solidFill>
                <a:latin typeface="Montserrat SemiBold"/>
                <a:ea typeface="Montserrat SemiBold"/>
                <a:cs typeface="Montserrat SemiBold"/>
                <a:sym typeface="Montserrat SemiBold"/>
              </a:rPr>
              <a:t>Project level</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1"/>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66" name="Google Shape;466;p5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67" name="Google Shape;467;p51"/>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8" name="Google Shape;468;p51"/>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9" name="Google Shape;469;p51"/>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0" name="Google Shape;470;p51"/>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1" name="Google Shape;471;p51"/>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2" name="Google Shape;472;p51"/>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3" name="Google Shape;473;p51"/>
          <p:cNvSpPr txBox="1"/>
          <p:nvPr/>
        </p:nvSpPr>
        <p:spPr>
          <a:xfrm>
            <a:off x="2042850" y="1134549"/>
            <a:ext cx="5334900" cy="3349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uk" sz="900">
                <a:solidFill>
                  <a:schemeClr val="dk1"/>
                </a:solidFill>
              </a:rPr>
              <a:t>apply plugin: </a:t>
            </a:r>
            <a:r>
              <a:rPr b="1" lang="uk" sz="900">
                <a:solidFill>
                  <a:srgbClr val="008000"/>
                </a:solidFill>
              </a:rPr>
              <a:t>'com.android.application'</a:t>
            </a:r>
            <a:endParaRPr b="1" sz="900">
              <a:solidFill>
                <a:srgbClr val="008000"/>
              </a:solidFill>
            </a:endParaRPr>
          </a:p>
          <a:p>
            <a:pPr indent="0" lvl="0" marL="0" rtl="0" algn="l">
              <a:spcBef>
                <a:spcPts val="0"/>
              </a:spcBef>
              <a:spcAft>
                <a:spcPts val="0"/>
              </a:spcAft>
              <a:buClr>
                <a:schemeClr val="dk1"/>
              </a:buClr>
              <a:buSzPts val="1100"/>
              <a:buFont typeface="Arial"/>
              <a:buNone/>
            </a:pPr>
            <a:r>
              <a:t/>
            </a:r>
            <a:endParaRPr b="1" sz="900">
              <a:solidFill>
                <a:srgbClr val="008000"/>
              </a:solidFill>
            </a:endParaRPr>
          </a:p>
          <a:p>
            <a:pPr indent="0" lvl="0" marL="0" rtl="0" algn="l">
              <a:spcBef>
                <a:spcPts val="0"/>
              </a:spcBef>
              <a:spcAft>
                <a:spcPts val="0"/>
              </a:spcAft>
              <a:buClr>
                <a:schemeClr val="dk1"/>
              </a:buClr>
              <a:buSzPts val="1100"/>
              <a:buFont typeface="Arial"/>
              <a:buNone/>
            </a:pPr>
            <a:r>
              <a:rPr lang="uk" sz="900">
                <a:solidFill>
                  <a:schemeClr val="dk1"/>
                </a:solidFill>
              </a:rPr>
              <a:t>android {</a:t>
            </a:r>
            <a:endParaRPr sz="900">
              <a:solidFill>
                <a:schemeClr val="dk1"/>
              </a:solidFill>
            </a:endParaRPr>
          </a:p>
          <a:p>
            <a:pPr indent="0" lvl="0" marL="0" rtl="0" algn="l">
              <a:spcBef>
                <a:spcPts val="0"/>
              </a:spcBef>
              <a:spcAft>
                <a:spcPts val="0"/>
              </a:spcAft>
              <a:buClr>
                <a:schemeClr val="dk1"/>
              </a:buClr>
              <a:buSzPts val="1100"/>
              <a:buFont typeface="Arial"/>
              <a:buNone/>
            </a:pPr>
            <a:r>
              <a:rPr lang="uk" sz="900">
                <a:solidFill>
                  <a:schemeClr val="dk1"/>
                </a:solidFill>
              </a:rPr>
              <a:t>   compileSdkVersion </a:t>
            </a:r>
            <a:r>
              <a:rPr lang="uk" sz="900">
                <a:solidFill>
                  <a:srgbClr val="0000FF"/>
                </a:solidFill>
              </a:rPr>
              <a:t>28</a:t>
            </a:r>
            <a:endParaRPr sz="900">
              <a:solidFill>
                <a:srgbClr val="0000FF"/>
              </a:solidFill>
            </a:endParaRPr>
          </a:p>
          <a:p>
            <a:pPr indent="0" lvl="0" marL="0" rtl="0" algn="l">
              <a:spcBef>
                <a:spcPts val="0"/>
              </a:spcBef>
              <a:spcAft>
                <a:spcPts val="0"/>
              </a:spcAft>
              <a:buClr>
                <a:schemeClr val="dk1"/>
              </a:buClr>
              <a:buSzPts val="1100"/>
              <a:buFont typeface="Arial"/>
              <a:buNone/>
            </a:pPr>
            <a:r>
              <a:rPr lang="uk" sz="900">
                <a:solidFill>
                  <a:srgbClr val="0000FF"/>
                </a:solidFill>
              </a:rPr>
              <a:t>   </a:t>
            </a:r>
            <a:r>
              <a:rPr lang="uk" sz="900">
                <a:solidFill>
                  <a:schemeClr val="dk1"/>
                </a:solidFill>
              </a:rPr>
              <a:t>defaultConfig {</a:t>
            </a:r>
            <a:endParaRPr sz="900">
              <a:solidFill>
                <a:schemeClr val="dk1"/>
              </a:solidFill>
            </a:endParaRPr>
          </a:p>
          <a:p>
            <a:pPr indent="0" lvl="0" marL="0" rtl="0" algn="l">
              <a:spcBef>
                <a:spcPts val="0"/>
              </a:spcBef>
              <a:spcAft>
                <a:spcPts val="0"/>
              </a:spcAft>
              <a:buClr>
                <a:schemeClr val="dk1"/>
              </a:buClr>
              <a:buSzPts val="1100"/>
              <a:buFont typeface="Arial"/>
              <a:buNone/>
            </a:pPr>
            <a:r>
              <a:rPr lang="uk" sz="900">
                <a:solidFill>
                  <a:schemeClr val="dk1"/>
                </a:solidFill>
              </a:rPr>
              <a:t>       minSdkVersion </a:t>
            </a:r>
            <a:r>
              <a:rPr lang="uk" sz="900">
                <a:solidFill>
                  <a:srgbClr val="0000FF"/>
                </a:solidFill>
              </a:rPr>
              <a:t>22</a:t>
            </a:r>
            <a:endParaRPr sz="900">
              <a:solidFill>
                <a:srgbClr val="0000FF"/>
              </a:solidFill>
            </a:endParaRPr>
          </a:p>
          <a:p>
            <a:pPr indent="0" lvl="0" marL="0" rtl="0" algn="l">
              <a:spcBef>
                <a:spcPts val="0"/>
              </a:spcBef>
              <a:spcAft>
                <a:spcPts val="0"/>
              </a:spcAft>
              <a:buClr>
                <a:schemeClr val="dk1"/>
              </a:buClr>
              <a:buSzPts val="1100"/>
              <a:buFont typeface="Arial"/>
              <a:buNone/>
            </a:pPr>
            <a:r>
              <a:rPr lang="uk" sz="900">
                <a:solidFill>
                  <a:srgbClr val="0000FF"/>
                </a:solidFill>
              </a:rPr>
              <a:t>       </a:t>
            </a:r>
            <a:r>
              <a:rPr lang="uk" sz="900">
                <a:solidFill>
                  <a:schemeClr val="dk1"/>
                </a:solidFill>
              </a:rPr>
              <a:t>targetSdkVersion </a:t>
            </a:r>
            <a:r>
              <a:rPr lang="uk" sz="900">
                <a:solidFill>
                  <a:srgbClr val="0000FF"/>
                </a:solidFill>
              </a:rPr>
              <a:t>28</a:t>
            </a:r>
            <a:endParaRPr sz="900">
              <a:solidFill>
                <a:srgbClr val="0000FF"/>
              </a:solidFill>
            </a:endParaRPr>
          </a:p>
          <a:p>
            <a:pPr indent="0" lvl="0" marL="0" rtl="0" algn="l">
              <a:spcBef>
                <a:spcPts val="0"/>
              </a:spcBef>
              <a:spcAft>
                <a:spcPts val="0"/>
              </a:spcAft>
              <a:buClr>
                <a:schemeClr val="dk1"/>
              </a:buClr>
              <a:buSzPts val="1100"/>
              <a:buFont typeface="Arial"/>
              <a:buNone/>
            </a:pPr>
            <a:r>
              <a:rPr lang="uk" sz="900">
                <a:solidFill>
                  <a:srgbClr val="0000FF"/>
                </a:solidFill>
              </a:rPr>
              <a:t>       </a:t>
            </a:r>
            <a:r>
              <a:rPr lang="uk" sz="900">
                <a:solidFill>
                  <a:schemeClr val="dk1"/>
                </a:solidFill>
              </a:rPr>
              <a:t>versionCode </a:t>
            </a:r>
            <a:r>
              <a:rPr lang="uk" sz="900">
                <a:solidFill>
                  <a:srgbClr val="0000FF"/>
                </a:solidFill>
              </a:rPr>
              <a:t>1</a:t>
            </a:r>
            <a:endParaRPr sz="900">
              <a:solidFill>
                <a:srgbClr val="0000FF"/>
              </a:solidFill>
            </a:endParaRPr>
          </a:p>
          <a:p>
            <a:pPr indent="0" lvl="0" marL="0" rtl="0" algn="l">
              <a:spcBef>
                <a:spcPts val="0"/>
              </a:spcBef>
              <a:spcAft>
                <a:spcPts val="0"/>
              </a:spcAft>
              <a:buClr>
                <a:schemeClr val="dk1"/>
              </a:buClr>
              <a:buSzPts val="1100"/>
              <a:buFont typeface="Arial"/>
              <a:buNone/>
            </a:pPr>
            <a:r>
              <a:rPr lang="uk" sz="900">
                <a:solidFill>
                  <a:srgbClr val="0000FF"/>
                </a:solidFill>
              </a:rPr>
              <a:t>       </a:t>
            </a:r>
            <a:r>
              <a:rPr lang="uk" sz="900">
                <a:solidFill>
                  <a:schemeClr val="dk1"/>
                </a:solidFill>
              </a:rPr>
              <a:t>versionName </a:t>
            </a:r>
            <a:r>
              <a:rPr b="1" lang="uk" sz="900">
                <a:solidFill>
                  <a:srgbClr val="008000"/>
                </a:solidFill>
              </a:rPr>
              <a:t>"1.0"</a:t>
            </a:r>
            <a:endParaRPr b="1" sz="900">
              <a:solidFill>
                <a:srgbClr val="008000"/>
              </a:solidFill>
            </a:endParaRPr>
          </a:p>
          <a:p>
            <a:pPr indent="0" lvl="0" marL="0" rtl="0" algn="l">
              <a:spcBef>
                <a:spcPts val="0"/>
              </a:spcBef>
              <a:spcAft>
                <a:spcPts val="0"/>
              </a:spcAft>
              <a:buClr>
                <a:schemeClr val="dk1"/>
              </a:buClr>
              <a:buSzPts val="1100"/>
              <a:buFont typeface="Arial"/>
              <a:buNone/>
            </a:pPr>
            <a:r>
              <a:rPr b="1" lang="uk" sz="900">
                <a:solidFill>
                  <a:srgbClr val="008000"/>
                </a:solidFill>
              </a:rPr>
              <a:t>   </a:t>
            </a:r>
            <a:r>
              <a:rPr lang="uk" sz="900">
                <a:solidFill>
                  <a:schemeClr val="dk1"/>
                </a:solidFill>
              </a:rPr>
              <a:t>}</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uk" sz="900">
                <a:solidFill>
                  <a:schemeClr val="dk1"/>
                </a:solidFill>
              </a:rPr>
              <a:t>   buildTypes {</a:t>
            </a:r>
            <a:endParaRPr sz="900">
              <a:solidFill>
                <a:schemeClr val="dk1"/>
              </a:solidFill>
            </a:endParaRPr>
          </a:p>
          <a:p>
            <a:pPr indent="0" lvl="0" marL="0" rtl="0" algn="l">
              <a:spcBef>
                <a:spcPts val="0"/>
              </a:spcBef>
              <a:spcAft>
                <a:spcPts val="0"/>
              </a:spcAft>
              <a:buClr>
                <a:schemeClr val="dk1"/>
              </a:buClr>
              <a:buSzPts val="1100"/>
              <a:buFont typeface="Arial"/>
              <a:buNone/>
            </a:pPr>
            <a:r>
              <a:rPr lang="uk" sz="900">
                <a:solidFill>
                  <a:schemeClr val="dk1"/>
                </a:solidFill>
              </a:rPr>
              <a:t>       release {</a:t>
            </a:r>
            <a:endParaRPr sz="900">
              <a:solidFill>
                <a:schemeClr val="dk1"/>
              </a:solidFill>
            </a:endParaRPr>
          </a:p>
          <a:p>
            <a:pPr indent="0" lvl="0" marL="0" rtl="0" algn="l">
              <a:spcBef>
                <a:spcPts val="0"/>
              </a:spcBef>
              <a:spcAft>
                <a:spcPts val="0"/>
              </a:spcAft>
              <a:buClr>
                <a:schemeClr val="dk1"/>
              </a:buClr>
              <a:buSzPts val="1100"/>
              <a:buFont typeface="Arial"/>
              <a:buNone/>
            </a:pPr>
            <a:r>
              <a:rPr lang="uk" sz="900">
                <a:solidFill>
                  <a:schemeClr val="dk1"/>
                </a:solidFill>
              </a:rPr>
              <a:t>           minifyEnabled </a:t>
            </a:r>
            <a:r>
              <a:rPr b="1" lang="uk" sz="900">
                <a:solidFill>
                  <a:srgbClr val="000043"/>
                </a:solidFill>
              </a:rPr>
              <a:t>false</a:t>
            </a:r>
            <a:endParaRPr b="1" sz="900">
              <a:solidFill>
                <a:srgbClr val="000043"/>
              </a:solidFill>
            </a:endParaRPr>
          </a:p>
          <a:p>
            <a:pPr indent="0" lvl="0" marL="0" rtl="0" algn="l">
              <a:spcBef>
                <a:spcPts val="0"/>
              </a:spcBef>
              <a:spcAft>
                <a:spcPts val="0"/>
              </a:spcAft>
              <a:buClr>
                <a:schemeClr val="dk1"/>
              </a:buClr>
              <a:buSzPts val="1100"/>
              <a:buFont typeface="Arial"/>
              <a:buNone/>
            </a:pPr>
            <a:r>
              <a:rPr b="1" lang="uk" sz="900">
                <a:solidFill>
                  <a:srgbClr val="000043"/>
                </a:solidFill>
              </a:rPr>
              <a:t>           </a:t>
            </a:r>
            <a:r>
              <a:rPr lang="uk" sz="900">
                <a:solidFill>
                  <a:schemeClr val="dk1"/>
                </a:solidFill>
              </a:rPr>
              <a:t>proguardFiles getDefaultProguardFile(</a:t>
            </a:r>
            <a:r>
              <a:rPr b="1" lang="uk" sz="900">
                <a:solidFill>
                  <a:srgbClr val="008000"/>
                </a:solidFill>
              </a:rPr>
              <a:t>'proguard-android-optimize.txt'</a:t>
            </a:r>
            <a:r>
              <a:rPr lang="uk" sz="900">
                <a:solidFill>
                  <a:schemeClr val="dk1"/>
                </a:solidFill>
              </a:rPr>
              <a:t>), </a:t>
            </a:r>
            <a:r>
              <a:rPr b="1" lang="uk" sz="900">
                <a:solidFill>
                  <a:srgbClr val="008000"/>
                </a:solidFill>
              </a:rPr>
              <a:t>'proguard-rules.pro'</a:t>
            </a:r>
            <a:endParaRPr b="1" sz="900">
              <a:solidFill>
                <a:srgbClr val="008000"/>
              </a:solidFill>
            </a:endParaRPr>
          </a:p>
          <a:p>
            <a:pPr indent="0" lvl="0" marL="0" rtl="0" algn="l">
              <a:spcBef>
                <a:spcPts val="0"/>
              </a:spcBef>
              <a:spcAft>
                <a:spcPts val="0"/>
              </a:spcAft>
              <a:buClr>
                <a:schemeClr val="dk1"/>
              </a:buClr>
              <a:buSzPts val="1100"/>
              <a:buFont typeface="Arial"/>
              <a:buNone/>
            </a:pPr>
            <a:r>
              <a:rPr b="1" lang="uk" sz="900">
                <a:solidFill>
                  <a:srgbClr val="008000"/>
                </a:solidFill>
              </a:rPr>
              <a:t>       </a:t>
            </a:r>
            <a:r>
              <a:rPr lang="uk" sz="900">
                <a:solidFill>
                  <a:schemeClr val="dk1"/>
                </a:solidFill>
              </a:rPr>
              <a:t>}</a:t>
            </a:r>
            <a:endParaRPr sz="900">
              <a:solidFill>
                <a:schemeClr val="dk1"/>
              </a:solidFill>
            </a:endParaRPr>
          </a:p>
          <a:p>
            <a:pPr indent="0" lvl="0" marL="0" rtl="0" algn="l">
              <a:spcBef>
                <a:spcPts val="0"/>
              </a:spcBef>
              <a:spcAft>
                <a:spcPts val="0"/>
              </a:spcAft>
              <a:buClr>
                <a:schemeClr val="dk1"/>
              </a:buClr>
              <a:buSzPts val="1100"/>
              <a:buFont typeface="Arial"/>
              <a:buNone/>
            </a:pPr>
            <a:r>
              <a:rPr lang="uk" sz="900">
                <a:solidFill>
                  <a:schemeClr val="dk1"/>
                </a:solidFill>
              </a:rPr>
              <a:t>   }</a:t>
            </a:r>
            <a:endParaRPr sz="900">
              <a:solidFill>
                <a:schemeClr val="dk1"/>
              </a:solidFill>
            </a:endParaRPr>
          </a:p>
          <a:p>
            <a:pPr indent="0" lvl="0" marL="0" rtl="0" algn="l">
              <a:spcBef>
                <a:spcPts val="0"/>
              </a:spcBef>
              <a:spcAft>
                <a:spcPts val="0"/>
              </a:spcAft>
              <a:buClr>
                <a:schemeClr val="dk1"/>
              </a:buClr>
              <a:buSzPts val="1100"/>
              <a:buFont typeface="Arial"/>
              <a:buNone/>
            </a:pPr>
            <a:r>
              <a:rPr lang="uk" sz="900">
                <a:solidFill>
                  <a:schemeClr val="dk1"/>
                </a:solidFill>
              </a:rPr>
              <a:t>}</a:t>
            </a:r>
            <a:endParaRPr sz="900">
              <a:solidFill>
                <a:schemeClr val="dk1"/>
              </a:solidFill>
            </a:endParaRPr>
          </a:p>
          <a:p>
            <a:pPr indent="0" lvl="0" marL="0" rtl="0" algn="l">
              <a:spcBef>
                <a:spcPts val="0"/>
              </a:spcBef>
              <a:spcAft>
                <a:spcPts val="0"/>
              </a:spcAft>
              <a:buClr>
                <a:schemeClr val="dk1"/>
              </a:buClr>
              <a:buSzPts val="1100"/>
              <a:buFont typeface="Arial"/>
              <a:buNone/>
            </a:pPr>
            <a:r>
              <a:rPr lang="uk" sz="900">
                <a:solidFill>
                  <a:schemeClr val="dk1"/>
                </a:solidFill>
              </a:rPr>
              <a:t>dependencies {</a:t>
            </a:r>
            <a:endParaRPr sz="900">
              <a:solidFill>
                <a:schemeClr val="dk1"/>
              </a:solidFill>
            </a:endParaRPr>
          </a:p>
          <a:p>
            <a:pPr indent="0" lvl="0" marL="0" rtl="0" algn="l">
              <a:spcBef>
                <a:spcPts val="0"/>
              </a:spcBef>
              <a:spcAft>
                <a:spcPts val="0"/>
              </a:spcAft>
              <a:buClr>
                <a:schemeClr val="dk1"/>
              </a:buClr>
              <a:buSzPts val="1100"/>
              <a:buFont typeface="Arial"/>
              <a:buNone/>
            </a:pPr>
            <a:r>
              <a:rPr lang="uk" sz="900">
                <a:solidFill>
                  <a:schemeClr val="dk1"/>
                </a:solidFill>
              </a:rPr>
              <a:t>   implementation fileTree(</a:t>
            </a:r>
            <a:r>
              <a:rPr b="1" lang="uk" sz="900">
                <a:solidFill>
                  <a:srgbClr val="008000"/>
                </a:solidFill>
              </a:rPr>
              <a:t>dir</a:t>
            </a:r>
            <a:r>
              <a:rPr lang="uk" sz="900">
                <a:solidFill>
                  <a:schemeClr val="dk1"/>
                </a:solidFill>
              </a:rPr>
              <a:t>: </a:t>
            </a:r>
            <a:r>
              <a:rPr b="1" lang="uk" sz="900">
                <a:solidFill>
                  <a:srgbClr val="008000"/>
                </a:solidFill>
              </a:rPr>
              <a:t>'libs'</a:t>
            </a:r>
            <a:r>
              <a:rPr lang="uk" sz="900">
                <a:solidFill>
                  <a:schemeClr val="dk1"/>
                </a:solidFill>
              </a:rPr>
              <a:t>, </a:t>
            </a:r>
            <a:r>
              <a:rPr b="1" lang="uk" sz="900">
                <a:solidFill>
                  <a:srgbClr val="008000"/>
                </a:solidFill>
              </a:rPr>
              <a:t>include</a:t>
            </a:r>
            <a:r>
              <a:rPr lang="uk" sz="900">
                <a:solidFill>
                  <a:schemeClr val="dk1"/>
                </a:solidFill>
              </a:rPr>
              <a:t>: [</a:t>
            </a:r>
            <a:r>
              <a:rPr b="1" lang="uk" sz="900">
                <a:solidFill>
                  <a:srgbClr val="008000"/>
                </a:solidFill>
              </a:rPr>
              <a:t>'*.jar'</a:t>
            </a:r>
            <a:r>
              <a:rPr lang="uk" sz="900">
                <a:solidFill>
                  <a:schemeClr val="dk1"/>
                </a:solidFill>
              </a:rPr>
              <a:t>])</a:t>
            </a:r>
            <a:endParaRPr b="1" sz="900">
              <a:solidFill>
                <a:srgbClr val="008000"/>
              </a:solidFill>
            </a:endParaRPr>
          </a:p>
          <a:p>
            <a:pPr indent="0" lvl="0" marL="0" rtl="0" algn="l">
              <a:spcBef>
                <a:spcPts val="0"/>
              </a:spcBef>
              <a:spcAft>
                <a:spcPts val="0"/>
              </a:spcAft>
              <a:buClr>
                <a:schemeClr val="dk1"/>
              </a:buClr>
              <a:buSzPts val="1100"/>
              <a:buFont typeface="Arial"/>
              <a:buNone/>
            </a:pPr>
            <a:r>
              <a:rPr b="1" lang="uk" sz="900">
                <a:solidFill>
                  <a:srgbClr val="008000"/>
                </a:solidFill>
              </a:rPr>
              <a:t>   </a:t>
            </a:r>
            <a:r>
              <a:rPr lang="uk" sz="900">
                <a:solidFill>
                  <a:schemeClr val="dk1"/>
                </a:solidFill>
              </a:rPr>
              <a:t>testImplementation </a:t>
            </a:r>
            <a:r>
              <a:rPr b="1" lang="uk" sz="900">
                <a:solidFill>
                  <a:srgbClr val="008000"/>
                </a:solidFill>
              </a:rPr>
              <a:t>'junit:junit:4.12'</a:t>
            </a:r>
            <a:endParaRPr b="1" sz="900">
              <a:solidFill>
                <a:srgbClr val="008000"/>
              </a:solidFill>
            </a:endParaRPr>
          </a:p>
          <a:p>
            <a:pPr indent="0" lvl="0" marL="0" rtl="0" algn="l">
              <a:spcBef>
                <a:spcPts val="0"/>
              </a:spcBef>
              <a:spcAft>
                <a:spcPts val="0"/>
              </a:spcAft>
              <a:buClr>
                <a:schemeClr val="dk1"/>
              </a:buClr>
              <a:buSzPts val="1100"/>
              <a:buFont typeface="Arial"/>
              <a:buNone/>
            </a:pPr>
            <a:r>
              <a:rPr b="1" lang="uk" sz="900">
                <a:solidFill>
                  <a:srgbClr val="008000"/>
                </a:solidFill>
              </a:rPr>
              <a:t>   </a:t>
            </a:r>
            <a:r>
              <a:rPr lang="uk" sz="900">
                <a:solidFill>
                  <a:schemeClr val="dk1"/>
                </a:solidFill>
              </a:rPr>
              <a:t>implementation </a:t>
            </a:r>
            <a:r>
              <a:rPr b="1" lang="uk" sz="900">
                <a:solidFill>
                  <a:srgbClr val="008000"/>
                </a:solidFill>
              </a:rPr>
              <a:t>'com.google.android.material:material:1.0.0'</a:t>
            </a:r>
            <a:endParaRPr b="1" sz="900">
              <a:solidFill>
                <a:srgbClr val="008000"/>
              </a:solidFill>
            </a:endParaRPr>
          </a:p>
          <a:p>
            <a:pPr indent="0" lvl="0" marL="0" rtl="0" algn="l">
              <a:spcBef>
                <a:spcPts val="0"/>
              </a:spcBef>
              <a:spcAft>
                <a:spcPts val="0"/>
              </a:spcAft>
              <a:buClr>
                <a:schemeClr val="dk1"/>
              </a:buClr>
              <a:buSzPts val="1100"/>
              <a:buFont typeface="Arial"/>
              <a:buNone/>
            </a:pPr>
            <a:r>
              <a:rPr b="1" lang="uk" sz="900">
                <a:solidFill>
                  <a:srgbClr val="008000"/>
                </a:solidFill>
              </a:rPr>
              <a:t>   </a:t>
            </a:r>
            <a:r>
              <a:rPr lang="uk" sz="900">
                <a:solidFill>
                  <a:schemeClr val="dk1"/>
                </a:solidFill>
              </a:rPr>
              <a:t>implementation </a:t>
            </a:r>
            <a:r>
              <a:rPr b="1" lang="uk" sz="900">
                <a:solidFill>
                  <a:srgbClr val="008000"/>
                </a:solidFill>
              </a:rPr>
              <a:t>'androidx.lifecycle:lifecycle-extensions:2.0.0'</a:t>
            </a:r>
            <a:endParaRPr b="1" sz="900">
              <a:solidFill>
                <a:srgbClr val="008000"/>
              </a:solidFill>
            </a:endParaRPr>
          </a:p>
          <a:p>
            <a:pPr indent="0" lvl="0" marL="0" rtl="0" algn="l">
              <a:spcBef>
                <a:spcPts val="0"/>
              </a:spcBef>
              <a:spcAft>
                <a:spcPts val="0"/>
              </a:spcAft>
              <a:buClr>
                <a:schemeClr val="dk1"/>
              </a:buClr>
              <a:buSzPts val="1100"/>
              <a:buFont typeface="Arial"/>
              <a:buNone/>
            </a:pPr>
            <a:r>
              <a:rPr lang="uk" sz="900">
                <a:solidFill>
                  <a:schemeClr val="dk1"/>
                </a:solidFill>
              </a:rPr>
              <a:t>}</a:t>
            </a:r>
            <a:endParaRPr sz="900">
              <a:solidFill>
                <a:schemeClr val="dk1"/>
              </a:solidFill>
              <a:latin typeface="Calibri"/>
              <a:ea typeface="Calibri"/>
              <a:cs typeface="Calibri"/>
              <a:sym typeface="Calibri"/>
            </a:endParaRPr>
          </a:p>
          <a:p>
            <a:pPr indent="0" lvl="0" marL="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74" name="Google Shape;474;p51"/>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5" name="Google Shape;475;p51"/>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Gradle - </a:t>
            </a:r>
            <a:r>
              <a:rPr lang="uk" sz="1800">
                <a:solidFill>
                  <a:schemeClr val="dk1"/>
                </a:solidFill>
                <a:latin typeface="Montserrat SemiBold"/>
                <a:ea typeface="Montserrat SemiBold"/>
                <a:cs typeface="Montserrat SemiBold"/>
                <a:sym typeface="Montserrat SemiBold"/>
              </a:rPr>
              <a:t>Module level</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2"/>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81" name="Google Shape;481;p5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82" name="Google Shape;482;p52"/>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3" name="Google Shape;483;p52"/>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4" name="Google Shape;484;p52"/>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5" name="Google Shape;485;p52"/>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6" name="Google Shape;486;p52"/>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7" name="Google Shape;487;p52"/>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8" name="Google Shape;488;p52"/>
          <p:cNvSpPr txBox="1"/>
          <p:nvPr/>
        </p:nvSpPr>
        <p:spPr>
          <a:xfrm>
            <a:off x="2042850" y="1134549"/>
            <a:ext cx="5334900" cy="3349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In projects you will have a lot of gradle configurations, so you should separate it to different modules. You can do it by “apply” keyword at the top of module gradle file.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SzPts val="1100"/>
              <a:buNone/>
            </a:pPr>
            <a:r>
              <a:t/>
            </a:r>
            <a:endParaRPr>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SzPts val="1100"/>
              <a:buNone/>
            </a:pPr>
            <a:r>
              <a:rPr i="1" lang="uk" sz="1100">
                <a:solidFill>
                  <a:srgbClr val="1155CC"/>
                </a:solidFill>
              </a:rPr>
              <a:t>File “(project)/gradle/kotlin.gradle”:</a:t>
            </a:r>
            <a:endParaRPr i="1" sz="1100">
              <a:solidFill>
                <a:srgbClr val="1155CC"/>
              </a:solidFill>
            </a:endParaRPr>
          </a:p>
          <a:p>
            <a:pPr indent="0" lvl="0" marL="0" rtl="0" algn="l">
              <a:spcBef>
                <a:spcPts val="0"/>
              </a:spcBef>
              <a:spcAft>
                <a:spcPts val="0"/>
              </a:spcAft>
              <a:buSzPts val="1100"/>
              <a:buNone/>
            </a:pPr>
            <a:r>
              <a:rPr lang="uk" sz="900">
                <a:solidFill>
                  <a:schemeClr val="dk1"/>
                </a:solidFill>
              </a:rPr>
              <a:t>apply plugin: </a:t>
            </a:r>
            <a:r>
              <a:rPr b="1" lang="uk" sz="900">
                <a:solidFill>
                  <a:srgbClr val="008000"/>
                </a:solidFill>
              </a:rPr>
              <a:t>'kotlin-android'</a:t>
            </a:r>
            <a:endParaRPr b="1" sz="900">
              <a:solidFill>
                <a:srgbClr val="008000"/>
              </a:solidFill>
            </a:endParaRPr>
          </a:p>
          <a:p>
            <a:pPr indent="0" lvl="0" marL="0" rtl="0" algn="l">
              <a:spcBef>
                <a:spcPts val="0"/>
              </a:spcBef>
              <a:spcAft>
                <a:spcPts val="0"/>
              </a:spcAft>
              <a:buSzPts val="1100"/>
              <a:buNone/>
            </a:pPr>
            <a:r>
              <a:rPr lang="uk" sz="900">
                <a:solidFill>
                  <a:schemeClr val="dk1"/>
                </a:solidFill>
              </a:rPr>
              <a:t>apply plugin: </a:t>
            </a:r>
            <a:r>
              <a:rPr b="1" lang="uk" sz="900">
                <a:solidFill>
                  <a:srgbClr val="008000"/>
                </a:solidFill>
              </a:rPr>
              <a:t>'kotlin-android-extensions'</a:t>
            </a:r>
            <a:endParaRPr b="1" sz="900">
              <a:solidFill>
                <a:srgbClr val="008000"/>
              </a:solidFill>
            </a:endParaRPr>
          </a:p>
          <a:p>
            <a:pPr indent="0" lvl="0" marL="0" rtl="0" algn="l">
              <a:spcBef>
                <a:spcPts val="0"/>
              </a:spcBef>
              <a:spcAft>
                <a:spcPts val="0"/>
              </a:spcAft>
              <a:buSzPts val="1100"/>
              <a:buNone/>
            </a:pPr>
            <a:r>
              <a:rPr lang="uk" sz="900">
                <a:solidFill>
                  <a:schemeClr val="dk1"/>
                </a:solidFill>
              </a:rPr>
              <a:t>dependencies {</a:t>
            </a:r>
            <a:endParaRPr sz="900">
              <a:solidFill>
                <a:schemeClr val="dk1"/>
              </a:solidFill>
            </a:endParaRPr>
          </a:p>
          <a:p>
            <a:pPr indent="0" lvl="0" marL="0" rtl="0" algn="l">
              <a:spcBef>
                <a:spcPts val="0"/>
              </a:spcBef>
              <a:spcAft>
                <a:spcPts val="0"/>
              </a:spcAft>
              <a:buSzPts val="1100"/>
              <a:buNone/>
            </a:pPr>
            <a:r>
              <a:rPr lang="uk" sz="900">
                <a:solidFill>
                  <a:schemeClr val="dk1"/>
                </a:solidFill>
              </a:rPr>
              <a:t>   implementation </a:t>
            </a:r>
            <a:r>
              <a:rPr b="1" lang="uk" sz="900">
                <a:solidFill>
                  <a:srgbClr val="008000"/>
                </a:solidFill>
              </a:rPr>
              <a:t>"org.jetbrains.kotlin:kotlin-stdlib-jdk7:</a:t>
            </a:r>
            <a:r>
              <a:rPr lang="uk" sz="900">
                <a:solidFill>
                  <a:schemeClr val="dk1"/>
                </a:solidFill>
              </a:rPr>
              <a:t>$kotlin_version</a:t>
            </a:r>
            <a:r>
              <a:rPr b="1" lang="uk" sz="900">
                <a:solidFill>
                  <a:srgbClr val="008000"/>
                </a:solidFill>
              </a:rPr>
              <a:t>"</a:t>
            </a:r>
            <a:endParaRPr b="1" sz="900">
              <a:solidFill>
                <a:srgbClr val="008000"/>
              </a:solidFill>
            </a:endParaRPr>
          </a:p>
          <a:p>
            <a:pPr indent="0" lvl="0" marL="0" rtl="0" algn="l">
              <a:spcBef>
                <a:spcPts val="0"/>
              </a:spcBef>
              <a:spcAft>
                <a:spcPts val="0"/>
              </a:spcAft>
              <a:buSzPts val="1100"/>
              <a:buNone/>
            </a:pPr>
            <a:r>
              <a:rPr lang="uk" sz="900">
                <a:solidFill>
                  <a:schemeClr val="dk1"/>
                </a:solidFill>
              </a:rPr>
              <a:t>}</a:t>
            </a:r>
            <a:endParaRPr sz="900">
              <a:solidFill>
                <a:schemeClr val="dk1"/>
              </a:solidFill>
            </a:endParaRPr>
          </a:p>
          <a:p>
            <a:pPr indent="0" lvl="0" marL="0" rtl="0" algn="l">
              <a:spcBef>
                <a:spcPts val="0"/>
              </a:spcBef>
              <a:spcAft>
                <a:spcPts val="0"/>
              </a:spcAft>
              <a:buSzPts val="1100"/>
              <a:buNone/>
            </a:pPr>
            <a:r>
              <a:t/>
            </a:r>
            <a:endParaRPr sz="900">
              <a:solidFill>
                <a:schemeClr val="dk1"/>
              </a:solidFill>
            </a:endParaRPr>
          </a:p>
          <a:p>
            <a:pPr indent="0" lvl="0" marL="0" rtl="0" algn="l">
              <a:spcBef>
                <a:spcPts val="0"/>
              </a:spcBef>
              <a:spcAft>
                <a:spcPts val="0"/>
              </a:spcAft>
              <a:buSzPts val="1100"/>
              <a:buNone/>
            </a:pPr>
            <a:r>
              <a:rPr i="1" lang="uk" sz="1100">
                <a:solidFill>
                  <a:srgbClr val="1155CC"/>
                </a:solidFill>
              </a:rPr>
              <a:t>Usage:</a:t>
            </a:r>
            <a:br>
              <a:rPr lang="uk">
                <a:solidFill>
                  <a:schemeClr val="dk1"/>
                </a:solidFill>
              </a:rPr>
            </a:br>
            <a:r>
              <a:rPr lang="uk" sz="900">
                <a:solidFill>
                  <a:schemeClr val="dk1"/>
                </a:solidFill>
              </a:rPr>
              <a:t>apply </a:t>
            </a:r>
            <a:r>
              <a:rPr b="1" lang="uk" sz="900">
                <a:solidFill>
                  <a:srgbClr val="008000"/>
                </a:solidFill>
              </a:rPr>
              <a:t>plugin</a:t>
            </a:r>
            <a:r>
              <a:rPr lang="uk" sz="900">
                <a:solidFill>
                  <a:schemeClr val="dk1"/>
                </a:solidFill>
              </a:rPr>
              <a:t>: </a:t>
            </a:r>
            <a:r>
              <a:rPr b="1" lang="uk" sz="900">
                <a:solidFill>
                  <a:srgbClr val="008000"/>
                </a:solidFill>
              </a:rPr>
              <a:t>'com.android.library'</a:t>
            </a:r>
            <a:endParaRPr b="1" sz="900">
              <a:solidFill>
                <a:srgbClr val="008000"/>
              </a:solidFill>
            </a:endParaRPr>
          </a:p>
          <a:p>
            <a:pPr indent="0" lvl="0" marL="0" rtl="0" algn="l">
              <a:spcBef>
                <a:spcPts val="0"/>
              </a:spcBef>
              <a:spcAft>
                <a:spcPts val="0"/>
              </a:spcAft>
              <a:buSzPts val="1100"/>
              <a:buNone/>
            </a:pPr>
            <a:r>
              <a:rPr lang="uk" sz="900">
                <a:solidFill>
                  <a:schemeClr val="dk1"/>
                </a:solidFill>
              </a:rPr>
              <a:t>apply </a:t>
            </a:r>
            <a:r>
              <a:rPr b="1" lang="uk" sz="900">
                <a:solidFill>
                  <a:srgbClr val="008000"/>
                </a:solidFill>
              </a:rPr>
              <a:t>from</a:t>
            </a:r>
            <a:r>
              <a:rPr lang="uk" sz="900">
                <a:solidFill>
                  <a:schemeClr val="dk1"/>
                </a:solidFill>
              </a:rPr>
              <a:t>: </a:t>
            </a:r>
            <a:r>
              <a:rPr b="1" lang="uk" sz="900">
                <a:solidFill>
                  <a:srgbClr val="008000"/>
                </a:solidFill>
              </a:rPr>
              <a:t>'../gradle/kotlin.gradle'</a:t>
            </a:r>
            <a:endParaRPr b="1" sz="900">
              <a:solidFill>
                <a:srgbClr val="008000"/>
              </a:solidFill>
            </a:endParaRPr>
          </a:p>
          <a:p>
            <a:pPr indent="0" lvl="0" marL="0" rtl="0" algn="l">
              <a:spcBef>
                <a:spcPts val="0"/>
              </a:spcBef>
              <a:spcAft>
                <a:spcPts val="0"/>
              </a:spcAft>
              <a:buSzPts val="1100"/>
              <a:buNone/>
            </a:pPr>
            <a:r>
              <a:rPr lang="uk" sz="900">
                <a:solidFill>
                  <a:schemeClr val="dk1"/>
                </a:solidFill>
              </a:rPr>
              <a:t>android {</a:t>
            </a:r>
            <a:endParaRPr sz="900">
              <a:solidFill>
                <a:schemeClr val="dk1"/>
              </a:solidFill>
            </a:endParaRPr>
          </a:p>
          <a:p>
            <a:pPr indent="0" lvl="0" marL="0" rtl="0" algn="l">
              <a:spcBef>
                <a:spcPts val="0"/>
              </a:spcBef>
              <a:spcAft>
                <a:spcPts val="0"/>
              </a:spcAft>
              <a:buSzPts val="1100"/>
              <a:buNone/>
            </a:pPr>
            <a:r>
              <a:rPr lang="uk" sz="900">
                <a:solidFill>
                  <a:schemeClr val="dk1"/>
                </a:solidFill>
              </a:rPr>
              <a:t>   ...</a:t>
            </a:r>
            <a:endParaRPr sz="900">
              <a:solidFill>
                <a:schemeClr val="dk1"/>
              </a:solidFill>
            </a:endParaRPr>
          </a:p>
          <a:p>
            <a:pPr indent="0" lvl="0" marL="0" rtl="0" algn="l">
              <a:spcBef>
                <a:spcPts val="0"/>
              </a:spcBef>
              <a:spcAft>
                <a:spcPts val="0"/>
              </a:spcAft>
              <a:buSzPts val="1100"/>
              <a:buNone/>
            </a:pPr>
            <a:r>
              <a:rPr lang="uk" sz="900">
                <a:solidFill>
                  <a:schemeClr val="dk1"/>
                </a:solidFill>
              </a:rPr>
              <a:t>}</a:t>
            </a:r>
            <a:endParaRPr sz="900">
              <a:solidFill>
                <a:schemeClr val="dk1"/>
              </a:solidFill>
            </a:endParaRPr>
          </a:p>
          <a:p>
            <a:pPr indent="0" lvl="0" marL="0" rtl="0" algn="l">
              <a:spcBef>
                <a:spcPts val="0"/>
              </a:spcBef>
              <a:spcAft>
                <a:spcPts val="0"/>
              </a:spcAft>
              <a:buSzPts val="1100"/>
              <a:buNone/>
            </a:pPr>
            <a:r>
              <a:rPr lang="uk" sz="900">
                <a:solidFill>
                  <a:schemeClr val="dk1"/>
                </a:solidFill>
              </a:rPr>
              <a:t>dependencies {</a:t>
            </a:r>
            <a:endParaRPr sz="900">
              <a:solidFill>
                <a:schemeClr val="dk1"/>
              </a:solidFill>
            </a:endParaRPr>
          </a:p>
          <a:p>
            <a:pPr indent="0" lvl="0" marL="0" rtl="0" algn="l">
              <a:spcBef>
                <a:spcPts val="0"/>
              </a:spcBef>
              <a:spcAft>
                <a:spcPts val="0"/>
              </a:spcAft>
              <a:buSzPts val="1100"/>
              <a:buNone/>
            </a:pPr>
            <a:r>
              <a:rPr lang="uk" sz="900">
                <a:solidFill>
                  <a:schemeClr val="dk1"/>
                </a:solidFill>
              </a:rPr>
              <a:t>  ...</a:t>
            </a:r>
            <a:endParaRPr sz="900">
              <a:solidFill>
                <a:schemeClr val="dk1"/>
              </a:solidFill>
            </a:endParaRPr>
          </a:p>
          <a:p>
            <a:pPr indent="0" lvl="0" marL="0" rtl="0" algn="l">
              <a:spcBef>
                <a:spcPts val="0"/>
              </a:spcBef>
              <a:spcAft>
                <a:spcPts val="0"/>
              </a:spcAft>
              <a:buSzPts val="1100"/>
              <a:buNone/>
            </a:pPr>
            <a:r>
              <a:rPr lang="uk" sz="900">
                <a:solidFill>
                  <a:schemeClr val="dk1"/>
                </a:solidFill>
              </a:rPr>
              <a:t>}</a:t>
            </a:r>
            <a:endParaRPr>
              <a:solidFill>
                <a:schemeClr val="dk1"/>
              </a:solidFill>
              <a:latin typeface="Montserrat ExtraLight"/>
              <a:ea typeface="Montserrat ExtraLight"/>
              <a:cs typeface="Montserrat ExtraLight"/>
              <a:sym typeface="Montserrat ExtraLight"/>
            </a:endParaRPr>
          </a:p>
        </p:txBody>
      </p:sp>
      <p:sp>
        <p:nvSpPr>
          <p:cNvPr id="489" name="Google Shape;489;p52"/>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0" name="Google Shape;490;p52"/>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Gradle - </a:t>
            </a:r>
            <a:r>
              <a:rPr lang="uk" sz="1800">
                <a:solidFill>
                  <a:schemeClr val="dk1"/>
                </a:solidFill>
                <a:latin typeface="Montserrat SemiBold"/>
                <a:ea typeface="Montserrat SemiBold"/>
                <a:cs typeface="Montserrat SemiBold"/>
                <a:sym typeface="Montserrat SemiBold"/>
              </a:rPr>
              <a:t>Importing gradle configurations</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53"/>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96" name="Google Shape;496;p5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97" name="Google Shape;497;p53"/>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8" name="Google Shape;498;p53"/>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9" name="Google Shape;499;p53"/>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0" name="Google Shape;500;p53"/>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1" name="Google Shape;501;p53"/>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2" name="Google Shape;502;p53"/>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3" name="Google Shape;503;p53"/>
          <p:cNvSpPr txBox="1"/>
          <p:nvPr/>
        </p:nvSpPr>
        <p:spPr>
          <a:xfrm>
            <a:off x="2042850" y="1134549"/>
            <a:ext cx="5334900" cy="3349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Most of projects have imported libraries and many modules. Modules can have same libraries and you should use the same version of library for each module. You can do this with Project Module gradle file.</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SzPts val="1100"/>
              <a:buNone/>
            </a:pPr>
            <a:r>
              <a:t/>
            </a:r>
            <a:endParaRPr>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SzPts val="1100"/>
              <a:buNone/>
            </a:pPr>
            <a:r>
              <a:rPr i="1" lang="uk" sz="1200">
                <a:solidFill>
                  <a:schemeClr val="dk1"/>
                </a:solidFill>
              </a:rPr>
              <a:t>(Project level) build.gradle:</a:t>
            </a:r>
            <a:endParaRPr>
              <a:solidFill>
                <a:schemeClr val="dk1"/>
              </a:solidFill>
            </a:endParaRPr>
          </a:p>
          <a:p>
            <a:pPr indent="0" lvl="0" marL="0" rtl="0" algn="l">
              <a:spcBef>
                <a:spcPts val="0"/>
              </a:spcBef>
              <a:spcAft>
                <a:spcPts val="0"/>
              </a:spcAft>
              <a:buSzPts val="1100"/>
              <a:buNone/>
            </a:pPr>
            <a:r>
              <a:rPr lang="uk" sz="900">
                <a:solidFill>
                  <a:schemeClr val="dk1"/>
                </a:solidFill>
              </a:rPr>
              <a:t>buildscript {</a:t>
            </a:r>
            <a:endParaRPr sz="900">
              <a:solidFill>
                <a:schemeClr val="dk1"/>
              </a:solidFill>
            </a:endParaRPr>
          </a:p>
          <a:p>
            <a:pPr indent="0" lvl="0" marL="0" rtl="0" algn="l">
              <a:spcBef>
                <a:spcPts val="0"/>
              </a:spcBef>
              <a:spcAft>
                <a:spcPts val="0"/>
              </a:spcAft>
              <a:buSzPts val="1100"/>
              <a:buNone/>
            </a:pPr>
            <a:r>
              <a:rPr lang="uk" sz="900">
                <a:solidFill>
                  <a:schemeClr val="dk1"/>
                </a:solidFill>
              </a:rPr>
              <a:t>   ext {</a:t>
            </a:r>
            <a:endParaRPr sz="900">
              <a:solidFill>
                <a:schemeClr val="dk1"/>
              </a:solidFill>
            </a:endParaRPr>
          </a:p>
          <a:p>
            <a:pPr indent="0" lvl="0" marL="0" rtl="0" algn="l">
              <a:spcBef>
                <a:spcPts val="0"/>
              </a:spcBef>
              <a:spcAft>
                <a:spcPts val="0"/>
              </a:spcAft>
              <a:buSzPts val="1100"/>
              <a:buNone/>
            </a:pPr>
            <a:r>
              <a:rPr lang="uk" sz="900">
                <a:solidFill>
                  <a:schemeClr val="dk1"/>
                </a:solidFill>
              </a:rPr>
              <a:t>       kotlin_version = </a:t>
            </a:r>
            <a:r>
              <a:rPr b="1" lang="uk" sz="900">
                <a:solidFill>
                  <a:srgbClr val="008000"/>
                </a:solidFill>
              </a:rPr>
              <a:t>'1.3.31'</a:t>
            </a:r>
            <a:endParaRPr b="1" sz="900">
              <a:solidFill>
                <a:srgbClr val="008000"/>
              </a:solidFill>
            </a:endParaRPr>
          </a:p>
          <a:p>
            <a:pPr indent="0" lvl="0" marL="0" rtl="0" algn="l">
              <a:spcBef>
                <a:spcPts val="0"/>
              </a:spcBef>
              <a:spcAft>
                <a:spcPts val="0"/>
              </a:spcAft>
              <a:buSzPts val="1100"/>
              <a:buNone/>
            </a:pPr>
            <a:r>
              <a:rPr lang="uk" sz="900">
                <a:solidFill>
                  <a:schemeClr val="dk1"/>
                </a:solidFill>
              </a:rPr>
              <a:t>   }</a:t>
            </a:r>
            <a:endParaRPr sz="900">
              <a:solidFill>
                <a:schemeClr val="dk1"/>
              </a:solidFill>
            </a:endParaRPr>
          </a:p>
          <a:p>
            <a:pPr indent="0" lvl="0" marL="0" rtl="0" algn="l">
              <a:spcBef>
                <a:spcPts val="0"/>
              </a:spcBef>
              <a:spcAft>
                <a:spcPts val="0"/>
              </a:spcAft>
              <a:buSzPts val="1100"/>
              <a:buNone/>
            </a:pPr>
            <a:r>
              <a:rPr b="1" lang="uk" sz="900">
                <a:solidFill>
                  <a:srgbClr val="008000"/>
                </a:solidFill>
              </a:rPr>
              <a:t>   </a:t>
            </a:r>
            <a:r>
              <a:rPr lang="uk" sz="900">
                <a:solidFill>
                  <a:schemeClr val="dk1"/>
                </a:solidFill>
              </a:rPr>
              <a:t>repositories {</a:t>
            </a:r>
            <a:endParaRPr sz="900">
              <a:solidFill>
                <a:schemeClr val="dk1"/>
              </a:solidFill>
            </a:endParaRPr>
          </a:p>
          <a:p>
            <a:pPr indent="0" lvl="0" marL="0" rtl="0" algn="l">
              <a:spcBef>
                <a:spcPts val="0"/>
              </a:spcBef>
              <a:spcAft>
                <a:spcPts val="0"/>
              </a:spcAft>
              <a:buSzPts val="1100"/>
              <a:buNone/>
            </a:pPr>
            <a:r>
              <a:rPr lang="uk" sz="900">
                <a:solidFill>
                  <a:schemeClr val="dk1"/>
                </a:solidFill>
              </a:rPr>
              <a:t>       ...</a:t>
            </a:r>
            <a:endParaRPr sz="900">
              <a:solidFill>
                <a:schemeClr val="dk1"/>
              </a:solidFill>
            </a:endParaRPr>
          </a:p>
          <a:p>
            <a:pPr indent="0" lvl="0" marL="0" rtl="0" algn="l">
              <a:spcBef>
                <a:spcPts val="0"/>
              </a:spcBef>
              <a:spcAft>
                <a:spcPts val="0"/>
              </a:spcAft>
              <a:buSzPts val="1100"/>
              <a:buNone/>
            </a:pPr>
            <a:r>
              <a:rPr lang="uk" sz="900">
                <a:solidFill>
                  <a:schemeClr val="dk1"/>
                </a:solidFill>
              </a:rPr>
              <a:t>   }</a:t>
            </a:r>
            <a:endParaRPr sz="900">
              <a:solidFill>
                <a:schemeClr val="dk1"/>
              </a:solidFill>
            </a:endParaRPr>
          </a:p>
          <a:p>
            <a:pPr indent="0" lvl="0" marL="0" rtl="0" algn="l">
              <a:spcBef>
                <a:spcPts val="0"/>
              </a:spcBef>
              <a:spcAft>
                <a:spcPts val="0"/>
              </a:spcAft>
              <a:buSzPts val="1100"/>
              <a:buNone/>
            </a:pPr>
            <a:r>
              <a:t/>
            </a:r>
            <a:endParaRPr sz="900">
              <a:solidFill>
                <a:schemeClr val="dk1"/>
              </a:solidFill>
            </a:endParaRPr>
          </a:p>
          <a:p>
            <a:pPr indent="0" lvl="0" marL="0" rtl="0" algn="l">
              <a:spcBef>
                <a:spcPts val="0"/>
              </a:spcBef>
              <a:spcAft>
                <a:spcPts val="0"/>
              </a:spcAft>
              <a:buSzPts val="1100"/>
              <a:buNone/>
            </a:pPr>
            <a:r>
              <a:rPr lang="uk" sz="900">
                <a:solidFill>
                  <a:schemeClr val="dk1"/>
                </a:solidFill>
              </a:rPr>
              <a:t>   dependencies {</a:t>
            </a:r>
            <a:endParaRPr sz="900">
              <a:solidFill>
                <a:schemeClr val="dk1"/>
              </a:solidFill>
            </a:endParaRPr>
          </a:p>
          <a:p>
            <a:pPr indent="0" lvl="0" marL="0" rtl="0" algn="l">
              <a:spcBef>
                <a:spcPts val="0"/>
              </a:spcBef>
              <a:spcAft>
                <a:spcPts val="0"/>
              </a:spcAft>
              <a:buSzPts val="1100"/>
              <a:buNone/>
            </a:pPr>
            <a:r>
              <a:rPr lang="uk" sz="900">
                <a:solidFill>
                  <a:schemeClr val="dk1"/>
                </a:solidFill>
              </a:rPr>
              <a:t>       ...</a:t>
            </a:r>
            <a:endParaRPr i="1" sz="900">
              <a:solidFill>
                <a:srgbClr val="808080"/>
              </a:solidFill>
            </a:endParaRPr>
          </a:p>
          <a:p>
            <a:pPr indent="0" lvl="0" marL="0" rtl="0" algn="l">
              <a:spcBef>
                <a:spcPts val="0"/>
              </a:spcBef>
              <a:spcAft>
                <a:spcPts val="0"/>
              </a:spcAft>
              <a:buSzPts val="1100"/>
              <a:buNone/>
            </a:pPr>
            <a:r>
              <a:rPr i="1" lang="uk" sz="900">
                <a:solidFill>
                  <a:srgbClr val="808080"/>
                </a:solidFill>
              </a:rPr>
              <a:t>   </a:t>
            </a:r>
            <a:r>
              <a:rPr lang="uk" sz="900">
                <a:solidFill>
                  <a:schemeClr val="dk1"/>
                </a:solidFill>
              </a:rPr>
              <a:t>}</a:t>
            </a:r>
            <a:endParaRPr sz="900">
              <a:solidFill>
                <a:schemeClr val="dk1"/>
              </a:solidFill>
            </a:endParaRPr>
          </a:p>
          <a:p>
            <a:pPr indent="0" lvl="0" marL="0" rtl="0" algn="l">
              <a:spcBef>
                <a:spcPts val="0"/>
              </a:spcBef>
              <a:spcAft>
                <a:spcPts val="0"/>
              </a:spcAft>
              <a:buSzPts val="1100"/>
              <a:buNone/>
            </a:pPr>
            <a:r>
              <a:rPr lang="uk" sz="900">
                <a:solidFill>
                  <a:schemeClr val="dk1"/>
                </a:solidFill>
              </a:rPr>
              <a:t>}</a:t>
            </a:r>
            <a:endParaRPr sz="900">
              <a:solidFill>
                <a:schemeClr val="dk1"/>
              </a:solidFill>
            </a:endParaRPr>
          </a:p>
          <a:p>
            <a:pPr indent="0" lvl="0" marL="0" rtl="0" algn="l">
              <a:spcBef>
                <a:spcPts val="0"/>
              </a:spcBef>
              <a:spcAft>
                <a:spcPts val="0"/>
              </a:spcAft>
              <a:buSzPts val="1100"/>
              <a:buNone/>
            </a:pPr>
            <a:r>
              <a:t/>
            </a:r>
            <a:endParaRPr i="1" sz="1200">
              <a:solidFill>
                <a:schemeClr val="dk1"/>
              </a:solidFill>
            </a:endParaRPr>
          </a:p>
          <a:p>
            <a:pPr indent="0" lvl="0" marL="0" rtl="0" algn="l">
              <a:spcBef>
                <a:spcPts val="0"/>
              </a:spcBef>
              <a:spcAft>
                <a:spcPts val="0"/>
              </a:spcAft>
              <a:buSzPts val="1100"/>
              <a:buNone/>
            </a:pPr>
            <a:r>
              <a:rPr i="1" lang="uk" sz="1200">
                <a:solidFill>
                  <a:schemeClr val="dk1"/>
                </a:solidFill>
              </a:rPr>
              <a:t>(Module level) build.gradle:</a:t>
            </a:r>
            <a:endParaRPr i="1" sz="1200">
              <a:solidFill>
                <a:schemeClr val="dk1"/>
              </a:solidFill>
            </a:endParaRPr>
          </a:p>
          <a:p>
            <a:pPr indent="0" lvl="0" marL="0" rtl="0" algn="l">
              <a:spcBef>
                <a:spcPts val="0"/>
              </a:spcBef>
              <a:spcAft>
                <a:spcPts val="0"/>
              </a:spcAft>
              <a:buSzPts val="1100"/>
              <a:buNone/>
            </a:pPr>
            <a:r>
              <a:rPr lang="uk" sz="900">
                <a:solidFill>
                  <a:schemeClr val="dk1"/>
                </a:solidFill>
              </a:rPr>
              <a:t>dependencies {</a:t>
            </a:r>
            <a:endParaRPr sz="900">
              <a:solidFill>
                <a:schemeClr val="dk1"/>
              </a:solidFill>
            </a:endParaRPr>
          </a:p>
          <a:p>
            <a:pPr indent="0" lvl="0" marL="0" rtl="0" algn="l">
              <a:spcBef>
                <a:spcPts val="0"/>
              </a:spcBef>
              <a:spcAft>
                <a:spcPts val="0"/>
              </a:spcAft>
              <a:buSzPts val="1100"/>
              <a:buNone/>
            </a:pPr>
            <a:r>
              <a:rPr lang="uk" sz="900">
                <a:solidFill>
                  <a:schemeClr val="dk1"/>
                </a:solidFill>
              </a:rPr>
              <a:t>   implementation </a:t>
            </a:r>
            <a:r>
              <a:rPr b="1" lang="uk" sz="900">
                <a:solidFill>
                  <a:srgbClr val="008000"/>
                </a:solidFill>
              </a:rPr>
              <a:t>"org.jetbrains.kotlin:kotlin-stdlib-jdk7:</a:t>
            </a:r>
            <a:r>
              <a:rPr lang="uk" sz="900">
                <a:solidFill>
                  <a:schemeClr val="dk1"/>
                </a:solidFill>
              </a:rPr>
              <a:t>$kotlin_version</a:t>
            </a:r>
            <a:r>
              <a:rPr b="1" lang="uk" sz="900">
                <a:solidFill>
                  <a:srgbClr val="008000"/>
                </a:solidFill>
              </a:rPr>
              <a:t>"</a:t>
            </a:r>
            <a:endParaRPr b="1" sz="900">
              <a:solidFill>
                <a:srgbClr val="008000"/>
              </a:solidFill>
            </a:endParaRPr>
          </a:p>
          <a:p>
            <a:pPr indent="0" lvl="0" marL="0" rtl="0" algn="l">
              <a:spcBef>
                <a:spcPts val="0"/>
              </a:spcBef>
              <a:spcAft>
                <a:spcPts val="0"/>
              </a:spcAft>
              <a:buSzPts val="1100"/>
              <a:buNone/>
            </a:pPr>
            <a:r>
              <a:rPr lang="uk" sz="900">
                <a:solidFill>
                  <a:schemeClr val="dk1"/>
                </a:solidFill>
              </a:rPr>
              <a:t>}</a:t>
            </a:r>
            <a:endParaRPr i="1" sz="1100">
              <a:solidFill>
                <a:srgbClr val="1155CC"/>
              </a:solidFill>
            </a:endParaRPr>
          </a:p>
        </p:txBody>
      </p:sp>
      <p:sp>
        <p:nvSpPr>
          <p:cNvPr id="504" name="Google Shape;504;p53"/>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5" name="Google Shape;505;p53"/>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Gradle - </a:t>
            </a:r>
            <a:r>
              <a:rPr lang="uk" sz="1800">
                <a:solidFill>
                  <a:schemeClr val="dk1"/>
                </a:solidFill>
                <a:latin typeface="Montserrat SemiBold"/>
                <a:ea typeface="Montserrat SemiBold"/>
                <a:cs typeface="Montserrat SemiBold"/>
                <a:sym typeface="Montserrat SemiBold"/>
              </a:rPr>
              <a:t>Libraries versioning</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54"/>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511" name="Google Shape;511;p5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12" name="Google Shape;512;p54"/>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3" name="Google Shape;513;p54"/>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4" name="Google Shape;514;p54"/>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5" name="Google Shape;515;p54"/>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6" name="Google Shape;516;p54"/>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7" name="Google Shape;517;p54"/>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8" name="Google Shape;518;p54"/>
          <p:cNvSpPr txBox="1"/>
          <p:nvPr/>
        </p:nvSpPr>
        <p:spPr>
          <a:xfrm>
            <a:off x="2042850" y="1134549"/>
            <a:ext cx="5334900" cy="3349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a:solidFill>
                  <a:schemeClr val="dk1"/>
                </a:solidFill>
                <a:latin typeface="Montserrat ExtraLight"/>
                <a:ea typeface="Montserrat ExtraLight"/>
                <a:cs typeface="Montserrat ExtraLight"/>
                <a:sym typeface="Montserrat ExtraLight"/>
              </a:rPr>
              <a:t>If you want to use some library in your project - you can include this with 2 keywords: </a:t>
            </a:r>
            <a:r>
              <a:rPr i="1" lang="uk">
                <a:solidFill>
                  <a:schemeClr val="dk1"/>
                </a:solidFill>
                <a:latin typeface="Montserrat ExtraLight"/>
                <a:ea typeface="Montserrat ExtraLight"/>
                <a:cs typeface="Montserrat ExtraLight"/>
                <a:sym typeface="Montserrat ExtraLight"/>
              </a:rPr>
              <a:t>Implementation</a:t>
            </a:r>
            <a:r>
              <a:rPr lang="uk">
                <a:solidFill>
                  <a:schemeClr val="dk1"/>
                </a:solidFill>
                <a:latin typeface="Montserrat ExtraLight"/>
                <a:ea typeface="Montserrat ExtraLight"/>
                <a:cs typeface="Montserrat ExtraLight"/>
                <a:sym typeface="Montserrat ExtraLight"/>
              </a:rPr>
              <a:t> and </a:t>
            </a:r>
            <a:r>
              <a:rPr i="1" lang="uk">
                <a:solidFill>
                  <a:schemeClr val="dk1"/>
                </a:solidFill>
                <a:latin typeface="Montserrat ExtraLight"/>
                <a:ea typeface="Montserrat ExtraLight"/>
                <a:cs typeface="Montserrat ExtraLight"/>
                <a:sym typeface="Montserrat ExtraLight"/>
              </a:rPr>
              <a:t>Api</a:t>
            </a:r>
            <a:r>
              <a:rPr lang="uk">
                <a:solidFill>
                  <a:schemeClr val="dk1"/>
                </a:solidFill>
                <a:latin typeface="Montserrat ExtraLight"/>
                <a:ea typeface="Montserrat ExtraLight"/>
                <a:cs typeface="Montserrat ExtraLight"/>
                <a:sym typeface="Montserrat ExtraLight"/>
              </a:rPr>
              <a:t>.</a:t>
            </a:r>
            <a:endParaRPr>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SzPts val="1100"/>
              <a:buNone/>
            </a:pPr>
            <a:br>
              <a:rPr i="1" lang="uk">
                <a:solidFill>
                  <a:schemeClr val="dk1"/>
                </a:solidFill>
                <a:latin typeface="Montserrat ExtraLight"/>
                <a:ea typeface="Montserrat ExtraLight"/>
                <a:cs typeface="Montserrat ExtraLight"/>
                <a:sym typeface="Montserrat ExtraLight"/>
              </a:rPr>
            </a:br>
            <a:r>
              <a:rPr i="1" lang="uk">
                <a:solidFill>
                  <a:schemeClr val="dk1"/>
                </a:solidFill>
                <a:latin typeface="Montserrat ExtraLight"/>
                <a:ea typeface="Montserrat ExtraLight"/>
                <a:cs typeface="Montserrat ExtraLight"/>
                <a:sym typeface="Montserrat ExtraLight"/>
              </a:rPr>
              <a:t>Implementation</a:t>
            </a:r>
            <a:r>
              <a:rPr lang="uk">
                <a:solidFill>
                  <a:schemeClr val="dk1"/>
                </a:solidFill>
                <a:latin typeface="Montserrat ExtraLight"/>
                <a:ea typeface="Montserrat ExtraLight"/>
                <a:cs typeface="Montserrat ExtraLight"/>
                <a:sym typeface="Montserrat ExtraLight"/>
              </a:rPr>
              <a:t> uses for include libraries </a:t>
            </a:r>
            <a:r>
              <a:rPr lang="uk" u="sng">
                <a:solidFill>
                  <a:schemeClr val="dk1"/>
                </a:solidFill>
                <a:latin typeface="Montserrat ExtraLight"/>
                <a:ea typeface="Montserrat ExtraLight"/>
                <a:cs typeface="Montserrat ExtraLight"/>
                <a:sym typeface="Montserrat ExtraLight"/>
              </a:rPr>
              <a:t>without</a:t>
            </a:r>
            <a:r>
              <a:rPr lang="uk">
                <a:solidFill>
                  <a:schemeClr val="dk1"/>
                </a:solidFill>
                <a:latin typeface="Montserrat ExtraLight"/>
                <a:ea typeface="Montserrat ExtraLight"/>
                <a:cs typeface="Montserrat ExtraLight"/>
                <a:sym typeface="Montserrat ExtraLight"/>
              </a:rPr>
              <a:t> their dependencies. </a:t>
            </a:r>
            <a:endParaRPr>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SzPts val="1100"/>
              <a:buNone/>
            </a:pPr>
            <a:r>
              <a:t/>
            </a:r>
            <a:endParaRPr>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SzPts val="1100"/>
              <a:buNone/>
            </a:pPr>
            <a:r>
              <a:rPr i="1" lang="uk">
                <a:solidFill>
                  <a:schemeClr val="dk1"/>
                </a:solidFill>
                <a:latin typeface="Montserrat ExtraLight"/>
                <a:ea typeface="Montserrat ExtraLight"/>
                <a:cs typeface="Montserrat ExtraLight"/>
                <a:sym typeface="Montserrat ExtraLight"/>
              </a:rPr>
              <a:t>Api </a:t>
            </a:r>
            <a:r>
              <a:rPr lang="uk">
                <a:solidFill>
                  <a:schemeClr val="dk1"/>
                </a:solidFill>
                <a:latin typeface="Montserrat ExtraLight"/>
                <a:ea typeface="Montserrat ExtraLight"/>
                <a:cs typeface="Montserrat ExtraLight"/>
                <a:sym typeface="Montserrat ExtraLight"/>
              </a:rPr>
              <a:t>uses for include libraries </a:t>
            </a:r>
            <a:r>
              <a:rPr lang="uk" u="sng">
                <a:solidFill>
                  <a:schemeClr val="dk1"/>
                </a:solidFill>
                <a:latin typeface="Montserrat ExtraLight"/>
                <a:ea typeface="Montserrat ExtraLight"/>
                <a:cs typeface="Montserrat ExtraLight"/>
                <a:sym typeface="Montserrat ExtraLight"/>
              </a:rPr>
              <a:t>with</a:t>
            </a:r>
            <a:r>
              <a:rPr lang="uk">
                <a:solidFill>
                  <a:schemeClr val="dk1"/>
                </a:solidFill>
                <a:latin typeface="Montserrat ExtraLight"/>
                <a:ea typeface="Montserrat ExtraLight"/>
                <a:cs typeface="Montserrat ExtraLight"/>
                <a:sym typeface="Montserrat ExtraLight"/>
              </a:rPr>
              <a:t> their dependencies.</a:t>
            </a:r>
            <a:endParaRPr>
              <a:solidFill>
                <a:schemeClr val="dk1"/>
              </a:solidFill>
              <a:latin typeface="Montserrat ExtraLight"/>
              <a:ea typeface="Montserrat ExtraLight"/>
              <a:cs typeface="Montserrat ExtraLight"/>
              <a:sym typeface="Montserrat ExtraLight"/>
            </a:endParaRPr>
          </a:p>
        </p:txBody>
      </p:sp>
      <p:sp>
        <p:nvSpPr>
          <p:cNvPr id="519" name="Google Shape;519;p54"/>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0" name="Google Shape;520;p54"/>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Gradle - </a:t>
            </a:r>
            <a:r>
              <a:rPr lang="uk" sz="1800">
                <a:solidFill>
                  <a:schemeClr val="dk1"/>
                </a:solidFill>
                <a:latin typeface="Montserrat SemiBold"/>
                <a:ea typeface="Montserrat SemiBold"/>
                <a:cs typeface="Montserrat SemiBold"/>
                <a:sym typeface="Montserrat SemiBold"/>
              </a:rPr>
              <a:t>Implementation vs Api</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5"/>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526" name="Google Shape;526;p5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27" name="Google Shape;527;p55"/>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8" name="Google Shape;528;p55"/>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9" name="Google Shape;529;p55"/>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0" name="Google Shape;530;p55"/>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1" name="Google Shape;531;p55"/>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2" name="Google Shape;532;p55"/>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3" name="Google Shape;533;p55"/>
          <p:cNvSpPr txBox="1"/>
          <p:nvPr/>
        </p:nvSpPr>
        <p:spPr>
          <a:xfrm>
            <a:off x="3909850" y="3651675"/>
            <a:ext cx="3005100" cy="634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900">
                <a:solidFill>
                  <a:schemeClr val="dk1"/>
                </a:solidFill>
              </a:rPr>
              <a:t>implementation project(</a:t>
            </a:r>
            <a:r>
              <a:rPr b="1" lang="uk" sz="900">
                <a:solidFill>
                  <a:srgbClr val="008000"/>
                </a:solidFill>
              </a:rPr>
              <a:t>path</a:t>
            </a:r>
            <a:r>
              <a:rPr lang="uk" sz="900">
                <a:solidFill>
                  <a:schemeClr val="dk1"/>
                </a:solidFill>
              </a:rPr>
              <a:t>: </a:t>
            </a:r>
            <a:r>
              <a:rPr b="1" lang="uk" sz="900">
                <a:solidFill>
                  <a:srgbClr val="008000"/>
                </a:solidFill>
              </a:rPr>
              <a:t>':libraryA’</a:t>
            </a:r>
            <a:r>
              <a:rPr lang="uk" sz="900">
                <a:solidFill>
                  <a:schemeClr val="dk1"/>
                </a:solidFill>
              </a:rPr>
              <a:t>)</a:t>
            </a:r>
            <a:endParaRPr sz="900">
              <a:solidFill>
                <a:schemeClr val="dk1"/>
              </a:solidFill>
            </a:endParaRPr>
          </a:p>
          <a:p>
            <a:pPr indent="0" lvl="0" marL="0" rtl="0" algn="l">
              <a:spcBef>
                <a:spcPts val="0"/>
              </a:spcBef>
              <a:spcAft>
                <a:spcPts val="0"/>
              </a:spcAft>
              <a:buSzPts val="1100"/>
              <a:buNone/>
            </a:pPr>
            <a:r>
              <a:rPr lang="uk" sz="900">
                <a:solidFill>
                  <a:schemeClr val="dk1"/>
                </a:solidFill>
              </a:rPr>
              <a:t>api project(</a:t>
            </a:r>
            <a:r>
              <a:rPr b="1" lang="uk" sz="900">
                <a:solidFill>
                  <a:srgbClr val="008000"/>
                </a:solidFill>
              </a:rPr>
              <a:t>path</a:t>
            </a:r>
            <a:r>
              <a:rPr lang="uk" sz="900">
                <a:solidFill>
                  <a:schemeClr val="dk1"/>
                </a:solidFill>
              </a:rPr>
              <a:t>: </a:t>
            </a:r>
            <a:r>
              <a:rPr b="1" lang="uk" sz="900">
                <a:solidFill>
                  <a:srgbClr val="008000"/>
                </a:solidFill>
              </a:rPr>
              <a:t>':libraryB’</a:t>
            </a:r>
            <a:r>
              <a:rPr lang="uk" sz="900">
                <a:solidFill>
                  <a:schemeClr val="dk1"/>
                </a:solidFill>
              </a:rPr>
              <a:t>)</a:t>
            </a:r>
            <a:endParaRPr>
              <a:solidFill>
                <a:schemeClr val="dk1"/>
              </a:solidFill>
              <a:latin typeface="Montserrat ExtraLight"/>
              <a:ea typeface="Montserrat ExtraLight"/>
              <a:cs typeface="Montserrat ExtraLight"/>
              <a:sym typeface="Montserrat ExtraLight"/>
            </a:endParaRPr>
          </a:p>
        </p:txBody>
      </p:sp>
      <p:sp>
        <p:nvSpPr>
          <p:cNvPr id="534" name="Google Shape;534;p55"/>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5" name="Google Shape;535;p55"/>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Gradle - </a:t>
            </a:r>
            <a:r>
              <a:rPr lang="uk" sz="1800">
                <a:solidFill>
                  <a:schemeClr val="dk1"/>
                </a:solidFill>
                <a:latin typeface="Montserrat SemiBold"/>
                <a:ea typeface="Montserrat SemiBold"/>
                <a:cs typeface="Montserrat SemiBold"/>
                <a:sym typeface="Montserrat SemiBold"/>
              </a:rPr>
              <a:t>Implementation vs Api</a:t>
            </a:r>
            <a:endParaRPr sz="1800">
              <a:solidFill>
                <a:schemeClr val="dk1"/>
              </a:solidFill>
              <a:latin typeface="Montserrat SemiBold"/>
              <a:ea typeface="Montserrat SemiBold"/>
              <a:cs typeface="Montserrat SemiBold"/>
              <a:sym typeface="Montserrat SemiBold"/>
            </a:endParaRPr>
          </a:p>
        </p:txBody>
      </p:sp>
      <p:pic>
        <p:nvPicPr>
          <p:cNvPr id="536" name="Google Shape;536;p55"/>
          <p:cNvPicPr preferRelativeResize="0"/>
          <p:nvPr/>
        </p:nvPicPr>
        <p:blipFill>
          <a:blip r:embed="rId4">
            <a:alphaModFix/>
          </a:blip>
          <a:stretch>
            <a:fillRect/>
          </a:stretch>
        </p:blipFill>
        <p:spPr>
          <a:xfrm>
            <a:off x="3964275" y="853025"/>
            <a:ext cx="2896350" cy="2697375"/>
          </a:xfrm>
          <a:prstGeom prst="rect">
            <a:avLst/>
          </a:prstGeom>
          <a:noFill/>
          <a:ln>
            <a:noFill/>
          </a:ln>
        </p:spPr>
      </p:pic>
      <p:sp>
        <p:nvSpPr>
          <p:cNvPr id="537" name="Google Shape;537;p55"/>
          <p:cNvSpPr txBox="1"/>
          <p:nvPr/>
        </p:nvSpPr>
        <p:spPr>
          <a:xfrm>
            <a:off x="964275" y="20986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solidFill>
                  <a:schemeClr val="dk1"/>
                </a:solidFill>
                <a:latin typeface="Montserrat ExtraLight"/>
                <a:ea typeface="Montserrat ExtraLight"/>
                <a:cs typeface="Montserrat ExtraLight"/>
                <a:sym typeface="Montserrat ExtraLight"/>
              </a:rPr>
              <a:t>For this example you can access the libraryD classes, but can’t access classes from libraryC.</a:t>
            </a:r>
            <a:endParaRPr>
              <a:solidFill>
                <a:schemeClr val="dk1"/>
              </a:solidFill>
              <a:latin typeface="Montserrat ExtraLight"/>
              <a:ea typeface="Montserrat ExtraLight"/>
              <a:cs typeface="Montserrat ExtraLight"/>
              <a:sym typeface="Montserrat Extra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3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38"/>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8"/>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8"/>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3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8"/>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8"/>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8"/>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3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5" name="Google Shape;225;p3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6" name="Google Shape;226;p38"/>
          <p:cNvSpPr txBox="1"/>
          <p:nvPr/>
        </p:nvSpPr>
        <p:spPr>
          <a:xfrm>
            <a:off x="2772050" y="743725"/>
            <a:ext cx="3962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Android Studio - Installation</a:t>
            </a:r>
            <a:endParaRPr sz="1800">
              <a:solidFill>
                <a:schemeClr val="dk1"/>
              </a:solidFill>
              <a:latin typeface="Montserrat SemiBold"/>
              <a:ea typeface="Montserrat SemiBold"/>
              <a:cs typeface="Montserrat SemiBold"/>
              <a:sym typeface="Montserrat SemiBold"/>
            </a:endParaRPr>
          </a:p>
        </p:txBody>
      </p:sp>
      <p:pic>
        <p:nvPicPr>
          <p:cNvPr id="227" name="Google Shape;227;p38"/>
          <p:cNvPicPr preferRelativeResize="0"/>
          <p:nvPr/>
        </p:nvPicPr>
        <p:blipFill>
          <a:blip r:embed="rId3">
            <a:alphaModFix/>
          </a:blip>
          <a:stretch>
            <a:fillRect/>
          </a:stretch>
        </p:blipFill>
        <p:spPr>
          <a:xfrm>
            <a:off x="230850" y="1105025"/>
            <a:ext cx="4079650" cy="3202525"/>
          </a:xfrm>
          <a:prstGeom prst="rect">
            <a:avLst/>
          </a:prstGeom>
          <a:noFill/>
          <a:ln>
            <a:noFill/>
          </a:ln>
        </p:spPr>
      </p:pic>
      <p:pic>
        <p:nvPicPr>
          <p:cNvPr id="228" name="Google Shape;228;p38"/>
          <p:cNvPicPr preferRelativeResize="0"/>
          <p:nvPr/>
        </p:nvPicPr>
        <p:blipFill>
          <a:blip r:embed="rId4">
            <a:alphaModFix/>
          </a:blip>
          <a:stretch>
            <a:fillRect/>
          </a:stretch>
        </p:blipFill>
        <p:spPr>
          <a:xfrm>
            <a:off x="1807125" y="1602550"/>
            <a:ext cx="4270034" cy="3202526"/>
          </a:xfrm>
          <a:prstGeom prst="rect">
            <a:avLst/>
          </a:prstGeom>
          <a:noFill/>
          <a:ln>
            <a:noFill/>
          </a:ln>
        </p:spPr>
      </p:pic>
      <p:pic>
        <p:nvPicPr>
          <p:cNvPr id="229" name="Google Shape;229;p38"/>
          <p:cNvPicPr preferRelativeResize="0"/>
          <p:nvPr/>
        </p:nvPicPr>
        <p:blipFill>
          <a:blip r:embed="rId5">
            <a:alphaModFix/>
          </a:blip>
          <a:stretch>
            <a:fillRect/>
          </a:stretch>
        </p:blipFill>
        <p:spPr>
          <a:xfrm>
            <a:off x="4560978" y="1217075"/>
            <a:ext cx="4432574" cy="3479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pic>
        <p:nvPicPr>
          <p:cNvPr id="542" name="Google Shape;542;p5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43" name="Google Shape;543;p56"/>
          <p:cNvSpPr/>
          <p:nvPr/>
        </p:nvSpPr>
        <p:spPr>
          <a:xfrm>
            <a:off x="3331517" y="2447058"/>
            <a:ext cx="21318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700">
                <a:solidFill>
                  <a:schemeClr val="lt1"/>
                </a:solidFill>
                <a:latin typeface="Montserrat SemiBold"/>
                <a:ea typeface="Montserrat SemiBold"/>
                <a:cs typeface="Montserrat SemiBold"/>
                <a:sym typeface="Montserrat SemiBold"/>
              </a:rPr>
              <a:t>Thank you!</a:t>
            </a:r>
            <a:endParaRPr sz="2700">
              <a:solidFill>
                <a:schemeClr val="lt1"/>
              </a:solidFill>
              <a:latin typeface="Montserrat SemiBold"/>
              <a:ea typeface="Montserrat SemiBold"/>
              <a:cs typeface="Montserrat SemiBold"/>
              <a:sym typeface="Montserrat SemiBold"/>
            </a:endParaRPr>
          </a:p>
        </p:txBody>
      </p:sp>
      <p:sp>
        <p:nvSpPr>
          <p:cNvPr id="544" name="Google Shape;544;p56"/>
          <p:cNvSpPr/>
          <p:nvPr/>
        </p:nvSpPr>
        <p:spPr>
          <a:xfrm>
            <a:off x="1800477" y="4630633"/>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5" name="Google Shape;545;p56"/>
          <p:cNvSpPr/>
          <p:nvPr/>
        </p:nvSpPr>
        <p:spPr>
          <a:xfrm>
            <a:off x="671293" y="3348655"/>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6" name="Google Shape;546;p56"/>
          <p:cNvSpPr/>
          <p:nvPr/>
        </p:nvSpPr>
        <p:spPr>
          <a:xfrm>
            <a:off x="414650" y="102406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7" name="Google Shape;547;p56"/>
          <p:cNvSpPr/>
          <p:nvPr/>
        </p:nvSpPr>
        <p:spPr>
          <a:xfrm>
            <a:off x="1155558" y="2666980"/>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8" name="Google Shape;548;p56"/>
          <p:cNvSpPr/>
          <p:nvPr/>
        </p:nvSpPr>
        <p:spPr>
          <a:xfrm>
            <a:off x="7068475" y="854466"/>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9" name="Google Shape;549;p56"/>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0" name="Google Shape;550;p56"/>
          <p:cNvSpPr/>
          <p:nvPr/>
        </p:nvSpPr>
        <p:spPr>
          <a:xfrm>
            <a:off x="6680857" y="1782842"/>
            <a:ext cx="58500" cy="58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1" name="Google Shape;551;p56"/>
          <p:cNvSpPr/>
          <p:nvPr/>
        </p:nvSpPr>
        <p:spPr>
          <a:xfrm>
            <a:off x="6530505" y="459241"/>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2" name="Google Shape;552;p56"/>
          <p:cNvSpPr/>
          <p:nvPr/>
        </p:nvSpPr>
        <p:spPr>
          <a:xfrm>
            <a:off x="5254710" y="275489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3" name="Google Shape;553;p56"/>
          <p:cNvSpPr/>
          <p:nvPr/>
        </p:nvSpPr>
        <p:spPr>
          <a:xfrm>
            <a:off x="8849162" y="2447058"/>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4" name="Google Shape;554;p56"/>
          <p:cNvSpPr/>
          <p:nvPr/>
        </p:nvSpPr>
        <p:spPr>
          <a:xfrm>
            <a:off x="8007436" y="1823605"/>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5" name="Google Shape;555;p56"/>
          <p:cNvSpPr/>
          <p:nvPr/>
        </p:nvSpPr>
        <p:spPr>
          <a:xfrm>
            <a:off x="3008977" y="483102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3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3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3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3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3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2" name="Google Shape;242;p3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3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5" name="Google Shape;245;p3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9"/>
          <p:cNvSpPr txBox="1"/>
          <p:nvPr/>
        </p:nvSpPr>
        <p:spPr>
          <a:xfrm>
            <a:off x="1949825" y="753125"/>
            <a:ext cx="554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Android Studio - Installation of Android SDKs</a:t>
            </a:r>
            <a:endParaRPr sz="1800">
              <a:solidFill>
                <a:schemeClr val="dk1"/>
              </a:solidFill>
              <a:latin typeface="Montserrat SemiBold"/>
              <a:ea typeface="Montserrat SemiBold"/>
              <a:cs typeface="Montserrat SemiBold"/>
              <a:sym typeface="Montserrat SemiBold"/>
            </a:endParaRPr>
          </a:p>
        </p:txBody>
      </p:sp>
      <p:pic>
        <p:nvPicPr>
          <p:cNvPr id="247" name="Google Shape;247;p39"/>
          <p:cNvPicPr preferRelativeResize="0"/>
          <p:nvPr/>
        </p:nvPicPr>
        <p:blipFill rotWithShape="1">
          <a:blip r:embed="rId3">
            <a:alphaModFix/>
          </a:blip>
          <a:srcRect b="0" l="23217" r="28109" t="0"/>
          <a:stretch/>
        </p:blipFill>
        <p:spPr>
          <a:xfrm>
            <a:off x="246525" y="1769975"/>
            <a:ext cx="3899651" cy="390500"/>
          </a:xfrm>
          <a:prstGeom prst="rect">
            <a:avLst/>
          </a:prstGeom>
          <a:noFill/>
          <a:ln>
            <a:noFill/>
          </a:ln>
        </p:spPr>
      </p:pic>
      <p:pic>
        <p:nvPicPr>
          <p:cNvPr id="248" name="Google Shape;248;p39"/>
          <p:cNvPicPr preferRelativeResize="0"/>
          <p:nvPr/>
        </p:nvPicPr>
        <p:blipFill>
          <a:blip r:embed="rId4">
            <a:alphaModFix/>
          </a:blip>
          <a:stretch>
            <a:fillRect/>
          </a:stretch>
        </p:blipFill>
        <p:spPr>
          <a:xfrm>
            <a:off x="3832425" y="1537250"/>
            <a:ext cx="5132277" cy="3494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4" name="Google Shape;254;p40"/>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5" name="Google Shape;255;p40"/>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6" name="Google Shape;256;p40"/>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7" name="Google Shape;257;p40"/>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8" name="Google Shape;258;p40"/>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9" name="Google Shape;259;p40"/>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0" name="Google Shape;260;p40"/>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1" name="Google Shape;261;p40"/>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2" name="Google Shape;262;p40"/>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3" name="Google Shape;263;p40"/>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4" name="Google Shape;264;p40"/>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5" name="Google Shape;265;p40"/>
          <p:cNvSpPr txBox="1"/>
          <p:nvPr/>
        </p:nvSpPr>
        <p:spPr>
          <a:xfrm>
            <a:off x="2361299" y="753125"/>
            <a:ext cx="4421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Android Application - Hello World</a:t>
            </a:r>
            <a:endParaRPr sz="1800">
              <a:solidFill>
                <a:schemeClr val="dk1"/>
              </a:solidFill>
              <a:latin typeface="Montserrat SemiBold"/>
              <a:ea typeface="Montserrat SemiBold"/>
              <a:cs typeface="Montserrat SemiBold"/>
              <a:sym typeface="Montserrat SemiBold"/>
            </a:endParaRPr>
          </a:p>
        </p:txBody>
      </p:sp>
      <p:pic>
        <p:nvPicPr>
          <p:cNvPr id="266" name="Google Shape;266;p40"/>
          <p:cNvPicPr preferRelativeResize="0"/>
          <p:nvPr/>
        </p:nvPicPr>
        <p:blipFill>
          <a:blip r:embed="rId3">
            <a:alphaModFix/>
          </a:blip>
          <a:stretch>
            <a:fillRect/>
          </a:stretch>
        </p:blipFill>
        <p:spPr>
          <a:xfrm>
            <a:off x="311700" y="1286651"/>
            <a:ext cx="3442301" cy="3493451"/>
          </a:xfrm>
          <a:prstGeom prst="rect">
            <a:avLst/>
          </a:prstGeom>
          <a:noFill/>
          <a:ln>
            <a:noFill/>
          </a:ln>
        </p:spPr>
      </p:pic>
      <p:pic>
        <p:nvPicPr>
          <p:cNvPr id="267" name="Google Shape;267;p40"/>
          <p:cNvPicPr preferRelativeResize="0"/>
          <p:nvPr/>
        </p:nvPicPr>
        <p:blipFill>
          <a:blip r:embed="rId4">
            <a:alphaModFix/>
          </a:blip>
          <a:stretch>
            <a:fillRect/>
          </a:stretch>
        </p:blipFill>
        <p:spPr>
          <a:xfrm>
            <a:off x="4300650" y="1286638"/>
            <a:ext cx="4531648" cy="36459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1"/>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3" name="Google Shape;273;p41"/>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4" name="Google Shape;274;p41"/>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5" name="Google Shape;275;p41"/>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6" name="Google Shape;276;p41"/>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41"/>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8" name="Google Shape;278;p41"/>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9" name="Google Shape;279;p41"/>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0" name="Google Shape;280;p41"/>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1" name="Google Shape;281;p41"/>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2" name="Google Shape;282;p41"/>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3" name="Google Shape;283;p41"/>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4" name="Google Shape;284;p41"/>
          <p:cNvSpPr txBox="1"/>
          <p:nvPr/>
        </p:nvSpPr>
        <p:spPr>
          <a:xfrm>
            <a:off x="2361299" y="753125"/>
            <a:ext cx="4421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Android Application - Hello World</a:t>
            </a:r>
            <a:endParaRPr sz="1800">
              <a:solidFill>
                <a:schemeClr val="dk1"/>
              </a:solidFill>
              <a:latin typeface="Montserrat SemiBold"/>
              <a:ea typeface="Montserrat SemiBold"/>
              <a:cs typeface="Montserrat SemiBold"/>
              <a:sym typeface="Montserrat SemiBold"/>
            </a:endParaRPr>
          </a:p>
        </p:txBody>
      </p:sp>
      <p:pic>
        <p:nvPicPr>
          <p:cNvPr id="285" name="Google Shape;285;p41"/>
          <p:cNvPicPr preferRelativeResize="0"/>
          <p:nvPr/>
        </p:nvPicPr>
        <p:blipFill>
          <a:blip r:embed="rId3">
            <a:alphaModFix/>
          </a:blip>
          <a:stretch>
            <a:fillRect/>
          </a:stretch>
        </p:blipFill>
        <p:spPr>
          <a:xfrm>
            <a:off x="2315150" y="1109375"/>
            <a:ext cx="4697643" cy="3769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1" name="Google Shape;291;p42"/>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2" name="Google Shape;292;p42"/>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3" name="Google Shape;293;p42"/>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4" name="Google Shape;294;p42"/>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5" name="Google Shape;295;p42"/>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6" name="Google Shape;296;p42"/>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7" name="Google Shape;297;p42"/>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8" name="Google Shape;298;p42"/>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9" name="Google Shape;299;p42"/>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0" name="Google Shape;300;p42"/>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1" name="Google Shape;301;p42"/>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2" name="Google Shape;302;p42"/>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3" name="Google Shape;303;p42"/>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42"/>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5" name="Google Shape;305;p42"/>
          <p:cNvSpPr txBox="1"/>
          <p:nvPr/>
        </p:nvSpPr>
        <p:spPr>
          <a:xfrm>
            <a:off x="1312925" y="1599525"/>
            <a:ext cx="3719700" cy="2313900"/>
          </a:xfrm>
          <a:prstGeom prst="rect">
            <a:avLst/>
          </a:prstGeom>
          <a:noFill/>
          <a:ln>
            <a:noFill/>
          </a:ln>
        </p:spPr>
        <p:txBody>
          <a:bodyPr anchorCtr="0" anchor="t" bIns="34275" lIns="68575" spcFirstLastPara="1" rIns="68575" wrap="square" tIns="34275">
            <a:noAutofit/>
          </a:bodyPr>
          <a:lstStyle/>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Java - contains the .java source files for your project.</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res/drawable-hdpi - This is a directory for drawable objects that are designed for high-density screens.</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res - directory for files that define your app's user interface.</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AndroidManifest.xml - manifest file which describes the fundamental characteristics of the app and defines each of its components.</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Build.gradle - auto generated file which contains compileSdkVersion, buildToolsVersion, applicationId, minSdkVersion, targetSdkVersion, versionCode and versionName</a:t>
            </a:r>
            <a:endParaRPr sz="1200">
              <a:solidFill>
                <a:schemeClr val="dk1"/>
              </a:solidFill>
              <a:latin typeface="Montserrat ExtraLight"/>
              <a:ea typeface="Montserrat ExtraLight"/>
              <a:cs typeface="Montserrat ExtraLight"/>
              <a:sym typeface="Montserrat ExtraLight"/>
            </a:endParaRPr>
          </a:p>
        </p:txBody>
      </p:sp>
      <p:sp>
        <p:nvSpPr>
          <p:cNvPr id="306" name="Google Shape;306;p42"/>
          <p:cNvSpPr txBox="1"/>
          <p:nvPr/>
        </p:nvSpPr>
        <p:spPr>
          <a:xfrm>
            <a:off x="2925002" y="1094950"/>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Anatomy of Android Application</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07" name="Google Shape;307;p42"/>
          <p:cNvPicPr preferRelativeResize="0"/>
          <p:nvPr/>
        </p:nvPicPr>
        <p:blipFill rotWithShape="1">
          <a:blip r:embed="rId3">
            <a:alphaModFix/>
          </a:blip>
          <a:srcRect b="14712" l="0" r="9739" t="0"/>
          <a:stretch/>
        </p:blipFill>
        <p:spPr>
          <a:xfrm>
            <a:off x="5032750" y="1451950"/>
            <a:ext cx="2884674" cy="317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3"/>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3" name="Google Shape;313;p43"/>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4" name="Google Shape;314;p43"/>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5" name="Google Shape;315;p43"/>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Google Shape;316;p43"/>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7" name="Google Shape;317;p43"/>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8" name="Google Shape;318;p43"/>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p43"/>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0" name="Google Shape;320;p43"/>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1" name="Google Shape;321;p43"/>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2" name="Google Shape;322;p43"/>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3" name="Google Shape;323;p43"/>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Google Shape;324;p43"/>
          <p:cNvSpPr txBox="1"/>
          <p:nvPr/>
        </p:nvSpPr>
        <p:spPr>
          <a:xfrm>
            <a:off x="2361299" y="753125"/>
            <a:ext cx="4421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Create a virtual device (AVD)</a:t>
            </a:r>
            <a:endParaRPr sz="1800">
              <a:solidFill>
                <a:schemeClr val="dk1"/>
              </a:solidFill>
              <a:latin typeface="Montserrat SemiBold"/>
              <a:ea typeface="Montserrat SemiBold"/>
              <a:cs typeface="Montserrat SemiBold"/>
              <a:sym typeface="Montserrat SemiBold"/>
            </a:endParaRPr>
          </a:p>
        </p:txBody>
      </p:sp>
      <p:pic>
        <p:nvPicPr>
          <p:cNvPr id="325" name="Google Shape;325;p43"/>
          <p:cNvPicPr preferRelativeResize="0"/>
          <p:nvPr/>
        </p:nvPicPr>
        <p:blipFill>
          <a:blip r:embed="rId3">
            <a:alphaModFix/>
          </a:blip>
          <a:stretch>
            <a:fillRect/>
          </a:stretch>
        </p:blipFill>
        <p:spPr>
          <a:xfrm>
            <a:off x="125575" y="1210500"/>
            <a:ext cx="3733725" cy="2515470"/>
          </a:xfrm>
          <a:prstGeom prst="rect">
            <a:avLst/>
          </a:prstGeom>
          <a:noFill/>
          <a:ln>
            <a:noFill/>
          </a:ln>
        </p:spPr>
      </p:pic>
      <p:pic>
        <p:nvPicPr>
          <p:cNvPr id="326" name="Google Shape;326;p43"/>
          <p:cNvPicPr preferRelativeResize="0"/>
          <p:nvPr/>
        </p:nvPicPr>
        <p:blipFill>
          <a:blip r:embed="rId4">
            <a:alphaModFix/>
          </a:blip>
          <a:stretch>
            <a:fillRect/>
          </a:stretch>
        </p:blipFill>
        <p:spPr>
          <a:xfrm>
            <a:off x="3245025" y="1615675"/>
            <a:ext cx="3733728" cy="2511576"/>
          </a:xfrm>
          <a:prstGeom prst="rect">
            <a:avLst/>
          </a:prstGeom>
          <a:noFill/>
          <a:ln>
            <a:noFill/>
          </a:ln>
        </p:spPr>
      </p:pic>
      <p:pic>
        <p:nvPicPr>
          <p:cNvPr id="327" name="Google Shape;327;p43"/>
          <p:cNvPicPr preferRelativeResize="0"/>
          <p:nvPr/>
        </p:nvPicPr>
        <p:blipFill>
          <a:blip r:embed="rId5">
            <a:alphaModFix/>
          </a:blip>
          <a:stretch>
            <a:fillRect/>
          </a:stretch>
        </p:blipFill>
        <p:spPr>
          <a:xfrm>
            <a:off x="4961327" y="2204425"/>
            <a:ext cx="3778924" cy="2515475"/>
          </a:xfrm>
          <a:prstGeom prst="rect">
            <a:avLst/>
          </a:prstGeom>
          <a:noFill/>
          <a:ln>
            <a:noFill/>
          </a:ln>
        </p:spPr>
      </p:pic>
      <p:pic>
        <p:nvPicPr>
          <p:cNvPr id="328" name="Google Shape;328;p43"/>
          <p:cNvPicPr preferRelativeResize="0"/>
          <p:nvPr/>
        </p:nvPicPr>
        <p:blipFill rotWithShape="1">
          <a:blip r:embed="rId6">
            <a:alphaModFix/>
          </a:blip>
          <a:srcRect b="0" l="2372" r="0" t="0"/>
          <a:stretch/>
        </p:blipFill>
        <p:spPr>
          <a:xfrm>
            <a:off x="6978750" y="112050"/>
            <a:ext cx="1858325" cy="407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34" name="Google Shape;334;p4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35" name="Google Shape;335;p44"/>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6" name="Google Shape;336;p44"/>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7" name="Google Shape;337;p44"/>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8" name="Google Shape;338;p44"/>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9" name="Google Shape;339;p44"/>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0" name="Google Shape;340;p44"/>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1" name="Google Shape;341;p44"/>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2" name="Google Shape;342;p44"/>
          <p:cNvSpPr txBox="1"/>
          <p:nvPr/>
        </p:nvSpPr>
        <p:spPr>
          <a:xfrm>
            <a:off x="2499175" y="1593300"/>
            <a:ext cx="53337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The main activity code is a Java file MainActivity.java. This is the actual application file which ultimately gets converted to a Dalvik executable and runs your application. Following is the default code generated by the application wizard for Hello World! application</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sp>
        <p:nvSpPr>
          <p:cNvPr id="343" name="Google Shape;343;p44"/>
          <p:cNvSpPr txBox="1"/>
          <p:nvPr/>
        </p:nvSpPr>
        <p:spPr>
          <a:xfrm>
            <a:off x="2499164" y="1042868"/>
            <a:ext cx="3288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MainActivity</a:t>
            </a:r>
            <a:endParaRPr sz="1800">
              <a:solidFill>
                <a:schemeClr val="dk1"/>
              </a:solidFill>
              <a:latin typeface="Montserrat SemiBold"/>
              <a:ea typeface="Montserrat SemiBold"/>
              <a:cs typeface="Montserrat SemiBold"/>
              <a:sym typeface="Montserrat SemiBold"/>
            </a:endParaRPr>
          </a:p>
        </p:txBody>
      </p:sp>
      <p:pic>
        <p:nvPicPr>
          <p:cNvPr id="344" name="Google Shape;344;p44"/>
          <p:cNvPicPr preferRelativeResize="0"/>
          <p:nvPr/>
        </p:nvPicPr>
        <p:blipFill>
          <a:blip r:embed="rId4">
            <a:alphaModFix/>
          </a:blip>
          <a:stretch>
            <a:fillRect/>
          </a:stretch>
        </p:blipFill>
        <p:spPr>
          <a:xfrm>
            <a:off x="2499175" y="2717625"/>
            <a:ext cx="4303050" cy="186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5"/>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0" name="Google Shape;350;p45"/>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1" name="Google Shape;351;p45"/>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2" name="Google Shape;352;p45"/>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3" name="Google Shape;353;p45"/>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4" name="Google Shape;354;p45"/>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5" name="Google Shape;355;p45"/>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6" name="Google Shape;356;p45"/>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7" name="Google Shape;357;p45"/>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8" name="Google Shape;358;p45"/>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9" name="Google Shape;359;p45"/>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0" name="Google Shape;360;p45"/>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1" name="Google Shape;361;p45"/>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2" name="Google Shape;362;p45"/>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3" name="Google Shape;363;p45"/>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4" name="Google Shape;364;p45"/>
          <p:cNvSpPr txBox="1"/>
          <p:nvPr/>
        </p:nvSpPr>
        <p:spPr>
          <a:xfrm>
            <a:off x="1359950" y="1340375"/>
            <a:ext cx="4287900" cy="10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Manifest file works as an interface between Android OS and your application, so if you do not declare your component in this file, then it will not be considered by the OS</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sp>
        <p:nvSpPr>
          <p:cNvPr id="365" name="Google Shape;365;p45"/>
          <p:cNvSpPr txBox="1"/>
          <p:nvPr/>
        </p:nvSpPr>
        <p:spPr>
          <a:xfrm>
            <a:off x="2403668" y="8310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The Manifest File</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66" name="Google Shape;366;p45"/>
          <p:cNvPicPr preferRelativeResize="0"/>
          <p:nvPr/>
        </p:nvPicPr>
        <p:blipFill>
          <a:blip r:embed="rId3">
            <a:alphaModFix/>
          </a:blip>
          <a:stretch>
            <a:fillRect/>
          </a:stretch>
        </p:blipFill>
        <p:spPr>
          <a:xfrm>
            <a:off x="2943450" y="2330800"/>
            <a:ext cx="5303024" cy="2596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