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67" r:id="rId5"/>
    <p:sldId id="287" r:id="rId6"/>
    <p:sldId id="286"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3" r:id="rId22"/>
    <p:sldId id="304" r:id="rId23"/>
    <p:sldId id="305" r:id="rId24"/>
    <p:sldId id="259" r:id="rId25"/>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9C77"/>
    <a:srgbClr val="115C5F"/>
    <a:srgbClr val="F8F8F8"/>
    <a:srgbClr val="25403C"/>
    <a:srgbClr val="2644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22" d="100"/>
          <a:sy n="122" d="100"/>
        </p:scale>
        <p:origin x="9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FB4E224-2E5E-4D0C-898C-C7CCA53816E1}"/>
              </a:ext>
            </a:extLst>
          </p:cNvPr>
          <p:cNvSpPr>
            <a:spLocks noGrp="1"/>
          </p:cNvSpPr>
          <p:nvPr>
            <p:ph type="ctrTitle"/>
          </p:nvPr>
        </p:nvSpPr>
        <p:spPr>
          <a:xfrm>
            <a:off x="1524000" y="1122363"/>
            <a:ext cx="9144000" cy="2387600"/>
          </a:xfrm>
        </p:spPr>
        <p:txBody>
          <a:bodyPr anchor="b"/>
          <a:lstStyle>
            <a:lvl1pPr algn="ctr">
              <a:defRPr sz="6000"/>
            </a:lvl1pPr>
          </a:lstStyle>
          <a:p>
            <a:r>
              <a:rPr lang="uk-UA"/>
              <a:t>Клацніть, щоб редагувати стиль зразка заголовка</a:t>
            </a:r>
          </a:p>
        </p:txBody>
      </p:sp>
      <p:sp>
        <p:nvSpPr>
          <p:cNvPr id="3" name="Підзаголовок 2">
            <a:extLst>
              <a:ext uri="{FF2B5EF4-FFF2-40B4-BE49-F238E27FC236}">
                <a16:creationId xmlns="" xmlns:a16="http://schemas.microsoft.com/office/drawing/2014/main" id="{9A215DC5-0D21-4680-877C-93AE23BF0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p>
        </p:txBody>
      </p:sp>
      <p:sp>
        <p:nvSpPr>
          <p:cNvPr id="4" name="Місце для дати 3">
            <a:extLst>
              <a:ext uri="{FF2B5EF4-FFF2-40B4-BE49-F238E27FC236}">
                <a16:creationId xmlns="" xmlns:a16="http://schemas.microsoft.com/office/drawing/2014/main" id="{04F39295-1F96-441F-9704-F939EF793596}"/>
              </a:ext>
            </a:extLst>
          </p:cNvPr>
          <p:cNvSpPr>
            <a:spLocks noGrp="1"/>
          </p:cNvSpPr>
          <p:nvPr>
            <p:ph type="dt" sz="half" idx="10"/>
          </p:nvPr>
        </p:nvSpPr>
        <p:spPr/>
        <p:txBody>
          <a:bodyPr/>
          <a:lstStyle/>
          <a:p>
            <a:fld id="{A26C1440-241F-4D1F-883A-D6B09AD66FDD}" type="datetimeFigureOut">
              <a:rPr lang="uk-UA" smtClean="0"/>
              <a:t>14.06.2019</a:t>
            </a:fld>
            <a:endParaRPr lang="uk-UA"/>
          </a:p>
        </p:txBody>
      </p:sp>
      <p:sp>
        <p:nvSpPr>
          <p:cNvPr id="5" name="Місце для нижнього колонтитула 4">
            <a:extLst>
              <a:ext uri="{FF2B5EF4-FFF2-40B4-BE49-F238E27FC236}">
                <a16:creationId xmlns="" xmlns:a16="http://schemas.microsoft.com/office/drawing/2014/main" id="{891DD418-AECB-4707-9B8E-46420C8A94A2}"/>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 xmlns:a16="http://schemas.microsoft.com/office/drawing/2014/main" id="{DF3A1477-2439-48D5-8C96-21743D65E15C}"/>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00385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60E69DF4-ABDA-4A99-AF5B-47D286201183}"/>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 xmlns:a16="http://schemas.microsoft.com/office/drawing/2014/main" id="{F4876C03-8841-461F-969D-0CCEFC487F42}"/>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 xmlns:a16="http://schemas.microsoft.com/office/drawing/2014/main" id="{847EB11C-43EA-40A9-8226-FA2E7F7AD471}"/>
              </a:ext>
            </a:extLst>
          </p:cNvPr>
          <p:cNvSpPr>
            <a:spLocks noGrp="1"/>
          </p:cNvSpPr>
          <p:nvPr>
            <p:ph type="dt" sz="half" idx="10"/>
          </p:nvPr>
        </p:nvSpPr>
        <p:spPr/>
        <p:txBody>
          <a:bodyPr/>
          <a:lstStyle/>
          <a:p>
            <a:fld id="{A26C1440-241F-4D1F-883A-D6B09AD66FDD}" type="datetimeFigureOut">
              <a:rPr lang="uk-UA" smtClean="0"/>
              <a:t>14.06.2019</a:t>
            </a:fld>
            <a:endParaRPr lang="uk-UA"/>
          </a:p>
        </p:txBody>
      </p:sp>
      <p:sp>
        <p:nvSpPr>
          <p:cNvPr id="5" name="Місце для нижнього колонтитула 4">
            <a:extLst>
              <a:ext uri="{FF2B5EF4-FFF2-40B4-BE49-F238E27FC236}">
                <a16:creationId xmlns="" xmlns:a16="http://schemas.microsoft.com/office/drawing/2014/main" id="{ABE1B952-CFEF-4C7D-8825-7689B03769A1}"/>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 xmlns:a16="http://schemas.microsoft.com/office/drawing/2014/main" id="{B9690BAE-8428-48A4-8599-C0B19DA3F2FB}"/>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418663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 xmlns:a16="http://schemas.microsoft.com/office/drawing/2014/main" id="{48CDC7FB-7771-485F-B86A-89DDE76E9D91}"/>
              </a:ext>
            </a:extLst>
          </p:cNvPr>
          <p:cNvSpPr>
            <a:spLocks noGrp="1"/>
          </p:cNvSpPr>
          <p:nvPr>
            <p:ph type="title" orient="vert"/>
          </p:nvPr>
        </p:nvSpPr>
        <p:spPr>
          <a:xfrm>
            <a:off x="8724900" y="365125"/>
            <a:ext cx="2628900" cy="5811838"/>
          </a:xfrm>
        </p:spPr>
        <p:txBody>
          <a:bodyPr vert="eaVert"/>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 xmlns:a16="http://schemas.microsoft.com/office/drawing/2014/main" id="{90976F92-CFD7-479D-8E53-3241EF3A9533}"/>
              </a:ext>
            </a:extLst>
          </p:cNvPr>
          <p:cNvSpPr>
            <a:spLocks noGrp="1"/>
          </p:cNvSpPr>
          <p:nvPr>
            <p:ph type="body" orient="vert" idx="1"/>
          </p:nvPr>
        </p:nvSpPr>
        <p:spPr>
          <a:xfrm>
            <a:off x="838200" y="365125"/>
            <a:ext cx="7734300"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 xmlns:a16="http://schemas.microsoft.com/office/drawing/2014/main" id="{36EED71E-D2B5-4DD1-8977-C0534DBFDDB2}"/>
              </a:ext>
            </a:extLst>
          </p:cNvPr>
          <p:cNvSpPr>
            <a:spLocks noGrp="1"/>
          </p:cNvSpPr>
          <p:nvPr>
            <p:ph type="dt" sz="half" idx="10"/>
          </p:nvPr>
        </p:nvSpPr>
        <p:spPr/>
        <p:txBody>
          <a:bodyPr/>
          <a:lstStyle/>
          <a:p>
            <a:fld id="{A26C1440-241F-4D1F-883A-D6B09AD66FDD}" type="datetimeFigureOut">
              <a:rPr lang="uk-UA" smtClean="0"/>
              <a:t>14.06.2019</a:t>
            </a:fld>
            <a:endParaRPr lang="uk-UA"/>
          </a:p>
        </p:txBody>
      </p:sp>
      <p:sp>
        <p:nvSpPr>
          <p:cNvPr id="5" name="Місце для нижнього колонтитула 4">
            <a:extLst>
              <a:ext uri="{FF2B5EF4-FFF2-40B4-BE49-F238E27FC236}">
                <a16:creationId xmlns="" xmlns:a16="http://schemas.microsoft.com/office/drawing/2014/main" id="{A68F9C9A-FAC2-4016-8437-9A10A8E3FC62}"/>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 xmlns:a16="http://schemas.microsoft.com/office/drawing/2014/main" id="{026CA83A-0391-45E1-8A61-833E068036E1}"/>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51998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7823B7A-1D7B-4955-96E6-76414BCA1637}"/>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 xmlns:a16="http://schemas.microsoft.com/office/drawing/2014/main" id="{BEE7EEE5-97E3-4039-9D1A-A74A8CA7BB1E}"/>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 xmlns:a16="http://schemas.microsoft.com/office/drawing/2014/main" id="{FBA82BBA-8B49-4AE9-BF5D-798126A65DCA}"/>
              </a:ext>
            </a:extLst>
          </p:cNvPr>
          <p:cNvSpPr>
            <a:spLocks noGrp="1"/>
          </p:cNvSpPr>
          <p:nvPr>
            <p:ph type="dt" sz="half" idx="10"/>
          </p:nvPr>
        </p:nvSpPr>
        <p:spPr/>
        <p:txBody>
          <a:bodyPr/>
          <a:lstStyle/>
          <a:p>
            <a:fld id="{A26C1440-241F-4D1F-883A-D6B09AD66FDD}" type="datetimeFigureOut">
              <a:rPr lang="uk-UA" smtClean="0"/>
              <a:t>14.06.2019</a:t>
            </a:fld>
            <a:endParaRPr lang="uk-UA"/>
          </a:p>
        </p:txBody>
      </p:sp>
      <p:sp>
        <p:nvSpPr>
          <p:cNvPr id="5" name="Місце для нижнього колонтитула 4">
            <a:extLst>
              <a:ext uri="{FF2B5EF4-FFF2-40B4-BE49-F238E27FC236}">
                <a16:creationId xmlns="" xmlns:a16="http://schemas.microsoft.com/office/drawing/2014/main" id="{463AEC5C-B567-4454-A11F-75604DD782CB}"/>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 xmlns:a16="http://schemas.microsoft.com/office/drawing/2014/main" id="{7482618A-974D-4095-87A1-606C6E17B999}"/>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338510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6882AEA6-811D-41F7-9311-99E2284764BE}"/>
              </a:ext>
            </a:extLst>
          </p:cNvPr>
          <p:cNvSpPr>
            <a:spLocks noGrp="1"/>
          </p:cNvSpPr>
          <p:nvPr>
            <p:ph type="title"/>
          </p:nvPr>
        </p:nvSpPr>
        <p:spPr>
          <a:xfrm>
            <a:off x="831850" y="1709738"/>
            <a:ext cx="10515600" cy="2852737"/>
          </a:xfrm>
        </p:spPr>
        <p:txBody>
          <a:bodyPr anchor="b"/>
          <a:lstStyle>
            <a:lvl1pPr>
              <a:defRPr sz="6000"/>
            </a:lvl1pPr>
          </a:lstStyle>
          <a:p>
            <a:r>
              <a:rPr lang="uk-UA"/>
              <a:t>Клацніть, щоб редагувати стиль зразка заголовка</a:t>
            </a:r>
          </a:p>
        </p:txBody>
      </p:sp>
      <p:sp>
        <p:nvSpPr>
          <p:cNvPr id="3" name="Місце для тексту 2">
            <a:extLst>
              <a:ext uri="{FF2B5EF4-FFF2-40B4-BE49-F238E27FC236}">
                <a16:creationId xmlns="" xmlns:a16="http://schemas.microsoft.com/office/drawing/2014/main" id="{5167DABF-F796-4FFA-B15B-1051279F9C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 xmlns:a16="http://schemas.microsoft.com/office/drawing/2014/main" id="{6F7B6692-A141-4D24-8A1C-AFBBD7569D6B}"/>
              </a:ext>
            </a:extLst>
          </p:cNvPr>
          <p:cNvSpPr>
            <a:spLocks noGrp="1"/>
          </p:cNvSpPr>
          <p:nvPr>
            <p:ph type="dt" sz="half" idx="10"/>
          </p:nvPr>
        </p:nvSpPr>
        <p:spPr/>
        <p:txBody>
          <a:bodyPr/>
          <a:lstStyle/>
          <a:p>
            <a:fld id="{A26C1440-241F-4D1F-883A-D6B09AD66FDD}" type="datetimeFigureOut">
              <a:rPr lang="uk-UA" smtClean="0"/>
              <a:t>14.06.2019</a:t>
            </a:fld>
            <a:endParaRPr lang="uk-UA"/>
          </a:p>
        </p:txBody>
      </p:sp>
      <p:sp>
        <p:nvSpPr>
          <p:cNvPr id="5" name="Місце для нижнього колонтитула 4">
            <a:extLst>
              <a:ext uri="{FF2B5EF4-FFF2-40B4-BE49-F238E27FC236}">
                <a16:creationId xmlns="" xmlns:a16="http://schemas.microsoft.com/office/drawing/2014/main" id="{0AF7A785-9E4B-4A57-B4B8-5E2E37707208}"/>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 xmlns:a16="http://schemas.microsoft.com/office/drawing/2014/main" id="{5745F420-FCD3-471C-8FE1-8D6725F35A17}"/>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74021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DD687618-30B1-429C-B8CF-527BA139DEFB}"/>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 xmlns:a16="http://schemas.microsoft.com/office/drawing/2014/main" id="{2EC1DC76-E334-435A-B7FB-BCCC67101A2C}"/>
              </a:ext>
            </a:extLst>
          </p:cNvPr>
          <p:cNvSpPr>
            <a:spLocks noGrp="1"/>
          </p:cNvSpPr>
          <p:nvPr>
            <p:ph sz="half" idx="1"/>
          </p:nvPr>
        </p:nvSpPr>
        <p:spPr>
          <a:xfrm>
            <a:off x="838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a:extLst>
              <a:ext uri="{FF2B5EF4-FFF2-40B4-BE49-F238E27FC236}">
                <a16:creationId xmlns="" xmlns:a16="http://schemas.microsoft.com/office/drawing/2014/main" id="{C6683F53-902F-4821-AFF9-5A6F91B8DAF3}"/>
              </a:ext>
            </a:extLst>
          </p:cNvPr>
          <p:cNvSpPr>
            <a:spLocks noGrp="1"/>
          </p:cNvSpPr>
          <p:nvPr>
            <p:ph sz="half" idx="2"/>
          </p:nvPr>
        </p:nvSpPr>
        <p:spPr>
          <a:xfrm>
            <a:off x="6172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a:extLst>
              <a:ext uri="{FF2B5EF4-FFF2-40B4-BE49-F238E27FC236}">
                <a16:creationId xmlns="" xmlns:a16="http://schemas.microsoft.com/office/drawing/2014/main" id="{CF8C6DC0-059B-4FBD-8DB9-FB8A4F134C81}"/>
              </a:ext>
            </a:extLst>
          </p:cNvPr>
          <p:cNvSpPr>
            <a:spLocks noGrp="1"/>
          </p:cNvSpPr>
          <p:nvPr>
            <p:ph type="dt" sz="half" idx="10"/>
          </p:nvPr>
        </p:nvSpPr>
        <p:spPr/>
        <p:txBody>
          <a:bodyPr/>
          <a:lstStyle/>
          <a:p>
            <a:fld id="{A26C1440-241F-4D1F-883A-D6B09AD66FDD}" type="datetimeFigureOut">
              <a:rPr lang="uk-UA" smtClean="0"/>
              <a:t>14.06.2019</a:t>
            </a:fld>
            <a:endParaRPr lang="uk-UA"/>
          </a:p>
        </p:txBody>
      </p:sp>
      <p:sp>
        <p:nvSpPr>
          <p:cNvPr id="6" name="Місце для нижнього колонтитула 5">
            <a:extLst>
              <a:ext uri="{FF2B5EF4-FFF2-40B4-BE49-F238E27FC236}">
                <a16:creationId xmlns="" xmlns:a16="http://schemas.microsoft.com/office/drawing/2014/main" id="{C81955E2-7318-4665-BFAB-267A0D862352}"/>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 xmlns:a16="http://schemas.microsoft.com/office/drawing/2014/main" id="{080B850D-413F-4580-9818-144168EBAF0E}"/>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81841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44BD2CC-F84A-4B1B-99D3-C139C2A0AC0F}"/>
              </a:ext>
            </a:extLst>
          </p:cNvPr>
          <p:cNvSpPr>
            <a:spLocks noGrp="1"/>
          </p:cNvSpPr>
          <p:nvPr>
            <p:ph type="title"/>
          </p:nvPr>
        </p:nvSpPr>
        <p:spPr>
          <a:xfrm>
            <a:off x="839788" y="365125"/>
            <a:ext cx="10515600" cy="1325563"/>
          </a:xfrm>
        </p:spPr>
        <p:txBody>
          <a:bodyPr/>
          <a:lstStyle/>
          <a:p>
            <a:r>
              <a:rPr lang="uk-UA"/>
              <a:t>Клацніть, щоб редагувати стиль зразка заголовка</a:t>
            </a:r>
          </a:p>
        </p:txBody>
      </p:sp>
      <p:sp>
        <p:nvSpPr>
          <p:cNvPr id="3" name="Місце для тексту 2">
            <a:extLst>
              <a:ext uri="{FF2B5EF4-FFF2-40B4-BE49-F238E27FC236}">
                <a16:creationId xmlns="" xmlns:a16="http://schemas.microsoft.com/office/drawing/2014/main" id="{7B0097D3-8475-4246-AE67-9E60B8BFCC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 xmlns:a16="http://schemas.microsoft.com/office/drawing/2014/main" id="{86502CF4-2E64-4C3E-A54A-F81A259B0F63}"/>
              </a:ext>
            </a:extLst>
          </p:cNvPr>
          <p:cNvSpPr>
            <a:spLocks noGrp="1"/>
          </p:cNvSpPr>
          <p:nvPr>
            <p:ph sz="half" idx="2"/>
          </p:nvPr>
        </p:nvSpPr>
        <p:spPr>
          <a:xfrm>
            <a:off x="839788" y="2505075"/>
            <a:ext cx="5157787"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a:extLst>
              <a:ext uri="{FF2B5EF4-FFF2-40B4-BE49-F238E27FC236}">
                <a16:creationId xmlns="" xmlns:a16="http://schemas.microsoft.com/office/drawing/2014/main" id="{148BF0DE-E9A2-433C-8A70-D37D446A9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 xmlns:a16="http://schemas.microsoft.com/office/drawing/2014/main" id="{BD730FE7-5FB4-4C69-AAEA-AD7B5FC3571A}"/>
              </a:ext>
            </a:extLst>
          </p:cNvPr>
          <p:cNvSpPr>
            <a:spLocks noGrp="1"/>
          </p:cNvSpPr>
          <p:nvPr>
            <p:ph sz="quarter" idx="4"/>
          </p:nvPr>
        </p:nvSpPr>
        <p:spPr>
          <a:xfrm>
            <a:off x="6172200" y="2505075"/>
            <a:ext cx="5183188"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a:extLst>
              <a:ext uri="{FF2B5EF4-FFF2-40B4-BE49-F238E27FC236}">
                <a16:creationId xmlns="" xmlns:a16="http://schemas.microsoft.com/office/drawing/2014/main" id="{C9E98F94-D86A-4E65-B354-77A91116550A}"/>
              </a:ext>
            </a:extLst>
          </p:cNvPr>
          <p:cNvSpPr>
            <a:spLocks noGrp="1"/>
          </p:cNvSpPr>
          <p:nvPr>
            <p:ph type="dt" sz="half" idx="10"/>
          </p:nvPr>
        </p:nvSpPr>
        <p:spPr/>
        <p:txBody>
          <a:bodyPr/>
          <a:lstStyle/>
          <a:p>
            <a:fld id="{A26C1440-241F-4D1F-883A-D6B09AD66FDD}" type="datetimeFigureOut">
              <a:rPr lang="uk-UA" smtClean="0"/>
              <a:t>14.06.2019</a:t>
            </a:fld>
            <a:endParaRPr lang="uk-UA"/>
          </a:p>
        </p:txBody>
      </p:sp>
      <p:sp>
        <p:nvSpPr>
          <p:cNvPr id="8" name="Місце для нижнього колонтитула 7">
            <a:extLst>
              <a:ext uri="{FF2B5EF4-FFF2-40B4-BE49-F238E27FC236}">
                <a16:creationId xmlns="" xmlns:a16="http://schemas.microsoft.com/office/drawing/2014/main" id="{0869D5CB-391E-4273-B06E-83BDF5FE1AFE}"/>
              </a:ext>
            </a:extLst>
          </p:cNvPr>
          <p:cNvSpPr>
            <a:spLocks noGrp="1"/>
          </p:cNvSpPr>
          <p:nvPr>
            <p:ph type="ftr" sz="quarter" idx="11"/>
          </p:nvPr>
        </p:nvSpPr>
        <p:spPr/>
        <p:txBody>
          <a:bodyPr/>
          <a:lstStyle/>
          <a:p>
            <a:endParaRPr lang="uk-UA"/>
          </a:p>
        </p:txBody>
      </p:sp>
      <p:sp>
        <p:nvSpPr>
          <p:cNvPr id="9" name="Місце для номера слайда 8">
            <a:extLst>
              <a:ext uri="{FF2B5EF4-FFF2-40B4-BE49-F238E27FC236}">
                <a16:creationId xmlns="" xmlns:a16="http://schemas.microsoft.com/office/drawing/2014/main" id="{581D32DD-414E-443D-A64C-61DB35D04D4E}"/>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27677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E06BFBE-7060-4A8E-B870-1AAF058E32AD}"/>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дати 2">
            <a:extLst>
              <a:ext uri="{FF2B5EF4-FFF2-40B4-BE49-F238E27FC236}">
                <a16:creationId xmlns="" xmlns:a16="http://schemas.microsoft.com/office/drawing/2014/main" id="{8CE5365C-0693-4D6B-B5CB-53DC8F6A6DFB}"/>
              </a:ext>
            </a:extLst>
          </p:cNvPr>
          <p:cNvSpPr>
            <a:spLocks noGrp="1"/>
          </p:cNvSpPr>
          <p:nvPr>
            <p:ph type="dt" sz="half" idx="10"/>
          </p:nvPr>
        </p:nvSpPr>
        <p:spPr/>
        <p:txBody>
          <a:bodyPr/>
          <a:lstStyle/>
          <a:p>
            <a:fld id="{A26C1440-241F-4D1F-883A-D6B09AD66FDD}" type="datetimeFigureOut">
              <a:rPr lang="uk-UA" smtClean="0"/>
              <a:t>14.06.2019</a:t>
            </a:fld>
            <a:endParaRPr lang="uk-UA"/>
          </a:p>
        </p:txBody>
      </p:sp>
      <p:sp>
        <p:nvSpPr>
          <p:cNvPr id="4" name="Місце для нижнього колонтитула 3">
            <a:extLst>
              <a:ext uri="{FF2B5EF4-FFF2-40B4-BE49-F238E27FC236}">
                <a16:creationId xmlns="" xmlns:a16="http://schemas.microsoft.com/office/drawing/2014/main" id="{6E9BE8A3-6322-449D-8DC4-7D333DF57D95}"/>
              </a:ext>
            </a:extLst>
          </p:cNvPr>
          <p:cNvSpPr>
            <a:spLocks noGrp="1"/>
          </p:cNvSpPr>
          <p:nvPr>
            <p:ph type="ftr" sz="quarter" idx="11"/>
          </p:nvPr>
        </p:nvSpPr>
        <p:spPr/>
        <p:txBody>
          <a:bodyPr/>
          <a:lstStyle/>
          <a:p>
            <a:endParaRPr lang="uk-UA"/>
          </a:p>
        </p:txBody>
      </p:sp>
      <p:sp>
        <p:nvSpPr>
          <p:cNvPr id="5" name="Місце для номера слайда 4">
            <a:extLst>
              <a:ext uri="{FF2B5EF4-FFF2-40B4-BE49-F238E27FC236}">
                <a16:creationId xmlns="" xmlns:a16="http://schemas.microsoft.com/office/drawing/2014/main" id="{66FCB659-6336-4087-9567-C7D9427DFF8A}"/>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70469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 xmlns:a16="http://schemas.microsoft.com/office/drawing/2014/main" id="{CAA23786-B117-49F7-9870-6F75F67F353E}"/>
              </a:ext>
            </a:extLst>
          </p:cNvPr>
          <p:cNvSpPr>
            <a:spLocks noGrp="1"/>
          </p:cNvSpPr>
          <p:nvPr>
            <p:ph type="dt" sz="half" idx="10"/>
          </p:nvPr>
        </p:nvSpPr>
        <p:spPr/>
        <p:txBody>
          <a:bodyPr/>
          <a:lstStyle/>
          <a:p>
            <a:fld id="{A26C1440-241F-4D1F-883A-D6B09AD66FDD}" type="datetimeFigureOut">
              <a:rPr lang="uk-UA" smtClean="0"/>
              <a:t>14.06.2019</a:t>
            </a:fld>
            <a:endParaRPr lang="uk-UA"/>
          </a:p>
        </p:txBody>
      </p:sp>
      <p:sp>
        <p:nvSpPr>
          <p:cNvPr id="3" name="Місце для нижнього колонтитула 2">
            <a:extLst>
              <a:ext uri="{FF2B5EF4-FFF2-40B4-BE49-F238E27FC236}">
                <a16:creationId xmlns="" xmlns:a16="http://schemas.microsoft.com/office/drawing/2014/main" id="{6BA8554E-DAF0-4A7A-85BE-2A994AA342FA}"/>
              </a:ext>
            </a:extLst>
          </p:cNvPr>
          <p:cNvSpPr>
            <a:spLocks noGrp="1"/>
          </p:cNvSpPr>
          <p:nvPr>
            <p:ph type="ftr" sz="quarter" idx="11"/>
          </p:nvPr>
        </p:nvSpPr>
        <p:spPr/>
        <p:txBody>
          <a:bodyPr/>
          <a:lstStyle/>
          <a:p>
            <a:endParaRPr lang="uk-UA"/>
          </a:p>
        </p:txBody>
      </p:sp>
      <p:sp>
        <p:nvSpPr>
          <p:cNvPr id="4" name="Місце для номера слайда 3">
            <a:extLst>
              <a:ext uri="{FF2B5EF4-FFF2-40B4-BE49-F238E27FC236}">
                <a16:creationId xmlns="" xmlns:a16="http://schemas.microsoft.com/office/drawing/2014/main" id="{F84EFC7C-35BD-430F-AE76-D4C99A5FC96D}"/>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686758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1FCC844-ED25-4DC8-8557-3FCA95C6D329}"/>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вмісту 2">
            <a:extLst>
              <a:ext uri="{FF2B5EF4-FFF2-40B4-BE49-F238E27FC236}">
                <a16:creationId xmlns="" xmlns:a16="http://schemas.microsoft.com/office/drawing/2014/main" id="{1D2883E7-8549-4604-9579-B7A0E00E4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a:extLst>
              <a:ext uri="{FF2B5EF4-FFF2-40B4-BE49-F238E27FC236}">
                <a16:creationId xmlns="" xmlns:a16="http://schemas.microsoft.com/office/drawing/2014/main" id="{575807A4-39A4-4549-848F-53727A38E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 xmlns:a16="http://schemas.microsoft.com/office/drawing/2014/main" id="{7BA21098-4993-4EB4-A2B1-EF797D07ADBC}"/>
              </a:ext>
            </a:extLst>
          </p:cNvPr>
          <p:cNvSpPr>
            <a:spLocks noGrp="1"/>
          </p:cNvSpPr>
          <p:nvPr>
            <p:ph type="dt" sz="half" idx="10"/>
          </p:nvPr>
        </p:nvSpPr>
        <p:spPr/>
        <p:txBody>
          <a:bodyPr/>
          <a:lstStyle/>
          <a:p>
            <a:fld id="{A26C1440-241F-4D1F-883A-D6B09AD66FDD}" type="datetimeFigureOut">
              <a:rPr lang="uk-UA" smtClean="0"/>
              <a:t>14.06.2019</a:t>
            </a:fld>
            <a:endParaRPr lang="uk-UA"/>
          </a:p>
        </p:txBody>
      </p:sp>
      <p:sp>
        <p:nvSpPr>
          <p:cNvPr id="6" name="Місце для нижнього колонтитула 5">
            <a:extLst>
              <a:ext uri="{FF2B5EF4-FFF2-40B4-BE49-F238E27FC236}">
                <a16:creationId xmlns="" xmlns:a16="http://schemas.microsoft.com/office/drawing/2014/main" id="{EFD60677-E583-4227-B01C-6A4E008557F0}"/>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 xmlns:a16="http://schemas.microsoft.com/office/drawing/2014/main" id="{6F38E429-7FF6-4D74-941F-DE7C452A034F}"/>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340287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15079F48-DDFE-46AC-99FE-D34E9BC286BF}"/>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зображення 2">
            <a:extLst>
              <a:ext uri="{FF2B5EF4-FFF2-40B4-BE49-F238E27FC236}">
                <a16:creationId xmlns="" xmlns:a16="http://schemas.microsoft.com/office/drawing/2014/main" id="{4F02EF93-22A5-4A5F-9F98-F22FEC0AC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a:extLst>
              <a:ext uri="{FF2B5EF4-FFF2-40B4-BE49-F238E27FC236}">
                <a16:creationId xmlns="" xmlns:a16="http://schemas.microsoft.com/office/drawing/2014/main" id="{C69A7E30-7C18-433E-ACC2-83442CF16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 xmlns:a16="http://schemas.microsoft.com/office/drawing/2014/main" id="{9BB220E5-2E5C-46C9-95BA-CCFEF06C7CE8}"/>
              </a:ext>
            </a:extLst>
          </p:cNvPr>
          <p:cNvSpPr>
            <a:spLocks noGrp="1"/>
          </p:cNvSpPr>
          <p:nvPr>
            <p:ph type="dt" sz="half" idx="10"/>
          </p:nvPr>
        </p:nvSpPr>
        <p:spPr/>
        <p:txBody>
          <a:bodyPr/>
          <a:lstStyle/>
          <a:p>
            <a:fld id="{A26C1440-241F-4D1F-883A-D6B09AD66FDD}" type="datetimeFigureOut">
              <a:rPr lang="uk-UA" smtClean="0"/>
              <a:t>14.06.2019</a:t>
            </a:fld>
            <a:endParaRPr lang="uk-UA"/>
          </a:p>
        </p:txBody>
      </p:sp>
      <p:sp>
        <p:nvSpPr>
          <p:cNvPr id="6" name="Місце для нижнього колонтитула 5">
            <a:extLst>
              <a:ext uri="{FF2B5EF4-FFF2-40B4-BE49-F238E27FC236}">
                <a16:creationId xmlns="" xmlns:a16="http://schemas.microsoft.com/office/drawing/2014/main" id="{E289BC62-C8AA-48D9-93C7-FB2F0659D0E6}"/>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 xmlns:a16="http://schemas.microsoft.com/office/drawing/2014/main" id="{BFAD2163-DDA3-4229-B973-1A3F60BA77D4}"/>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67474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 xmlns:a16="http://schemas.microsoft.com/office/drawing/2014/main" id="{F684BA93-52D5-4748-9FF5-A056822F8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p>
        </p:txBody>
      </p:sp>
      <p:sp>
        <p:nvSpPr>
          <p:cNvPr id="3" name="Місце для тексту 2">
            <a:extLst>
              <a:ext uri="{FF2B5EF4-FFF2-40B4-BE49-F238E27FC236}">
                <a16:creationId xmlns="" xmlns:a16="http://schemas.microsoft.com/office/drawing/2014/main" id="{D47A65D2-FA47-4D8E-87D7-85FF16C90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 xmlns:a16="http://schemas.microsoft.com/office/drawing/2014/main" id="{7E13DFB7-9899-4737-8AA7-346CC232E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C1440-241F-4D1F-883A-D6B09AD66FDD}" type="datetimeFigureOut">
              <a:rPr lang="uk-UA" smtClean="0"/>
              <a:t>14.06.2019</a:t>
            </a:fld>
            <a:endParaRPr lang="uk-UA"/>
          </a:p>
        </p:txBody>
      </p:sp>
      <p:sp>
        <p:nvSpPr>
          <p:cNvPr id="5" name="Місце для нижнього колонтитула 4">
            <a:extLst>
              <a:ext uri="{FF2B5EF4-FFF2-40B4-BE49-F238E27FC236}">
                <a16:creationId xmlns="" xmlns:a16="http://schemas.microsoft.com/office/drawing/2014/main" id="{76B1F1CB-B958-44DF-B1CB-0BA894EC05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Місце для номера слайда 5">
            <a:extLst>
              <a:ext uri="{FF2B5EF4-FFF2-40B4-BE49-F238E27FC236}">
                <a16:creationId xmlns="" xmlns:a16="http://schemas.microsoft.com/office/drawing/2014/main" id="{287C862F-6921-4049-BD3D-68AC2052E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D71BD-1985-4EC1-9CD9-E7DBEDE530DA}" type="slidenum">
              <a:rPr lang="uk-UA" smtClean="0"/>
              <a:t>‹#›</a:t>
            </a:fld>
            <a:endParaRPr lang="uk-UA"/>
          </a:p>
        </p:txBody>
      </p:sp>
    </p:spTree>
    <p:extLst>
      <p:ext uri="{BB962C8B-B14F-4D97-AF65-F5344CB8AC3E}">
        <p14:creationId xmlns:p14="http://schemas.microsoft.com/office/powerpoint/2010/main" val="3257462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18.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Групувати 18">
            <a:extLst>
              <a:ext uri="{FF2B5EF4-FFF2-40B4-BE49-F238E27FC236}">
                <a16:creationId xmlns="" xmlns:a16="http://schemas.microsoft.com/office/drawing/2014/main" id="{B3F5E830-872A-40D0-98A9-2F2CEB70E30C}"/>
              </a:ext>
            </a:extLst>
          </p:cNvPr>
          <p:cNvGrpSpPr/>
          <p:nvPr/>
        </p:nvGrpSpPr>
        <p:grpSpPr>
          <a:xfrm>
            <a:off x="0" y="0"/>
            <a:ext cx="12192000" cy="6858000"/>
            <a:chOff x="0" y="0"/>
            <a:chExt cx="12192000" cy="6858000"/>
          </a:xfrm>
        </p:grpSpPr>
        <p:sp>
          <p:nvSpPr>
            <p:cNvPr id="12" name="Прямокутник 11">
              <a:extLst>
                <a:ext uri="{FF2B5EF4-FFF2-40B4-BE49-F238E27FC236}">
                  <a16:creationId xmlns="" xmlns:a16="http://schemas.microsoft.com/office/drawing/2014/main" id="{1CF95CD2-AA45-4FE4-B5B9-FE0643959C83}"/>
                </a:ext>
              </a:extLst>
            </p:cNvPr>
            <p:cNvSpPr/>
            <p:nvPr/>
          </p:nvSpPr>
          <p:spPr>
            <a:xfrm>
              <a:off x="0" y="0"/>
              <a:ext cx="12192000" cy="6858000"/>
            </a:xfrm>
            <a:prstGeom prst="rect">
              <a:avLst/>
            </a:prstGeom>
            <a:solidFill>
              <a:srgbClr val="2644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grpSp>
          <p:nvGrpSpPr>
            <p:cNvPr id="18" name="Групувати 17">
              <a:extLst>
                <a:ext uri="{FF2B5EF4-FFF2-40B4-BE49-F238E27FC236}">
                  <a16:creationId xmlns="" xmlns:a16="http://schemas.microsoft.com/office/drawing/2014/main" id="{7FF3A39A-ED6A-449D-B1AB-7C863C79802C}"/>
                </a:ext>
              </a:extLst>
            </p:cNvPr>
            <p:cNvGrpSpPr/>
            <p:nvPr/>
          </p:nvGrpSpPr>
          <p:grpSpPr>
            <a:xfrm>
              <a:off x="0" y="0"/>
              <a:ext cx="12192000" cy="6858000"/>
              <a:chOff x="0" y="0"/>
              <a:chExt cx="12192000" cy="6858000"/>
            </a:xfrm>
          </p:grpSpPr>
          <p:pic>
            <p:nvPicPr>
              <p:cNvPr id="11" name="Рисунок 10">
                <a:extLst>
                  <a:ext uri="{FF2B5EF4-FFF2-40B4-BE49-F238E27FC236}">
                    <a16:creationId xmlns="" xmlns:a16="http://schemas.microsoft.com/office/drawing/2014/main" id="{30AE274A-DD53-45D8-8BAA-CE84785D9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pic>
            <p:nvPicPr>
              <p:cNvPr id="5" name="Рисунок 4">
                <a:extLst>
                  <a:ext uri="{FF2B5EF4-FFF2-40B4-BE49-F238E27FC236}">
                    <a16:creationId xmlns="" xmlns:a16="http://schemas.microsoft.com/office/drawing/2014/main" id="{B826953E-F317-440D-A9BB-5A799C5B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072" y="2462703"/>
                <a:ext cx="5587398" cy="4362640"/>
              </a:xfrm>
              <a:prstGeom prst="rect">
                <a:avLst/>
              </a:prstGeom>
            </p:spPr>
          </p:pic>
        </p:grpSp>
      </p:grpSp>
      <p:sp>
        <p:nvSpPr>
          <p:cNvPr id="14" name="TextBox 13">
            <a:extLst>
              <a:ext uri="{FF2B5EF4-FFF2-40B4-BE49-F238E27FC236}">
                <a16:creationId xmlns="" xmlns:a16="http://schemas.microsoft.com/office/drawing/2014/main" id="{4A7FC238-E12A-42EC-B5D6-E31FA7B3B9C9}"/>
              </a:ext>
            </a:extLst>
          </p:cNvPr>
          <p:cNvSpPr txBox="1"/>
          <p:nvPr/>
        </p:nvSpPr>
        <p:spPr>
          <a:xfrm>
            <a:off x="578757" y="1104374"/>
            <a:ext cx="8627765" cy="646331"/>
          </a:xfrm>
          <a:prstGeom prst="rect">
            <a:avLst/>
          </a:prstGeom>
          <a:noFill/>
        </p:spPr>
        <p:txBody>
          <a:bodyPr wrap="square" rtlCol="0">
            <a:spAutoFit/>
          </a:bodyPr>
          <a:lstStyle/>
          <a:p>
            <a:r>
              <a:rPr lang="en-US" sz="3600" dirty="0" smtClean="0">
                <a:solidFill>
                  <a:schemeClr val="bg1"/>
                </a:solidFill>
                <a:effectLst/>
                <a:latin typeface="Montserrat SemiBold" panose="00000700000000000000" pitchFamily="2" charset="-52"/>
              </a:rPr>
              <a:t>Intro to .NET and C# - part 2</a:t>
            </a:r>
            <a:endParaRPr lang="uk-UA" sz="3600" dirty="0">
              <a:solidFill>
                <a:schemeClr val="bg1"/>
              </a:solidFill>
              <a:latin typeface="Montserrat SemiBold" panose="00000700000000000000" pitchFamily="2" charset="-52"/>
            </a:endParaRPr>
          </a:p>
        </p:txBody>
      </p:sp>
      <p:sp>
        <p:nvSpPr>
          <p:cNvPr id="15" name="TextBox 14">
            <a:extLst>
              <a:ext uri="{FF2B5EF4-FFF2-40B4-BE49-F238E27FC236}">
                <a16:creationId xmlns="" xmlns:a16="http://schemas.microsoft.com/office/drawing/2014/main" id="{1AA4576C-F50C-41A8-B6C8-8B1DFE3D2628}"/>
              </a:ext>
            </a:extLst>
          </p:cNvPr>
          <p:cNvSpPr txBox="1"/>
          <p:nvPr/>
        </p:nvSpPr>
        <p:spPr>
          <a:xfrm>
            <a:off x="702129" y="5048858"/>
            <a:ext cx="1423655" cy="369332"/>
          </a:xfrm>
          <a:prstGeom prst="rect">
            <a:avLst/>
          </a:prstGeom>
          <a:noFill/>
        </p:spPr>
        <p:txBody>
          <a:bodyPr wrap="square" rtlCol="0">
            <a:spAutoFit/>
          </a:bodyPr>
          <a:lstStyle/>
          <a:p>
            <a:r>
              <a:rPr lang="en-US" dirty="0">
                <a:solidFill>
                  <a:schemeClr val="bg1"/>
                </a:solidFill>
                <a:latin typeface="Montserrat SemiBold" panose="00000700000000000000" pitchFamily="2" charset="-52"/>
              </a:rPr>
              <a:t>Speaker</a:t>
            </a:r>
            <a:r>
              <a:rPr lang="ru-RU" dirty="0">
                <a:solidFill>
                  <a:schemeClr val="bg1"/>
                </a:solidFill>
                <a:latin typeface="Montserrat SemiBold" panose="00000700000000000000" pitchFamily="2" charset="-52"/>
              </a:rPr>
              <a:t>:</a:t>
            </a:r>
            <a:endParaRPr lang="uk-UA" dirty="0">
              <a:solidFill>
                <a:schemeClr val="bg1"/>
              </a:solidFill>
              <a:latin typeface="Montserrat SemiBold" panose="00000700000000000000" pitchFamily="2" charset="-52"/>
            </a:endParaRPr>
          </a:p>
        </p:txBody>
      </p:sp>
      <p:sp>
        <p:nvSpPr>
          <p:cNvPr id="16" name="TextBox 15">
            <a:extLst>
              <a:ext uri="{FF2B5EF4-FFF2-40B4-BE49-F238E27FC236}">
                <a16:creationId xmlns="" xmlns:a16="http://schemas.microsoft.com/office/drawing/2014/main" id="{1F93BCD3-33FD-4F1B-B072-DEEC469F4F2C}"/>
              </a:ext>
            </a:extLst>
          </p:cNvPr>
          <p:cNvSpPr txBox="1"/>
          <p:nvPr/>
        </p:nvSpPr>
        <p:spPr>
          <a:xfrm>
            <a:off x="702129" y="5345357"/>
            <a:ext cx="1697193" cy="830997"/>
          </a:xfrm>
          <a:prstGeom prst="rect">
            <a:avLst/>
          </a:prstGeom>
          <a:noFill/>
        </p:spPr>
        <p:txBody>
          <a:bodyPr wrap="square" rtlCol="0">
            <a:spAutoFit/>
          </a:bodyPr>
          <a:lstStyle/>
          <a:p>
            <a:r>
              <a:rPr lang="en-US" sz="2400" dirty="0" smtClean="0">
                <a:solidFill>
                  <a:schemeClr val="bg1"/>
                </a:solidFill>
                <a:latin typeface="Montserrat ExtraLight" panose="00000300000000000000" pitchFamily="2" charset="-52"/>
              </a:rPr>
              <a:t>Ivan</a:t>
            </a:r>
            <a:r>
              <a:rPr lang="en-US" sz="1200" dirty="0" smtClean="0">
                <a:solidFill>
                  <a:schemeClr val="bg1"/>
                </a:solidFill>
                <a:latin typeface="Montserrat ExtraLight" panose="00000300000000000000" pitchFamily="2" charset="-52"/>
              </a:rPr>
              <a:t> </a:t>
            </a:r>
            <a:r>
              <a:rPr lang="en-US" sz="2400" dirty="0" err="1" smtClean="0">
                <a:solidFill>
                  <a:schemeClr val="bg1"/>
                </a:solidFill>
                <a:latin typeface="Montserrat ExtraLight" panose="00000300000000000000" pitchFamily="2" charset="-52"/>
              </a:rPr>
              <a:t>Hlabets</a:t>
            </a:r>
            <a:r>
              <a:rPr lang="en-US" sz="1200" dirty="0" smtClean="0">
                <a:solidFill>
                  <a:schemeClr val="bg1"/>
                </a:solidFill>
                <a:latin typeface="Montserrat ExtraLight" panose="00000300000000000000" pitchFamily="2" charset="-52"/>
              </a:rPr>
              <a:t> </a:t>
            </a:r>
            <a:endParaRPr lang="uk-UA" sz="1200" dirty="0">
              <a:solidFill>
                <a:schemeClr val="bg1"/>
              </a:solidFill>
              <a:latin typeface="Montserrat ExtraLight" panose="00000300000000000000" pitchFamily="2" charset="-52"/>
            </a:endParaRPr>
          </a:p>
        </p:txBody>
      </p:sp>
    </p:spTree>
    <p:extLst>
      <p:ext uri="{BB962C8B-B14F-4D97-AF65-F5344CB8AC3E}">
        <p14:creationId xmlns:p14="http://schemas.microsoft.com/office/powerpoint/2010/main" val="1080118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2522149" y="343444"/>
            <a:ext cx="7147701" cy="523220"/>
          </a:xfrm>
          <a:prstGeom prst="rect">
            <a:avLst/>
          </a:prstGeom>
          <a:noFill/>
        </p:spPr>
        <p:txBody>
          <a:bodyPr wrap="square" rtlCol="0">
            <a:spAutoFit/>
          </a:bodyPr>
          <a:lstStyle/>
          <a:p>
            <a:pPr algn="ctr"/>
            <a:r>
              <a:rPr lang="en-US" sz="2800" b="1" dirty="0" err="1" smtClean="0">
                <a:latin typeface="Montserrat ExtraLight" panose="00000300000000000000" pitchFamily="2" charset="-52"/>
              </a:rPr>
              <a:t>Nongeneric</a:t>
            </a:r>
            <a:r>
              <a:rPr lang="en-US" sz="2800" b="1" dirty="0" smtClean="0">
                <a:latin typeface="Montserrat ExtraLight" panose="00000300000000000000" pitchFamily="2" charset="-52"/>
              </a:rPr>
              <a:t> vs Generic</a:t>
            </a:r>
            <a:endParaRPr lang="uk-UA" dirty="0">
              <a:latin typeface="Montserrat SemiBold" panose="00000700000000000000" pitchFamily="2" charset="-52"/>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771" y="1663940"/>
            <a:ext cx="8780952" cy="2247619"/>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771" y="4480646"/>
            <a:ext cx="9054508" cy="1978550"/>
          </a:xfrm>
          <a:prstGeom prst="rect">
            <a:avLst/>
          </a:prstGeom>
        </p:spPr>
      </p:pic>
      <p:sp>
        <p:nvSpPr>
          <p:cNvPr id="18" name="Прямокутник 27">
            <a:extLst>
              <a:ext uri="{FF2B5EF4-FFF2-40B4-BE49-F238E27FC236}">
                <a16:creationId xmlns="" xmlns:a16="http://schemas.microsoft.com/office/drawing/2014/main" id="{F16B480B-808A-48C9-A952-86C5F036B8A8}"/>
              </a:ext>
            </a:extLst>
          </p:cNvPr>
          <p:cNvSpPr/>
          <p:nvPr/>
        </p:nvSpPr>
        <p:spPr>
          <a:xfrm>
            <a:off x="1375771" y="1214199"/>
            <a:ext cx="5046458" cy="369332"/>
          </a:xfrm>
          <a:prstGeom prst="rect">
            <a:avLst/>
          </a:prstGeom>
        </p:spPr>
        <p:txBody>
          <a:bodyPr wrap="square">
            <a:spAutoFit/>
          </a:bodyPr>
          <a:lstStyle/>
          <a:p>
            <a:r>
              <a:rPr lang="en-US" b="1" dirty="0" smtClean="0">
                <a:latin typeface="Montserrat ExtraLight" panose="00000300000000000000" pitchFamily="2" charset="-52"/>
              </a:rPr>
              <a:t>Issues with </a:t>
            </a:r>
            <a:r>
              <a:rPr lang="en-US" b="1" dirty="0" err="1" smtClean="0">
                <a:latin typeface="Montserrat ExtraLight" panose="00000300000000000000" pitchFamily="2" charset="-52"/>
              </a:rPr>
              <a:t>nongeneric</a:t>
            </a:r>
            <a:r>
              <a:rPr lang="en-US" b="1" dirty="0" smtClean="0">
                <a:latin typeface="Montserrat ExtraLight" panose="00000300000000000000" pitchFamily="2" charset="-52"/>
              </a:rPr>
              <a:t> collections:</a:t>
            </a:r>
          </a:p>
        </p:txBody>
      </p:sp>
      <p:sp>
        <p:nvSpPr>
          <p:cNvPr id="20" name="Прямокутник 27">
            <a:extLst>
              <a:ext uri="{FF2B5EF4-FFF2-40B4-BE49-F238E27FC236}">
                <a16:creationId xmlns="" xmlns:a16="http://schemas.microsoft.com/office/drawing/2014/main" id="{F16B480B-808A-48C9-A952-86C5F036B8A8}"/>
              </a:ext>
            </a:extLst>
          </p:cNvPr>
          <p:cNvSpPr/>
          <p:nvPr/>
        </p:nvSpPr>
        <p:spPr>
          <a:xfrm>
            <a:off x="1375771" y="4012449"/>
            <a:ext cx="5046458" cy="369332"/>
          </a:xfrm>
          <a:prstGeom prst="rect">
            <a:avLst/>
          </a:prstGeom>
        </p:spPr>
        <p:txBody>
          <a:bodyPr wrap="square">
            <a:spAutoFit/>
          </a:bodyPr>
          <a:lstStyle/>
          <a:p>
            <a:r>
              <a:rPr lang="en-US" b="1" dirty="0" smtClean="0">
                <a:latin typeface="Montserrat ExtraLight" panose="00000300000000000000" pitchFamily="2" charset="-52"/>
              </a:rPr>
              <a:t>Benefits of generic collections:</a:t>
            </a:r>
          </a:p>
        </p:txBody>
      </p:sp>
    </p:spTree>
    <p:extLst>
      <p:ext uri="{BB962C8B-B14F-4D97-AF65-F5344CB8AC3E}">
        <p14:creationId xmlns:p14="http://schemas.microsoft.com/office/powerpoint/2010/main" val="15926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1214761" y="513577"/>
            <a:ext cx="9762478" cy="523220"/>
          </a:xfrm>
          <a:prstGeom prst="rect">
            <a:avLst/>
          </a:prstGeom>
          <a:noFill/>
        </p:spPr>
        <p:txBody>
          <a:bodyPr wrap="square" rtlCol="0">
            <a:spAutoFit/>
          </a:bodyPr>
          <a:lstStyle/>
          <a:p>
            <a:pPr algn="ctr"/>
            <a:r>
              <a:rPr lang="en-US" sz="2800" b="1" dirty="0" smtClean="0">
                <a:latin typeface="Montserrat ExtraLight" panose="00000300000000000000" pitchFamily="2" charset="-52"/>
              </a:rPr>
              <a:t>Key interface for generic collections</a:t>
            </a:r>
            <a:endParaRPr lang="uk-UA" dirty="0">
              <a:latin typeface="Montserrat SemiBold" panose="00000700000000000000" pitchFamily="2" charset="-52"/>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498" y="1166108"/>
            <a:ext cx="9531432" cy="5288463"/>
          </a:xfrm>
          <a:prstGeom prst="rect">
            <a:avLst/>
          </a:prstGeom>
        </p:spPr>
      </p:pic>
    </p:spTree>
    <p:extLst>
      <p:ext uri="{BB962C8B-B14F-4D97-AF65-F5344CB8AC3E}">
        <p14:creationId xmlns:p14="http://schemas.microsoft.com/office/powerpoint/2010/main" val="69801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2594708" y="249715"/>
            <a:ext cx="6230109" cy="523220"/>
          </a:xfrm>
          <a:prstGeom prst="rect">
            <a:avLst/>
          </a:prstGeom>
          <a:noFill/>
        </p:spPr>
        <p:txBody>
          <a:bodyPr wrap="square" rtlCol="0">
            <a:spAutoFit/>
          </a:bodyPr>
          <a:lstStyle/>
          <a:p>
            <a:pPr algn="ctr"/>
            <a:r>
              <a:rPr lang="en-US" sz="2800" b="1" dirty="0" smtClean="0">
                <a:latin typeface="Montserrat ExtraLight" panose="00000300000000000000" pitchFamily="2" charset="-52"/>
              </a:rPr>
              <a:t>Generic collections</a:t>
            </a:r>
            <a:endParaRPr lang="uk-UA" dirty="0">
              <a:latin typeface="Montserrat SemiBold" panose="000007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874" y="772935"/>
            <a:ext cx="7622921" cy="5826610"/>
          </a:xfrm>
          <a:prstGeom prst="rect">
            <a:avLst/>
          </a:prstGeom>
        </p:spPr>
      </p:pic>
    </p:spTree>
    <p:extLst>
      <p:ext uri="{BB962C8B-B14F-4D97-AF65-F5344CB8AC3E}">
        <p14:creationId xmlns:p14="http://schemas.microsoft.com/office/powerpoint/2010/main" val="1303378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2594708" y="249715"/>
            <a:ext cx="6230109" cy="523220"/>
          </a:xfrm>
          <a:prstGeom prst="rect">
            <a:avLst/>
          </a:prstGeom>
          <a:noFill/>
        </p:spPr>
        <p:txBody>
          <a:bodyPr wrap="square" rtlCol="0">
            <a:spAutoFit/>
          </a:bodyPr>
          <a:lstStyle/>
          <a:p>
            <a:pPr algn="ctr"/>
            <a:r>
              <a:rPr lang="en-US" sz="2800" b="1" dirty="0" smtClean="0">
                <a:latin typeface="Montserrat ExtraLight" panose="00000300000000000000" pitchFamily="2" charset="-52"/>
              </a:rPr>
              <a:t>Generics</a:t>
            </a:r>
            <a:endParaRPr lang="uk-UA" dirty="0">
              <a:latin typeface="Montserrat SemiBold" panose="00000700000000000000" pitchFamily="2" charset="-52"/>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605" y="1390433"/>
            <a:ext cx="4261280" cy="2028334"/>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605" y="3916822"/>
            <a:ext cx="4883467" cy="1592627"/>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122547"/>
            <a:ext cx="5596819" cy="2510338"/>
          </a:xfrm>
          <a:prstGeom prst="rect">
            <a:avLst/>
          </a:prstGeom>
        </p:spPr>
      </p:pic>
      <p:pic>
        <p:nvPicPr>
          <p:cNvPr id="18" name="Рисунок 17">
            <a:extLst>
              <a:ext uri="{FF2B5EF4-FFF2-40B4-BE49-F238E27FC236}">
                <a16:creationId xmlns="" xmlns:a16="http://schemas.microsoft.com/office/drawing/2014/main" id="{63EE4BAF-4EBB-4A46-826C-6F76009197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510739" y="2642390"/>
            <a:ext cx="307473" cy="176419"/>
          </a:xfrm>
          <a:prstGeom prst="rect">
            <a:avLst/>
          </a:prstGeom>
        </p:spPr>
      </p:pic>
      <p:pic>
        <p:nvPicPr>
          <p:cNvPr id="20" name="Рисунок 19">
            <a:extLst>
              <a:ext uri="{FF2B5EF4-FFF2-40B4-BE49-F238E27FC236}">
                <a16:creationId xmlns="" xmlns:a16="http://schemas.microsoft.com/office/drawing/2014/main" id="{63EE4BAF-4EBB-4A46-826C-6F76009197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510739" y="4148239"/>
            <a:ext cx="307473" cy="176419"/>
          </a:xfrm>
          <a:prstGeom prst="rect">
            <a:avLst/>
          </a:prstGeom>
        </p:spPr>
      </p:pic>
    </p:spTree>
    <p:extLst>
      <p:ext uri="{BB962C8B-B14F-4D97-AF65-F5344CB8AC3E}">
        <p14:creationId xmlns:p14="http://schemas.microsoft.com/office/powerpoint/2010/main" val="2971047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2594708" y="249715"/>
            <a:ext cx="6230109" cy="523220"/>
          </a:xfrm>
          <a:prstGeom prst="rect">
            <a:avLst/>
          </a:prstGeom>
          <a:noFill/>
        </p:spPr>
        <p:txBody>
          <a:bodyPr wrap="square" rtlCol="0">
            <a:spAutoFit/>
          </a:bodyPr>
          <a:lstStyle/>
          <a:p>
            <a:pPr algn="ctr"/>
            <a:r>
              <a:rPr lang="en-US" sz="2800" b="1" dirty="0" smtClean="0">
                <a:latin typeface="Montserrat ExtraLight" panose="00000300000000000000" pitchFamily="2" charset="-52"/>
              </a:rPr>
              <a:t>Generics</a:t>
            </a:r>
            <a:endParaRPr lang="uk-UA" dirty="0">
              <a:latin typeface="Montserrat SemiBold" panose="00000700000000000000" pitchFamily="2" charset="-52"/>
            </a:endParaRPr>
          </a:p>
        </p:txBody>
      </p:sp>
      <p:pic>
        <p:nvPicPr>
          <p:cNvPr id="20" name="Рисунок 19">
            <a:extLst>
              <a:ext uri="{FF2B5EF4-FFF2-40B4-BE49-F238E27FC236}">
                <a16:creationId xmlns="" xmlns:a16="http://schemas.microsoft.com/office/drawing/2014/main" id="{63EE4BAF-4EBB-4A46-826C-6F7600919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246557">
            <a:off x="6608135" y="4953692"/>
            <a:ext cx="307473" cy="176419"/>
          </a:xfrm>
          <a:prstGeom prst="rect">
            <a:avLst/>
          </a:prstGeom>
        </p:spPr>
      </p:pic>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0971" y="4726743"/>
            <a:ext cx="4171429" cy="1076190"/>
          </a:xfrm>
          <a:prstGeom prst="rect">
            <a:avLst/>
          </a:prstGeom>
        </p:spPr>
      </p:pic>
      <p:pic>
        <p:nvPicPr>
          <p:cNvPr id="14" name="Рисунок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326" y="768531"/>
            <a:ext cx="2761905" cy="5133333"/>
          </a:xfrm>
          <a:prstGeom prst="rect">
            <a:avLst/>
          </a:prstGeom>
        </p:spPr>
      </p:pic>
      <p:pic>
        <p:nvPicPr>
          <p:cNvPr id="15" name="Рисунок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0270" y="1349612"/>
            <a:ext cx="4390476" cy="1876190"/>
          </a:xfrm>
          <a:prstGeom prst="rect">
            <a:avLst/>
          </a:prstGeom>
        </p:spPr>
      </p:pic>
      <p:pic>
        <p:nvPicPr>
          <p:cNvPr id="21" name="Рисунок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3714" y="3225802"/>
            <a:ext cx="2123810" cy="914286"/>
          </a:xfrm>
          <a:prstGeom prst="rect">
            <a:avLst/>
          </a:prstGeom>
        </p:spPr>
      </p:pic>
    </p:spTree>
    <p:extLst>
      <p:ext uri="{BB962C8B-B14F-4D97-AF65-F5344CB8AC3E}">
        <p14:creationId xmlns:p14="http://schemas.microsoft.com/office/powerpoint/2010/main" val="4262483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2594708" y="249715"/>
            <a:ext cx="6635261" cy="523220"/>
          </a:xfrm>
          <a:prstGeom prst="rect">
            <a:avLst/>
          </a:prstGeom>
          <a:noFill/>
        </p:spPr>
        <p:txBody>
          <a:bodyPr wrap="square" rtlCol="0">
            <a:spAutoFit/>
          </a:bodyPr>
          <a:lstStyle/>
          <a:p>
            <a:pPr algn="ctr"/>
            <a:r>
              <a:rPr lang="en-US" sz="2800" b="1" dirty="0" smtClean="0">
                <a:latin typeface="Montserrat ExtraLight" panose="00000300000000000000" pitchFamily="2" charset="-52"/>
              </a:rPr>
              <a:t>Constraining type parameters</a:t>
            </a:r>
            <a:endParaRPr lang="uk-UA" dirty="0">
              <a:latin typeface="Montserrat SemiBold" panose="00000700000000000000" pitchFamily="2" charset="-52"/>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339" y="4657969"/>
            <a:ext cx="8494612" cy="874299"/>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0339" y="1057716"/>
            <a:ext cx="8530600" cy="3600253"/>
          </a:xfrm>
          <a:prstGeom prst="rect">
            <a:avLst/>
          </a:prstGeom>
        </p:spPr>
      </p:pic>
    </p:spTree>
    <p:extLst>
      <p:ext uri="{BB962C8B-B14F-4D97-AF65-F5344CB8AC3E}">
        <p14:creationId xmlns:p14="http://schemas.microsoft.com/office/powerpoint/2010/main" val="2125075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1615654" y="302623"/>
            <a:ext cx="8479692" cy="523220"/>
          </a:xfrm>
          <a:prstGeom prst="rect">
            <a:avLst/>
          </a:prstGeom>
          <a:noFill/>
        </p:spPr>
        <p:txBody>
          <a:bodyPr wrap="square" rtlCol="0">
            <a:spAutoFit/>
          </a:bodyPr>
          <a:lstStyle/>
          <a:p>
            <a:pPr algn="ctr"/>
            <a:r>
              <a:rPr lang="en-US" sz="2800" b="1" dirty="0" smtClean="0">
                <a:latin typeface="Montserrat ExtraLight" panose="00000300000000000000" pitchFamily="2" charset="-52"/>
              </a:rPr>
              <a:t>Delegates </a:t>
            </a:r>
            <a:r>
              <a:rPr lang="en-US" sz="2800" b="1" dirty="0" err="1" smtClean="0">
                <a:latin typeface="Montserrat ExtraLight" panose="00000300000000000000" pitchFamily="2" charset="-52"/>
              </a:rPr>
              <a:t>Func</a:t>
            </a:r>
            <a:r>
              <a:rPr lang="en-US" sz="2800" b="1" dirty="0" smtClean="0">
                <a:latin typeface="Montserrat ExtraLight" panose="00000300000000000000" pitchFamily="2" charset="-52"/>
              </a:rPr>
              <a:t>&lt;&gt; and Action&lt;&gt;</a:t>
            </a:r>
            <a:endParaRPr lang="uk-UA" dirty="0">
              <a:latin typeface="Montserrat SemiBold" panose="00000700000000000000" pitchFamily="2" charset="-52"/>
            </a:endParaRPr>
          </a:p>
        </p:txBody>
      </p:sp>
      <p:sp>
        <p:nvSpPr>
          <p:cNvPr id="18" name="Прямокутник 27">
            <a:extLst>
              <a:ext uri="{FF2B5EF4-FFF2-40B4-BE49-F238E27FC236}">
                <a16:creationId xmlns="" xmlns:a16="http://schemas.microsoft.com/office/drawing/2014/main" id="{F16B480B-808A-48C9-A952-86C5F036B8A8}"/>
              </a:ext>
            </a:extLst>
          </p:cNvPr>
          <p:cNvSpPr/>
          <p:nvPr/>
        </p:nvSpPr>
        <p:spPr>
          <a:xfrm>
            <a:off x="1135510" y="942513"/>
            <a:ext cx="9920006" cy="3139321"/>
          </a:xfrm>
          <a:prstGeom prst="rect">
            <a:avLst/>
          </a:prstGeom>
        </p:spPr>
        <p:txBody>
          <a:bodyPr wrap="square">
            <a:spAutoFit/>
          </a:bodyPr>
          <a:lstStyle/>
          <a:p>
            <a:pPr algn="just"/>
            <a:r>
              <a:rPr lang="en-US" b="1" dirty="0" smtClean="0">
                <a:latin typeface="Montserrat ExtraLight" panose="00000300000000000000" pitchFamily="2" charset="-52"/>
              </a:rPr>
              <a:t>When </a:t>
            </a:r>
            <a:r>
              <a:rPr lang="en-US" b="1" dirty="0">
                <a:latin typeface="Montserrat ExtraLight" panose="00000300000000000000" pitchFamily="2" charset="-52"/>
              </a:rPr>
              <a:t>you want to use delegates to enable callbacks in</a:t>
            </a:r>
          </a:p>
          <a:p>
            <a:pPr algn="just"/>
            <a:r>
              <a:rPr lang="en-US" b="1" dirty="0">
                <a:latin typeface="Montserrat ExtraLight" panose="00000300000000000000" pitchFamily="2" charset="-52"/>
              </a:rPr>
              <a:t>your applications, you typically follow the steps shown here</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r>
              <a:rPr lang="en-US" b="1" dirty="0">
                <a:latin typeface="Montserrat ExtraLight" panose="00000300000000000000" pitchFamily="2" charset="-52"/>
              </a:rPr>
              <a:t>• Define a custom delegate that matches the format of the method being pointed to.</a:t>
            </a:r>
          </a:p>
          <a:p>
            <a:r>
              <a:rPr lang="en-US" b="1" dirty="0">
                <a:latin typeface="Montserrat ExtraLight" panose="00000300000000000000" pitchFamily="2" charset="-52"/>
              </a:rPr>
              <a:t>• Create an instance of your custom delegate, passing in a method name as </a:t>
            </a:r>
            <a:r>
              <a:rPr lang="en-US" b="1" dirty="0" smtClean="0">
                <a:latin typeface="Montserrat ExtraLight" panose="00000300000000000000" pitchFamily="2" charset="-52"/>
              </a:rPr>
              <a:t>a constructor </a:t>
            </a:r>
            <a:r>
              <a:rPr lang="en-US" b="1" dirty="0">
                <a:latin typeface="Montserrat ExtraLight" panose="00000300000000000000" pitchFamily="2" charset="-52"/>
              </a:rPr>
              <a:t>argument.</a:t>
            </a:r>
          </a:p>
          <a:p>
            <a:r>
              <a:rPr lang="en-US" b="1" dirty="0">
                <a:latin typeface="Montserrat ExtraLight" panose="00000300000000000000" pitchFamily="2" charset="-52"/>
              </a:rPr>
              <a:t>• Invoke the method indirectly, via a call to Invoke() on the delegate object</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r>
              <a:rPr lang="en-US" b="1" dirty="0" smtClean="0">
                <a:latin typeface="Montserrat ExtraLight" panose="00000300000000000000" pitchFamily="2" charset="-52"/>
              </a:rPr>
              <a:t>Instead of this you can use existed Action&lt;&gt; and </a:t>
            </a:r>
            <a:r>
              <a:rPr lang="en-US" b="1" dirty="0" err="1" smtClean="0">
                <a:latin typeface="Montserrat ExtraLight" panose="00000300000000000000" pitchFamily="2" charset="-52"/>
              </a:rPr>
              <a:t>Func</a:t>
            </a:r>
            <a:r>
              <a:rPr lang="en-US" b="1" dirty="0" smtClean="0">
                <a:latin typeface="Montserrat ExtraLight" panose="00000300000000000000" pitchFamily="2" charset="-52"/>
              </a:rPr>
              <a:t>&lt;&gt; delegates.</a:t>
            </a:r>
            <a:endParaRPr lang="en-US" b="1" dirty="0">
              <a:latin typeface="Montserrat ExtraLight" panose="000003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510" y="4198504"/>
            <a:ext cx="6224426" cy="1031736"/>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510" y="5384673"/>
            <a:ext cx="7131571" cy="947552"/>
          </a:xfrm>
          <a:prstGeom prst="rect">
            <a:avLst/>
          </a:prstGeom>
        </p:spPr>
      </p:pic>
    </p:spTree>
    <p:extLst>
      <p:ext uri="{BB962C8B-B14F-4D97-AF65-F5344CB8AC3E}">
        <p14:creationId xmlns:p14="http://schemas.microsoft.com/office/powerpoint/2010/main" val="2189053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1615654" y="302623"/>
            <a:ext cx="8479692" cy="523220"/>
          </a:xfrm>
          <a:prstGeom prst="rect">
            <a:avLst/>
          </a:prstGeom>
          <a:noFill/>
        </p:spPr>
        <p:txBody>
          <a:bodyPr wrap="square" rtlCol="0">
            <a:spAutoFit/>
          </a:bodyPr>
          <a:lstStyle/>
          <a:p>
            <a:pPr algn="ctr"/>
            <a:r>
              <a:rPr lang="en-US" sz="2800" b="1" dirty="0" smtClean="0">
                <a:latin typeface="Montserrat ExtraLight" panose="00000300000000000000" pitchFamily="2" charset="-52"/>
              </a:rPr>
              <a:t>Anonymous methods</a:t>
            </a:r>
            <a:endParaRPr lang="uk-UA" dirty="0">
              <a:latin typeface="Montserrat SemiBold" panose="00000700000000000000" pitchFamily="2" charset="-52"/>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643" y="874828"/>
            <a:ext cx="4690276" cy="1159394"/>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643" y="2034222"/>
            <a:ext cx="6183127" cy="1098703"/>
          </a:xfrm>
          <a:prstGeom prst="rect">
            <a:avLst/>
          </a:prstGeom>
        </p:spPr>
      </p:pic>
      <p:pic>
        <p:nvPicPr>
          <p:cNvPr id="14" name="Рисунок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643" y="3193616"/>
            <a:ext cx="7632285" cy="2512161"/>
          </a:xfrm>
          <a:prstGeom prst="rect">
            <a:avLst/>
          </a:prstGeom>
        </p:spPr>
      </p:pic>
      <p:pic>
        <p:nvPicPr>
          <p:cNvPr id="15" name="Рисунок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5643" y="5834030"/>
            <a:ext cx="7790127" cy="683345"/>
          </a:xfrm>
          <a:prstGeom prst="rect">
            <a:avLst/>
          </a:prstGeom>
        </p:spPr>
      </p:pic>
    </p:spTree>
    <p:extLst>
      <p:ext uri="{BB962C8B-B14F-4D97-AF65-F5344CB8AC3E}">
        <p14:creationId xmlns:p14="http://schemas.microsoft.com/office/powerpoint/2010/main" val="2909305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1615654" y="302623"/>
            <a:ext cx="8479692" cy="523220"/>
          </a:xfrm>
          <a:prstGeom prst="rect">
            <a:avLst/>
          </a:prstGeom>
          <a:noFill/>
        </p:spPr>
        <p:txBody>
          <a:bodyPr wrap="square" rtlCol="0">
            <a:spAutoFit/>
          </a:bodyPr>
          <a:lstStyle/>
          <a:p>
            <a:pPr algn="ctr"/>
            <a:r>
              <a:rPr lang="en-US" sz="2800" b="1" dirty="0" smtClean="0">
                <a:latin typeface="Montserrat ExtraLight" panose="00000300000000000000" pitchFamily="2" charset="-52"/>
              </a:rPr>
              <a:t>Lambda expression</a:t>
            </a:r>
            <a:endParaRPr lang="uk-UA" dirty="0">
              <a:latin typeface="Montserrat SemiBold" panose="000007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996" y="5822827"/>
            <a:ext cx="6685714" cy="704762"/>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996" y="885363"/>
            <a:ext cx="5200000" cy="876190"/>
          </a:xfrm>
          <a:prstGeom prst="rect">
            <a:avLst/>
          </a:prstGeom>
        </p:spPr>
      </p:pic>
      <p:pic>
        <p:nvPicPr>
          <p:cNvPr id="15" name="Рисунок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2996" y="3641739"/>
            <a:ext cx="6857143" cy="857143"/>
          </a:xfrm>
          <a:prstGeom prst="rect">
            <a:avLst/>
          </a:prstGeom>
        </p:spPr>
      </p:pic>
      <p:pic>
        <p:nvPicPr>
          <p:cNvPr id="18" name="Рисунок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2996" y="1896592"/>
            <a:ext cx="4809524" cy="1590476"/>
          </a:xfrm>
          <a:prstGeom prst="rect">
            <a:avLst/>
          </a:prstGeom>
        </p:spPr>
      </p:pic>
      <p:pic>
        <p:nvPicPr>
          <p:cNvPr id="20" name="Рисунок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2996" y="4653553"/>
            <a:ext cx="6104762" cy="942857"/>
          </a:xfrm>
          <a:prstGeom prst="rect">
            <a:avLst/>
          </a:prstGeom>
        </p:spPr>
      </p:pic>
      <p:pic>
        <p:nvPicPr>
          <p:cNvPr id="22" name="Рисунок 21">
            <a:extLst>
              <a:ext uri="{FF2B5EF4-FFF2-40B4-BE49-F238E27FC236}">
                <a16:creationId xmlns="" xmlns:a16="http://schemas.microsoft.com/office/drawing/2014/main" id="{63EE4BAF-4EBB-4A46-826C-6F76009197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a:off x="6096000" y="6516375"/>
            <a:ext cx="307473" cy="176419"/>
          </a:xfrm>
          <a:prstGeom prst="rect">
            <a:avLst/>
          </a:prstGeom>
        </p:spPr>
      </p:pic>
    </p:spTree>
    <p:extLst>
      <p:ext uri="{BB962C8B-B14F-4D97-AF65-F5344CB8AC3E}">
        <p14:creationId xmlns:p14="http://schemas.microsoft.com/office/powerpoint/2010/main" val="3974062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1615654" y="302623"/>
            <a:ext cx="8479692" cy="523220"/>
          </a:xfrm>
          <a:prstGeom prst="rect">
            <a:avLst/>
          </a:prstGeom>
          <a:noFill/>
        </p:spPr>
        <p:txBody>
          <a:bodyPr wrap="square" rtlCol="0">
            <a:spAutoFit/>
          </a:bodyPr>
          <a:lstStyle/>
          <a:p>
            <a:pPr algn="ctr"/>
            <a:r>
              <a:rPr lang="en-US" sz="2800" b="1" dirty="0" smtClean="0">
                <a:latin typeface="Montserrat ExtraLight" panose="00000300000000000000" pitchFamily="2" charset="-52"/>
              </a:rPr>
              <a:t>Extension methods</a:t>
            </a:r>
            <a:endParaRPr lang="uk-UA" dirty="0">
              <a:latin typeface="Montserrat SemiBold" panose="00000700000000000000" pitchFamily="2" charset="-52"/>
            </a:endParaRPr>
          </a:p>
        </p:txBody>
      </p:sp>
      <p:sp>
        <p:nvSpPr>
          <p:cNvPr id="18" name="Прямокутник 27">
            <a:extLst>
              <a:ext uri="{FF2B5EF4-FFF2-40B4-BE49-F238E27FC236}">
                <a16:creationId xmlns="" xmlns:a16="http://schemas.microsoft.com/office/drawing/2014/main" id="{F16B480B-808A-48C9-A952-86C5F036B8A8}"/>
              </a:ext>
            </a:extLst>
          </p:cNvPr>
          <p:cNvSpPr/>
          <p:nvPr/>
        </p:nvSpPr>
        <p:spPr>
          <a:xfrm>
            <a:off x="1135511" y="942514"/>
            <a:ext cx="2901218" cy="3139321"/>
          </a:xfrm>
          <a:prstGeom prst="rect">
            <a:avLst/>
          </a:prstGeom>
        </p:spPr>
        <p:txBody>
          <a:bodyPr wrap="square">
            <a:spAutoFit/>
          </a:bodyPr>
          <a:lstStyle/>
          <a:p>
            <a:pPr algn="just"/>
            <a:r>
              <a:rPr lang="en-US" b="1" dirty="0">
                <a:latin typeface="Montserrat ExtraLight" panose="00000300000000000000" pitchFamily="2" charset="-52"/>
              </a:rPr>
              <a:t>NET 3.5 introduced the concept of extension methods, which allow you to add new methods </a:t>
            </a:r>
            <a:r>
              <a:rPr lang="en-US" b="1" dirty="0" smtClean="0">
                <a:latin typeface="Montserrat ExtraLight" panose="00000300000000000000" pitchFamily="2" charset="-52"/>
              </a:rPr>
              <a:t>or properties </a:t>
            </a:r>
            <a:r>
              <a:rPr lang="en-US" b="1" dirty="0">
                <a:latin typeface="Montserrat ExtraLight" panose="00000300000000000000" pitchFamily="2" charset="-52"/>
              </a:rPr>
              <a:t>to a class or structure, without modifying the original type in any direct manner</a:t>
            </a:r>
            <a:r>
              <a:rPr lang="en-US" b="1" dirty="0" smtClean="0">
                <a:latin typeface="Montserrat ExtraLight" panose="00000300000000000000" pitchFamily="2" charset="-52"/>
              </a:rPr>
              <a:t>.</a:t>
            </a:r>
            <a:endParaRPr lang="en-US" b="1" dirty="0">
              <a:latin typeface="Montserrat ExtraLight" panose="00000300000000000000" pitchFamily="2" charset="-52"/>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4686" y="979248"/>
            <a:ext cx="6200000" cy="5457143"/>
          </a:xfrm>
          <a:prstGeom prst="rect">
            <a:avLst/>
          </a:prstGeom>
        </p:spPr>
      </p:pic>
    </p:spTree>
    <p:extLst>
      <p:ext uri="{BB962C8B-B14F-4D97-AF65-F5344CB8AC3E}">
        <p14:creationId xmlns:p14="http://schemas.microsoft.com/office/powerpoint/2010/main" val="1609451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TextBox 14">
            <a:extLst>
              <a:ext uri="{FF2B5EF4-FFF2-40B4-BE49-F238E27FC236}">
                <a16:creationId xmlns="" xmlns:a16="http://schemas.microsoft.com/office/drawing/2014/main" id="{EBD3E627-4C65-4F82-B846-8CE56FB1525C}"/>
              </a:ext>
            </a:extLst>
          </p:cNvPr>
          <p:cNvSpPr txBox="1"/>
          <p:nvPr/>
        </p:nvSpPr>
        <p:spPr>
          <a:xfrm>
            <a:off x="4733994" y="288639"/>
            <a:ext cx="3126581" cy="584775"/>
          </a:xfrm>
          <a:prstGeom prst="rect">
            <a:avLst/>
          </a:prstGeom>
          <a:noFill/>
        </p:spPr>
        <p:txBody>
          <a:bodyPr wrap="square" rtlCol="0">
            <a:spAutoFit/>
          </a:bodyPr>
          <a:lstStyle/>
          <a:p>
            <a:r>
              <a:rPr lang="en-US" sz="3200" b="1" dirty="0" smtClean="0">
                <a:latin typeface="Montserrat SemiBold" panose="00000700000000000000" pitchFamily="2" charset="-52"/>
              </a:rPr>
              <a:t>Agenda</a:t>
            </a:r>
            <a:endParaRPr lang="uk-UA" sz="3200" b="1" dirty="0">
              <a:latin typeface="Montserrat SemiBold" panose="00000700000000000000" pitchFamily="2" charset="-52"/>
            </a:endParaRPr>
          </a:p>
        </p:txBody>
      </p:sp>
      <p:sp>
        <p:nvSpPr>
          <p:cNvPr id="17" name="Прямокутник 27">
            <a:extLst>
              <a:ext uri="{FF2B5EF4-FFF2-40B4-BE49-F238E27FC236}">
                <a16:creationId xmlns="" xmlns:a16="http://schemas.microsoft.com/office/drawing/2014/main" id="{F16B480B-808A-48C9-A952-86C5F036B8A8}"/>
              </a:ext>
            </a:extLst>
          </p:cNvPr>
          <p:cNvSpPr/>
          <p:nvPr/>
        </p:nvSpPr>
        <p:spPr>
          <a:xfrm>
            <a:off x="2982116" y="1271200"/>
            <a:ext cx="2480839" cy="400110"/>
          </a:xfrm>
          <a:prstGeom prst="rect">
            <a:avLst/>
          </a:prstGeom>
        </p:spPr>
        <p:txBody>
          <a:bodyPr wrap="square">
            <a:spAutoFit/>
          </a:bodyPr>
          <a:lstStyle/>
          <a:p>
            <a:r>
              <a:rPr lang="en-US" sz="2000" b="1" dirty="0" smtClean="0">
                <a:latin typeface="Montserrat ExtraLight" panose="00000300000000000000" pitchFamily="2" charset="-52"/>
              </a:rPr>
              <a:t>Exceptions</a:t>
            </a:r>
            <a:endParaRPr lang="en-US" sz="2000" b="1" dirty="0" smtClean="0"/>
          </a:p>
        </p:txBody>
      </p:sp>
      <p:sp>
        <p:nvSpPr>
          <p:cNvPr id="19" name="Прямокутник 27">
            <a:extLst>
              <a:ext uri="{FF2B5EF4-FFF2-40B4-BE49-F238E27FC236}">
                <a16:creationId xmlns="" xmlns:a16="http://schemas.microsoft.com/office/drawing/2014/main" id="{F16B480B-808A-48C9-A952-86C5F036B8A8}"/>
              </a:ext>
            </a:extLst>
          </p:cNvPr>
          <p:cNvSpPr/>
          <p:nvPr/>
        </p:nvSpPr>
        <p:spPr>
          <a:xfrm>
            <a:off x="2982116" y="2644753"/>
            <a:ext cx="5497577" cy="400110"/>
          </a:xfrm>
          <a:prstGeom prst="rect">
            <a:avLst/>
          </a:prstGeom>
        </p:spPr>
        <p:txBody>
          <a:bodyPr wrap="square">
            <a:spAutoFit/>
          </a:bodyPr>
          <a:lstStyle/>
          <a:p>
            <a:r>
              <a:rPr lang="en-US" sz="2000" b="1" dirty="0" smtClean="0">
                <a:latin typeface="Montserrat ExtraLight" panose="00000300000000000000" pitchFamily="2" charset="-52"/>
              </a:rPr>
              <a:t>Generics</a:t>
            </a:r>
            <a:endParaRPr lang="en-US" sz="2000" b="1" dirty="0" smtClean="0"/>
          </a:p>
        </p:txBody>
      </p:sp>
      <p:sp>
        <p:nvSpPr>
          <p:cNvPr id="20" name="Прямокутник 27">
            <a:extLst>
              <a:ext uri="{FF2B5EF4-FFF2-40B4-BE49-F238E27FC236}">
                <a16:creationId xmlns="" xmlns:a16="http://schemas.microsoft.com/office/drawing/2014/main" id="{F16B480B-808A-48C9-A952-86C5F036B8A8}"/>
              </a:ext>
            </a:extLst>
          </p:cNvPr>
          <p:cNvSpPr/>
          <p:nvPr/>
        </p:nvSpPr>
        <p:spPr>
          <a:xfrm>
            <a:off x="2965704" y="1724784"/>
            <a:ext cx="5497577" cy="400110"/>
          </a:xfrm>
          <a:prstGeom prst="rect">
            <a:avLst/>
          </a:prstGeom>
        </p:spPr>
        <p:txBody>
          <a:bodyPr wrap="square">
            <a:spAutoFit/>
          </a:bodyPr>
          <a:lstStyle/>
          <a:p>
            <a:r>
              <a:rPr lang="en-US" sz="2000" b="1" dirty="0" smtClean="0">
                <a:latin typeface="Montserrat ExtraLight" panose="00000300000000000000" pitchFamily="2" charset="-52"/>
              </a:rPr>
              <a:t>Base interfaces</a:t>
            </a:r>
            <a:endParaRPr lang="en-US" sz="2000" b="1" dirty="0" smtClean="0"/>
          </a:p>
        </p:txBody>
      </p:sp>
      <p:sp>
        <p:nvSpPr>
          <p:cNvPr id="27" name="Прямокутник 27">
            <a:extLst>
              <a:ext uri="{FF2B5EF4-FFF2-40B4-BE49-F238E27FC236}">
                <a16:creationId xmlns="" xmlns:a16="http://schemas.microsoft.com/office/drawing/2014/main" id="{F16B480B-808A-48C9-A952-86C5F036B8A8}"/>
              </a:ext>
            </a:extLst>
          </p:cNvPr>
          <p:cNvSpPr/>
          <p:nvPr/>
        </p:nvSpPr>
        <p:spPr>
          <a:xfrm>
            <a:off x="2993658" y="3552267"/>
            <a:ext cx="5497577" cy="400110"/>
          </a:xfrm>
          <a:prstGeom prst="rect">
            <a:avLst/>
          </a:prstGeom>
        </p:spPr>
        <p:txBody>
          <a:bodyPr wrap="square">
            <a:spAutoFit/>
          </a:bodyPr>
          <a:lstStyle/>
          <a:p>
            <a:r>
              <a:rPr lang="en-US" sz="2000" b="1" dirty="0" smtClean="0">
                <a:latin typeface="Montserrat ExtraLight" panose="00000300000000000000" pitchFamily="2" charset="-52"/>
              </a:rPr>
              <a:t>Anonymous classes and methods</a:t>
            </a:r>
            <a:endParaRPr lang="en-US" sz="2000" b="1" dirty="0" smtClean="0"/>
          </a:p>
        </p:txBody>
      </p:sp>
      <p:sp>
        <p:nvSpPr>
          <p:cNvPr id="28" name="Прямокутник 27">
            <a:extLst>
              <a:ext uri="{FF2B5EF4-FFF2-40B4-BE49-F238E27FC236}">
                <a16:creationId xmlns="" xmlns:a16="http://schemas.microsoft.com/office/drawing/2014/main" id="{F16B480B-808A-48C9-A952-86C5F036B8A8}"/>
              </a:ext>
            </a:extLst>
          </p:cNvPr>
          <p:cNvSpPr/>
          <p:nvPr/>
        </p:nvSpPr>
        <p:spPr>
          <a:xfrm>
            <a:off x="2982116" y="2189609"/>
            <a:ext cx="5497577" cy="400110"/>
          </a:xfrm>
          <a:prstGeom prst="rect">
            <a:avLst/>
          </a:prstGeom>
        </p:spPr>
        <p:txBody>
          <a:bodyPr wrap="square">
            <a:spAutoFit/>
          </a:bodyPr>
          <a:lstStyle/>
          <a:p>
            <a:r>
              <a:rPr lang="en-US" sz="2000" b="1" dirty="0" smtClean="0">
                <a:latin typeface="Montserrat ExtraLight" panose="00000300000000000000" pitchFamily="2" charset="-52"/>
              </a:rPr>
              <a:t>Collections</a:t>
            </a:r>
            <a:endParaRPr lang="en-US" sz="2000" b="1" dirty="0" smtClean="0"/>
          </a:p>
        </p:txBody>
      </p:sp>
      <p:sp>
        <p:nvSpPr>
          <p:cNvPr id="29" name="Прямокутник 27">
            <a:extLst>
              <a:ext uri="{FF2B5EF4-FFF2-40B4-BE49-F238E27FC236}">
                <a16:creationId xmlns="" xmlns:a16="http://schemas.microsoft.com/office/drawing/2014/main" id="{F16B480B-808A-48C9-A952-86C5F036B8A8}"/>
              </a:ext>
            </a:extLst>
          </p:cNvPr>
          <p:cNvSpPr/>
          <p:nvPr/>
        </p:nvSpPr>
        <p:spPr>
          <a:xfrm>
            <a:off x="2993658" y="3095624"/>
            <a:ext cx="5497577" cy="400110"/>
          </a:xfrm>
          <a:prstGeom prst="rect">
            <a:avLst/>
          </a:prstGeom>
        </p:spPr>
        <p:txBody>
          <a:bodyPr wrap="square">
            <a:spAutoFit/>
          </a:bodyPr>
          <a:lstStyle/>
          <a:p>
            <a:r>
              <a:rPr lang="en-US" sz="2000" b="1" dirty="0" smtClean="0">
                <a:latin typeface="Montserrat ExtraLight" panose="00000300000000000000" pitchFamily="2" charset="-52"/>
              </a:rPr>
              <a:t>Delegates </a:t>
            </a:r>
            <a:r>
              <a:rPr lang="en-US" sz="2000" b="1" dirty="0" err="1" smtClean="0">
                <a:latin typeface="Montserrat ExtraLight" panose="00000300000000000000" pitchFamily="2" charset="-52"/>
              </a:rPr>
              <a:t>Func</a:t>
            </a:r>
            <a:r>
              <a:rPr lang="en-US" sz="2000" b="1" dirty="0" smtClean="0">
                <a:latin typeface="Montserrat ExtraLight" panose="00000300000000000000" pitchFamily="2" charset="-52"/>
              </a:rPr>
              <a:t>&lt;T&gt; and Action&lt;T&gt;</a:t>
            </a:r>
            <a:endParaRPr lang="en-US" sz="2000" b="1" dirty="0" smtClean="0"/>
          </a:p>
        </p:txBody>
      </p:sp>
      <p:sp>
        <p:nvSpPr>
          <p:cNvPr id="30" name="Прямокутник 27">
            <a:extLst>
              <a:ext uri="{FF2B5EF4-FFF2-40B4-BE49-F238E27FC236}">
                <a16:creationId xmlns="" xmlns:a16="http://schemas.microsoft.com/office/drawing/2014/main" id="{F16B480B-808A-48C9-A952-86C5F036B8A8}"/>
              </a:ext>
            </a:extLst>
          </p:cNvPr>
          <p:cNvSpPr/>
          <p:nvPr/>
        </p:nvSpPr>
        <p:spPr>
          <a:xfrm>
            <a:off x="2993658" y="4018209"/>
            <a:ext cx="5497577" cy="400110"/>
          </a:xfrm>
          <a:prstGeom prst="rect">
            <a:avLst/>
          </a:prstGeom>
        </p:spPr>
        <p:txBody>
          <a:bodyPr wrap="square">
            <a:spAutoFit/>
          </a:bodyPr>
          <a:lstStyle/>
          <a:p>
            <a:r>
              <a:rPr lang="en-US" sz="2000" b="1" dirty="0" smtClean="0">
                <a:latin typeface="Montserrat ExtraLight" panose="00000300000000000000" pitchFamily="2" charset="-52"/>
              </a:rPr>
              <a:t>Lambda and predicate</a:t>
            </a:r>
            <a:endParaRPr lang="en-US" sz="2000" b="1" dirty="0" smtClean="0"/>
          </a:p>
        </p:txBody>
      </p:sp>
      <p:sp>
        <p:nvSpPr>
          <p:cNvPr id="31" name="Прямокутник 27">
            <a:extLst>
              <a:ext uri="{FF2B5EF4-FFF2-40B4-BE49-F238E27FC236}">
                <a16:creationId xmlns="" xmlns:a16="http://schemas.microsoft.com/office/drawing/2014/main" id="{F16B480B-808A-48C9-A952-86C5F036B8A8}"/>
              </a:ext>
            </a:extLst>
          </p:cNvPr>
          <p:cNvSpPr/>
          <p:nvPr/>
        </p:nvSpPr>
        <p:spPr>
          <a:xfrm>
            <a:off x="2993658" y="4475953"/>
            <a:ext cx="5497577" cy="400110"/>
          </a:xfrm>
          <a:prstGeom prst="rect">
            <a:avLst/>
          </a:prstGeom>
        </p:spPr>
        <p:txBody>
          <a:bodyPr wrap="square">
            <a:spAutoFit/>
          </a:bodyPr>
          <a:lstStyle/>
          <a:p>
            <a:r>
              <a:rPr lang="en-US" sz="2000" b="1" dirty="0" smtClean="0">
                <a:latin typeface="Montserrat ExtraLight" panose="00000300000000000000" pitchFamily="2" charset="-52"/>
              </a:rPr>
              <a:t>LINQ</a:t>
            </a:r>
            <a:endParaRPr lang="en-US" sz="2000" b="1" dirty="0" smtClean="0"/>
          </a:p>
        </p:txBody>
      </p:sp>
      <p:sp>
        <p:nvSpPr>
          <p:cNvPr id="32" name="Прямокутник 27">
            <a:extLst>
              <a:ext uri="{FF2B5EF4-FFF2-40B4-BE49-F238E27FC236}">
                <a16:creationId xmlns="" xmlns:a16="http://schemas.microsoft.com/office/drawing/2014/main" id="{F16B480B-808A-48C9-A952-86C5F036B8A8}"/>
              </a:ext>
            </a:extLst>
          </p:cNvPr>
          <p:cNvSpPr/>
          <p:nvPr/>
        </p:nvSpPr>
        <p:spPr>
          <a:xfrm>
            <a:off x="2993658" y="4933697"/>
            <a:ext cx="5497577" cy="400110"/>
          </a:xfrm>
          <a:prstGeom prst="rect">
            <a:avLst/>
          </a:prstGeom>
        </p:spPr>
        <p:txBody>
          <a:bodyPr wrap="square">
            <a:spAutoFit/>
          </a:bodyPr>
          <a:lstStyle/>
          <a:p>
            <a:r>
              <a:rPr lang="en-US" sz="2000" b="1" dirty="0" smtClean="0">
                <a:latin typeface="Montserrat ExtraLight" panose="00000300000000000000" pitchFamily="2" charset="-52"/>
              </a:rPr>
              <a:t>Extension methods</a:t>
            </a:r>
            <a:endParaRPr lang="en-US" sz="2000" b="1" dirty="0" smtClean="0"/>
          </a:p>
        </p:txBody>
      </p:sp>
      <p:sp>
        <p:nvSpPr>
          <p:cNvPr id="34" name="Прямокутник 27">
            <a:extLst>
              <a:ext uri="{FF2B5EF4-FFF2-40B4-BE49-F238E27FC236}">
                <a16:creationId xmlns="" xmlns:a16="http://schemas.microsoft.com/office/drawing/2014/main" id="{F16B480B-808A-48C9-A952-86C5F036B8A8}"/>
              </a:ext>
            </a:extLst>
          </p:cNvPr>
          <p:cNvSpPr/>
          <p:nvPr/>
        </p:nvSpPr>
        <p:spPr>
          <a:xfrm>
            <a:off x="2982115" y="5419201"/>
            <a:ext cx="5497577" cy="400110"/>
          </a:xfrm>
          <a:prstGeom prst="rect">
            <a:avLst/>
          </a:prstGeom>
        </p:spPr>
        <p:txBody>
          <a:bodyPr wrap="square">
            <a:spAutoFit/>
          </a:bodyPr>
          <a:lstStyle/>
          <a:p>
            <a:r>
              <a:rPr lang="en-US" sz="2000" b="1" dirty="0" smtClean="0">
                <a:latin typeface="Montserrat ExtraLight" panose="00000300000000000000" pitchFamily="2" charset="-52"/>
              </a:rPr>
              <a:t>Common useful classes</a:t>
            </a:r>
            <a:endParaRPr lang="en-US" sz="2000" b="1" dirty="0" smtClean="0"/>
          </a:p>
        </p:txBody>
      </p:sp>
    </p:spTree>
    <p:extLst>
      <p:ext uri="{BB962C8B-B14F-4D97-AF65-F5344CB8AC3E}">
        <p14:creationId xmlns:p14="http://schemas.microsoft.com/office/powerpoint/2010/main" val="569670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1615654" y="302623"/>
            <a:ext cx="8479692" cy="523220"/>
          </a:xfrm>
          <a:prstGeom prst="rect">
            <a:avLst/>
          </a:prstGeom>
          <a:noFill/>
        </p:spPr>
        <p:txBody>
          <a:bodyPr wrap="square" rtlCol="0">
            <a:spAutoFit/>
          </a:bodyPr>
          <a:lstStyle/>
          <a:p>
            <a:pPr algn="ctr"/>
            <a:r>
              <a:rPr lang="en-US" sz="2800" b="1" dirty="0" smtClean="0">
                <a:latin typeface="Montserrat ExtraLight" panose="00000300000000000000" pitchFamily="2" charset="-52"/>
              </a:rPr>
              <a:t>LINQ</a:t>
            </a:r>
            <a:endParaRPr lang="uk-UA" dirty="0">
              <a:latin typeface="Montserrat SemiBold" panose="00000700000000000000" pitchFamily="2" charset="-52"/>
            </a:endParaRPr>
          </a:p>
        </p:txBody>
      </p:sp>
      <p:sp>
        <p:nvSpPr>
          <p:cNvPr id="18" name="Прямокутник 27">
            <a:extLst>
              <a:ext uri="{FF2B5EF4-FFF2-40B4-BE49-F238E27FC236}">
                <a16:creationId xmlns="" xmlns:a16="http://schemas.microsoft.com/office/drawing/2014/main" id="{F16B480B-808A-48C9-A952-86C5F036B8A8}"/>
              </a:ext>
            </a:extLst>
          </p:cNvPr>
          <p:cNvSpPr/>
          <p:nvPr/>
        </p:nvSpPr>
        <p:spPr>
          <a:xfrm>
            <a:off x="1135511" y="942514"/>
            <a:ext cx="10112304" cy="3970318"/>
          </a:xfrm>
          <a:prstGeom prst="rect">
            <a:avLst/>
          </a:prstGeom>
        </p:spPr>
        <p:txBody>
          <a:bodyPr wrap="square">
            <a:spAutoFit/>
          </a:bodyPr>
          <a:lstStyle/>
          <a:p>
            <a:pPr algn="just"/>
            <a:r>
              <a:rPr lang="en-US" b="1" dirty="0">
                <a:latin typeface="Montserrat ExtraLight" panose="00000300000000000000" pitchFamily="2" charset="-52"/>
              </a:rPr>
              <a:t>The Language Integrated Query (LINQ) technology set, introduced </a:t>
            </a:r>
            <a:r>
              <a:rPr lang="en-US" b="1" dirty="0" smtClean="0">
                <a:latin typeface="Montserrat ExtraLight" panose="00000300000000000000" pitchFamily="2" charset="-52"/>
              </a:rPr>
              <a:t>initially in </a:t>
            </a:r>
            <a:r>
              <a:rPr lang="en-US" b="1" dirty="0">
                <a:latin typeface="Montserrat ExtraLight" panose="00000300000000000000" pitchFamily="2" charset="-52"/>
              </a:rPr>
              <a:t>.NET 3.5, provides a concise, symmetrical, and strongly typed manner to access a wide variety of </a:t>
            </a:r>
            <a:r>
              <a:rPr lang="en-US" b="1" dirty="0" smtClean="0">
                <a:latin typeface="Montserrat ExtraLight" panose="00000300000000000000" pitchFamily="2" charset="-52"/>
              </a:rPr>
              <a:t>data stores.</a:t>
            </a:r>
          </a:p>
          <a:p>
            <a:pPr algn="just"/>
            <a:endParaRPr lang="en-US" b="1" dirty="0">
              <a:latin typeface="Montserrat ExtraLight" panose="00000300000000000000" pitchFamily="2" charset="-52"/>
            </a:endParaRPr>
          </a:p>
          <a:p>
            <a:pPr algn="just"/>
            <a:r>
              <a:rPr lang="en-US" b="1" dirty="0">
                <a:latin typeface="Montserrat ExtraLight" panose="00000300000000000000" pitchFamily="2" charset="-52"/>
              </a:rPr>
              <a:t>Using LINQ, you can build any number of expressions that have a </a:t>
            </a:r>
            <a:r>
              <a:rPr lang="en-US" b="1" dirty="0" err="1">
                <a:latin typeface="Montserrat ExtraLight" panose="00000300000000000000" pitchFamily="2" charset="-52"/>
              </a:rPr>
              <a:t>lookand</a:t>
            </a:r>
            <a:r>
              <a:rPr lang="en-US" b="1" dirty="0">
                <a:latin typeface="Montserrat ExtraLight" panose="00000300000000000000" pitchFamily="2" charset="-52"/>
              </a:rPr>
              <a:t>-feel similar to that of a database SQL query. </a:t>
            </a:r>
          </a:p>
          <a:p>
            <a:pPr algn="just"/>
            <a:endParaRPr lang="en-US" b="1" dirty="0">
              <a:latin typeface="Montserrat ExtraLight" panose="00000300000000000000" pitchFamily="2" charset="-52"/>
            </a:endParaRPr>
          </a:p>
          <a:p>
            <a:pPr algn="just"/>
            <a:r>
              <a:rPr lang="en-US" b="1" dirty="0">
                <a:latin typeface="Montserrat ExtraLight" panose="00000300000000000000" pitchFamily="2" charset="-52"/>
              </a:rPr>
              <a:t>Specifically, the C# language uses the following core LINQ-centric features:</a:t>
            </a:r>
          </a:p>
          <a:p>
            <a:pPr algn="just"/>
            <a:r>
              <a:rPr lang="en-US" b="1" dirty="0">
                <a:latin typeface="Montserrat ExtraLight" panose="00000300000000000000" pitchFamily="2" charset="-52"/>
              </a:rPr>
              <a:t>• Implicitly typed local variables</a:t>
            </a:r>
          </a:p>
          <a:p>
            <a:pPr algn="just"/>
            <a:r>
              <a:rPr lang="en-US" b="1" dirty="0">
                <a:latin typeface="Montserrat ExtraLight" panose="00000300000000000000" pitchFamily="2" charset="-52"/>
              </a:rPr>
              <a:t>• Object/collection initialization syntax</a:t>
            </a:r>
          </a:p>
          <a:p>
            <a:pPr algn="just"/>
            <a:r>
              <a:rPr lang="en-US" b="1" dirty="0">
                <a:latin typeface="Montserrat ExtraLight" panose="00000300000000000000" pitchFamily="2" charset="-52"/>
              </a:rPr>
              <a:t>• Lambda expressions</a:t>
            </a:r>
          </a:p>
          <a:p>
            <a:pPr algn="just"/>
            <a:r>
              <a:rPr lang="en-US" b="1" dirty="0">
                <a:latin typeface="Montserrat ExtraLight" panose="00000300000000000000" pitchFamily="2" charset="-52"/>
              </a:rPr>
              <a:t>• Extension methods</a:t>
            </a:r>
          </a:p>
          <a:p>
            <a:pPr algn="just"/>
            <a:r>
              <a:rPr lang="en-US" b="1" dirty="0">
                <a:latin typeface="Montserrat ExtraLight" panose="00000300000000000000" pitchFamily="2" charset="-52"/>
              </a:rPr>
              <a:t>• Anonymous types</a:t>
            </a:r>
          </a:p>
        </p:txBody>
      </p:sp>
    </p:spTree>
    <p:extLst>
      <p:ext uri="{BB962C8B-B14F-4D97-AF65-F5344CB8AC3E}">
        <p14:creationId xmlns:p14="http://schemas.microsoft.com/office/powerpoint/2010/main" val="594181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1615654" y="302623"/>
            <a:ext cx="8479692" cy="523220"/>
          </a:xfrm>
          <a:prstGeom prst="rect">
            <a:avLst/>
          </a:prstGeom>
          <a:noFill/>
        </p:spPr>
        <p:txBody>
          <a:bodyPr wrap="square" rtlCol="0">
            <a:spAutoFit/>
          </a:bodyPr>
          <a:lstStyle/>
          <a:p>
            <a:pPr algn="ctr"/>
            <a:r>
              <a:rPr lang="en-US" sz="2800" b="1" dirty="0" smtClean="0">
                <a:latin typeface="Montserrat ExtraLight" panose="00000300000000000000" pitchFamily="2" charset="-52"/>
              </a:rPr>
              <a:t>LINQ</a:t>
            </a:r>
            <a:endParaRPr lang="uk-UA" dirty="0">
              <a:latin typeface="Montserrat SemiBold" panose="00000700000000000000" pitchFamily="2" charset="-52"/>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443" y="1452359"/>
            <a:ext cx="9200000" cy="3409524"/>
          </a:xfrm>
          <a:prstGeom prst="rect">
            <a:avLst/>
          </a:prstGeom>
        </p:spPr>
      </p:pic>
    </p:spTree>
    <p:extLst>
      <p:ext uri="{BB962C8B-B14F-4D97-AF65-F5344CB8AC3E}">
        <p14:creationId xmlns:p14="http://schemas.microsoft.com/office/powerpoint/2010/main" val="19335998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1615654" y="302623"/>
            <a:ext cx="8479692" cy="523220"/>
          </a:xfrm>
          <a:prstGeom prst="rect">
            <a:avLst/>
          </a:prstGeom>
          <a:noFill/>
        </p:spPr>
        <p:txBody>
          <a:bodyPr wrap="square" rtlCol="0">
            <a:spAutoFit/>
          </a:bodyPr>
          <a:lstStyle/>
          <a:p>
            <a:pPr algn="ctr"/>
            <a:r>
              <a:rPr lang="en-US" sz="2800" b="1" dirty="0" smtClean="0">
                <a:latin typeface="Montserrat ExtraLight" panose="00000300000000000000" pitchFamily="2" charset="-52"/>
              </a:rPr>
              <a:t>LINQ</a:t>
            </a:r>
            <a:endParaRPr lang="uk-UA" dirty="0">
              <a:latin typeface="Montserrat SemiBold" panose="00000700000000000000" pitchFamily="2" charset="-52"/>
            </a:endParaRPr>
          </a:p>
        </p:txBody>
      </p:sp>
      <p:pic>
        <p:nvPicPr>
          <p:cNvPr id="15" name="Рисунок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805" y="1473032"/>
            <a:ext cx="8844376" cy="3911936"/>
          </a:xfrm>
          <a:prstGeom prst="rect">
            <a:avLst/>
          </a:prstGeom>
        </p:spPr>
      </p:pic>
    </p:spTree>
    <p:extLst>
      <p:ext uri="{BB962C8B-B14F-4D97-AF65-F5344CB8AC3E}">
        <p14:creationId xmlns:p14="http://schemas.microsoft.com/office/powerpoint/2010/main" val="3824209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1615654" y="302623"/>
            <a:ext cx="8479692" cy="523220"/>
          </a:xfrm>
          <a:prstGeom prst="rect">
            <a:avLst/>
          </a:prstGeom>
          <a:noFill/>
        </p:spPr>
        <p:txBody>
          <a:bodyPr wrap="square" rtlCol="0">
            <a:spAutoFit/>
          </a:bodyPr>
          <a:lstStyle/>
          <a:p>
            <a:pPr algn="ctr"/>
            <a:r>
              <a:rPr lang="en-US" sz="2800" b="1" dirty="0" smtClean="0">
                <a:latin typeface="Montserrat ExtraLight" panose="00000300000000000000" pitchFamily="2" charset="-52"/>
              </a:rPr>
              <a:t>LINQ</a:t>
            </a:r>
            <a:endParaRPr lang="uk-UA" dirty="0">
              <a:latin typeface="Montserrat SemiBold" panose="000007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031" y="1128466"/>
            <a:ext cx="5076669" cy="2904272"/>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6031" y="4381782"/>
            <a:ext cx="8713156" cy="1758514"/>
          </a:xfrm>
          <a:prstGeom prst="rect">
            <a:avLst/>
          </a:prstGeom>
        </p:spPr>
      </p:pic>
    </p:spTree>
    <p:extLst>
      <p:ext uri="{BB962C8B-B14F-4D97-AF65-F5344CB8AC3E}">
        <p14:creationId xmlns:p14="http://schemas.microsoft.com/office/powerpoint/2010/main" val="17005660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 xmlns:a16="http://schemas.microsoft.com/office/drawing/2014/main" id="{02CCDE62-D853-4F9B-A4AD-2F4C12DB6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Прямокутник 3">
            <a:extLst>
              <a:ext uri="{FF2B5EF4-FFF2-40B4-BE49-F238E27FC236}">
                <a16:creationId xmlns="" xmlns:a16="http://schemas.microsoft.com/office/drawing/2014/main" id="{0D7F1F85-3E3C-41A7-BD40-7BBCE5EEA547}"/>
              </a:ext>
            </a:extLst>
          </p:cNvPr>
          <p:cNvSpPr/>
          <p:nvPr/>
        </p:nvSpPr>
        <p:spPr>
          <a:xfrm>
            <a:off x="4442023" y="3262744"/>
            <a:ext cx="2842161" cy="646331"/>
          </a:xfrm>
          <a:prstGeom prst="rect">
            <a:avLst/>
          </a:prstGeom>
        </p:spPr>
        <p:txBody>
          <a:bodyPr wrap="square">
            <a:spAutoFit/>
          </a:bodyPr>
          <a:lstStyle/>
          <a:p>
            <a:r>
              <a:rPr lang="en-US" sz="3600" dirty="0">
                <a:solidFill>
                  <a:schemeClr val="bg1"/>
                </a:solidFill>
                <a:latin typeface="Montserrat SemiBold" panose="00000700000000000000" pitchFamily="2" charset="-52"/>
              </a:rPr>
              <a:t>Thank you!</a:t>
            </a:r>
            <a:endParaRPr lang="uk-UA" sz="3600" dirty="0">
              <a:solidFill>
                <a:schemeClr val="bg1"/>
              </a:solidFill>
              <a:latin typeface="Montserrat SemiBold" panose="00000700000000000000" pitchFamily="2" charset="-52"/>
            </a:endParaRPr>
          </a:p>
        </p:txBody>
      </p:sp>
      <p:sp>
        <p:nvSpPr>
          <p:cNvPr id="5" name="Овал 4">
            <a:extLst>
              <a:ext uri="{FF2B5EF4-FFF2-40B4-BE49-F238E27FC236}">
                <a16:creationId xmlns="" xmlns:a16="http://schemas.microsoft.com/office/drawing/2014/main" id="{D780D89D-60BD-462F-8E3E-2496C85BCB9A}"/>
              </a:ext>
            </a:extLst>
          </p:cNvPr>
          <p:cNvSpPr/>
          <p:nvPr/>
        </p:nvSpPr>
        <p:spPr>
          <a:xfrm>
            <a:off x="2400636" y="6174177"/>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1B0D1ABB-F367-46F6-A130-904F851D491B}"/>
              </a:ext>
            </a:extLst>
          </p:cNvPr>
          <p:cNvSpPr/>
          <p:nvPr/>
        </p:nvSpPr>
        <p:spPr>
          <a:xfrm>
            <a:off x="895057" y="4464874"/>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 xmlns:a16="http://schemas.microsoft.com/office/drawing/2014/main" id="{90C3C395-7427-4C1C-A0BF-1FB12C6E6A4F}"/>
              </a:ext>
            </a:extLst>
          </p:cNvPr>
          <p:cNvSpPr/>
          <p:nvPr/>
        </p:nvSpPr>
        <p:spPr>
          <a:xfrm>
            <a:off x="552866" y="1365415"/>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71785179-AAD3-4BD0-8974-63C89B3D0E5C}"/>
              </a:ext>
            </a:extLst>
          </p:cNvPr>
          <p:cNvSpPr/>
          <p:nvPr/>
        </p:nvSpPr>
        <p:spPr>
          <a:xfrm>
            <a:off x="1540744" y="355597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87D617E3-C691-45BE-9AC1-6B4F93AEBDE1}"/>
              </a:ext>
            </a:extLst>
          </p:cNvPr>
          <p:cNvSpPr/>
          <p:nvPr/>
        </p:nvSpPr>
        <p:spPr>
          <a:xfrm>
            <a:off x="9424633" y="1139288"/>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7B5105E0-6C92-4A65-B1FE-CF97CF56E9CA}"/>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A413A1C8-8E81-45AE-ABAE-AE23CD0E26DE}"/>
              </a:ext>
            </a:extLst>
          </p:cNvPr>
          <p:cNvSpPr/>
          <p:nvPr/>
        </p:nvSpPr>
        <p:spPr>
          <a:xfrm>
            <a:off x="8907809" y="2377122"/>
            <a:ext cx="77854" cy="77854"/>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0C7FCE42-03E7-4AD4-AC16-3929F3A7C69C}"/>
              </a:ext>
            </a:extLst>
          </p:cNvPr>
          <p:cNvSpPr/>
          <p:nvPr/>
        </p:nvSpPr>
        <p:spPr>
          <a:xfrm>
            <a:off x="8707340" y="612321"/>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B019E66A-9697-45ED-81C4-0B99826E2A6B}"/>
              </a:ext>
            </a:extLst>
          </p:cNvPr>
          <p:cNvSpPr/>
          <p:nvPr/>
        </p:nvSpPr>
        <p:spPr>
          <a:xfrm>
            <a:off x="7006280" y="3673187"/>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 xmlns:a16="http://schemas.microsoft.com/office/drawing/2014/main" id="{8838E2E9-C82B-4BE2-BDDE-D6D6C16749F2}"/>
              </a:ext>
            </a:extLst>
          </p:cNvPr>
          <p:cNvSpPr/>
          <p:nvPr/>
        </p:nvSpPr>
        <p:spPr>
          <a:xfrm>
            <a:off x="11798883" y="3262744"/>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 xmlns:a16="http://schemas.microsoft.com/office/drawing/2014/main" id="{26F6E1B2-A8CF-47A6-8AA4-BD1DBEBE8D59}"/>
              </a:ext>
            </a:extLst>
          </p:cNvPr>
          <p:cNvSpPr/>
          <p:nvPr/>
        </p:nvSpPr>
        <p:spPr>
          <a:xfrm>
            <a:off x="10676581" y="243147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C92F051-81E6-4E52-ACC6-72B8F7097D00}"/>
              </a:ext>
            </a:extLst>
          </p:cNvPr>
          <p:cNvSpPr/>
          <p:nvPr/>
        </p:nvSpPr>
        <p:spPr>
          <a:xfrm>
            <a:off x="4011969" y="644137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139499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604390" y="127613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Прямокутник 27">
            <a:extLst>
              <a:ext uri="{FF2B5EF4-FFF2-40B4-BE49-F238E27FC236}">
                <a16:creationId xmlns="" xmlns:a16="http://schemas.microsoft.com/office/drawing/2014/main" id="{F16B480B-808A-48C9-A952-86C5F036B8A8}"/>
              </a:ext>
            </a:extLst>
          </p:cNvPr>
          <p:cNvSpPr/>
          <p:nvPr/>
        </p:nvSpPr>
        <p:spPr>
          <a:xfrm>
            <a:off x="4841215" y="229144"/>
            <a:ext cx="2480839" cy="523220"/>
          </a:xfrm>
          <a:prstGeom prst="rect">
            <a:avLst/>
          </a:prstGeom>
        </p:spPr>
        <p:txBody>
          <a:bodyPr wrap="square">
            <a:spAutoFit/>
          </a:bodyPr>
          <a:lstStyle/>
          <a:p>
            <a:r>
              <a:rPr lang="en-US" sz="2800" b="1" dirty="0" smtClean="0">
                <a:latin typeface="Montserrat ExtraLight" panose="00000300000000000000" pitchFamily="2" charset="-52"/>
              </a:rPr>
              <a:t>Exceptions</a:t>
            </a:r>
            <a:endParaRPr lang="en-US" sz="2800" b="1" dirty="0" smtClean="0"/>
          </a:p>
        </p:txBody>
      </p:sp>
      <p:sp>
        <p:nvSpPr>
          <p:cNvPr id="20" name="Прямокутник 27">
            <a:extLst>
              <a:ext uri="{FF2B5EF4-FFF2-40B4-BE49-F238E27FC236}">
                <a16:creationId xmlns="" xmlns:a16="http://schemas.microsoft.com/office/drawing/2014/main" id="{F16B480B-808A-48C9-A952-86C5F036B8A8}"/>
              </a:ext>
            </a:extLst>
          </p:cNvPr>
          <p:cNvSpPr/>
          <p:nvPr/>
        </p:nvSpPr>
        <p:spPr>
          <a:xfrm>
            <a:off x="1243295" y="876023"/>
            <a:ext cx="9920006" cy="5355312"/>
          </a:xfrm>
          <a:prstGeom prst="rect">
            <a:avLst/>
          </a:prstGeom>
        </p:spPr>
        <p:txBody>
          <a:bodyPr wrap="square">
            <a:spAutoFit/>
          </a:bodyPr>
          <a:lstStyle/>
          <a:p>
            <a:r>
              <a:rPr lang="en-US" b="1" dirty="0">
                <a:latin typeface="Montserrat ExtraLight" panose="00000300000000000000" pitchFamily="2" charset="-52"/>
              </a:rPr>
              <a:t>Exceptions is a problem that arises during the execution of a </a:t>
            </a:r>
            <a:r>
              <a:rPr lang="en-US" b="1" dirty="0" smtClean="0">
                <a:latin typeface="Montserrat ExtraLight" panose="00000300000000000000" pitchFamily="2" charset="-52"/>
              </a:rPr>
              <a:t>program.</a:t>
            </a:r>
          </a:p>
          <a:p>
            <a:endParaRPr lang="en-US" b="1" dirty="0"/>
          </a:p>
          <a:p>
            <a:r>
              <a:rPr lang="en-US" b="1" dirty="0">
                <a:latin typeface="Montserrat ExtraLight" panose="00000300000000000000" pitchFamily="2" charset="-52"/>
              </a:rPr>
              <a:t>C# exception handling is built upon four keywords: try, catch, finally, and throw.</a:t>
            </a:r>
          </a:p>
          <a:p>
            <a:endParaRPr lang="en-US" b="1" dirty="0">
              <a:latin typeface="Montserrat ExtraLight" panose="00000300000000000000" pitchFamily="2" charset="-52"/>
            </a:endParaRPr>
          </a:p>
          <a:p>
            <a:r>
              <a:rPr lang="en-US" b="1" dirty="0">
                <a:latin typeface="Montserrat ExtraLight" panose="00000300000000000000" pitchFamily="2" charset="-52"/>
              </a:rPr>
              <a:t>try − A try block identifies a block of code for which particular exceptions is activated. It is followed by one or more catch blocks</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r>
              <a:rPr lang="en-US" b="1" dirty="0">
                <a:latin typeface="Montserrat ExtraLight" panose="00000300000000000000" pitchFamily="2" charset="-52"/>
              </a:rPr>
              <a:t>catch − A program catches an exception with an exception handler at the place in a program where you want to handle the problem. The catch keyword indicates the catching of an exception</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r>
              <a:rPr lang="en-US" b="1" dirty="0">
                <a:latin typeface="Montserrat ExtraLight" panose="00000300000000000000" pitchFamily="2" charset="-52"/>
              </a:rPr>
              <a:t>finally − The finally block is used to execute a given set of statements, whether an exception is thrown or not thrown. For example, if you open a file, it must be closed whether an exception is raised or not</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r>
              <a:rPr lang="en-US" b="1" dirty="0">
                <a:latin typeface="Montserrat ExtraLight" panose="00000300000000000000" pitchFamily="2" charset="-52"/>
              </a:rPr>
              <a:t>throw − A program throws an exception when a problem shows up. This is done using a throw keyword.</a:t>
            </a:r>
            <a:endParaRPr lang="en-US" b="1" dirty="0" smtClean="0">
              <a:latin typeface="Montserrat ExtraLight" panose="00000300000000000000" pitchFamily="2" charset="-52"/>
            </a:endParaRPr>
          </a:p>
        </p:txBody>
      </p:sp>
    </p:spTree>
    <p:extLst>
      <p:ext uri="{BB962C8B-B14F-4D97-AF65-F5344CB8AC3E}">
        <p14:creationId xmlns:p14="http://schemas.microsoft.com/office/powerpoint/2010/main" val="4005050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2655383" y="302623"/>
            <a:ext cx="7216948" cy="800219"/>
          </a:xfrm>
          <a:prstGeom prst="rect">
            <a:avLst/>
          </a:prstGeom>
          <a:noFill/>
        </p:spPr>
        <p:txBody>
          <a:bodyPr wrap="square" rtlCol="0">
            <a:spAutoFit/>
          </a:bodyPr>
          <a:lstStyle/>
          <a:p>
            <a:r>
              <a:rPr lang="en-US" sz="2800" b="1" dirty="0" smtClean="0">
                <a:latin typeface="Montserrat ExtraLight" panose="00000300000000000000" pitchFamily="2" charset="-52"/>
              </a:rPr>
              <a:t>Structure </a:t>
            </a:r>
            <a:r>
              <a:rPr lang="en-US" sz="2800" b="1" dirty="0">
                <a:latin typeface="Montserrat ExtraLight" panose="00000300000000000000" pitchFamily="2" charset="-52"/>
              </a:rPr>
              <a:t>of the </a:t>
            </a:r>
            <a:r>
              <a:rPr lang="en-US" sz="2800" b="1" dirty="0" smtClean="0">
                <a:latin typeface="Montserrat ExtraLight" panose="00000300000000000000" pitchFamily="2" charset="-52"/>
              </a:rPr>
              <a:t>exception</a:t>
            </a:r>
            <a:endParaRPr lang="en-US" sz="2800" b="1" dirty="0"/>
          </a:p>
          <a:p>
            <a:endParaRPr lang="uk-UA" dirty="0">
              <a:latin typeface="Montserrat SemiBold" panose="00000700000000000000" pitchFamily="2" charset="-52"/>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605" y="1608334"/>
            <a:ext cx="3952381" cy="4028571"/>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609" y="1102842"/>
            <a:ext cx="6366384" cy="1480951"/>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7609" y="2583793"/>
            <a:ext cx="6349840" cy="3675291"/>
          </a:xfrm>
          <a:prstGeom prst="rect">
            <a:avLst/>
          </a:prstGeom>
        </p:spPr>
      </p:pic>
    </p:spTree>
    <p:extLst>
      <p:ext uri="{BB962C8B-B14F-4D97-AF65-F5344CB8AC3E}">
        <p14:creationId xmlns:p14="http://schemas.microsoft.com/office/powerpoint/2010/main" val="31620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1741333" y="286294"/>
            <a:ext cx="9404653" cy="800219"/>
          </a:xfrm>
          <a:prstGeom prst="rect">
            <a:avLst/>
          </a:prstGeom>
          <a:noFill/>
        </p:spPr>
        <p:txBody>
          <a:bodyPr wrap="square" rtlCol="0">
            <a:spAutoFit/>
          </a:bodyPr>
          <a:lstStyle/>
          <a:p>
            <a:r>
              <a:rPr lang="en-US" sz="2800" b="1" dirty="0" smtClean="0">
                <a:latin typeface="Montserrat ExtraLight" panose="00000300000000000000" pitchFamily="2" charset="-52"/>
              </a:rPr>
              <a:t>Multiple Inheritance with Interface types</a:t>
            </a:r>
            <a:endParaRPr lang="en-US" sz="2800" b="1" dirty="0"/>
          </a:p>
          <a:p>
            <a:endParaRPr lang="uk-UA" dirty="0">
              <a:latin typeface="Montserrat SemiBold" panose="000007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05" y="1172336"/>
            <a:ext cx="5870558" cy="2821326"/>
          </a:xfrm>
          <a:prstGeom prst="rect">
            <a:avLst/>
          </a:prstGeom>
        </p:spPr>
      </p:pic>
      <p:pic>
        <p:nvPicPr>
          <p:cNvPr id="14" name="Рисунок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6305" y="2563635"/>
            <a:ext cx="5621037" cy="3931380"/>
          </a:xfrm>
          <a:prstGeom prst="rect">
            <a:avLst/>
          </a:prstGeom>
        </p:spPr>
      </p:pic>
    </p:spTree>
    <p:extLst>
      <p:ext uri="{BB962C8B-B14F-4D97-AF65-F5344CB8AC3E}">
        <p14:creationId xmlns:p14="http://schemas.microsoft.com/office/powerpoint/2010/main" val="4152712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604390" y="127613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Прямокутник 27">
            <a:extLst>
              <a:ext uri="{FF2B5EF4-FFF2-40B4-BE49-F238E27FC236}">
                <a16:creationId xmlns="" xmlns:a16="http://schemas.microsoft.com/office/drawing/2014/main" id="{F16B480B-808A-48C9-A952-86C5F036B8A8}"/>
              </a:ext>
            </a:extLst>
          </p:cNvPr>
          <p:cNvSpPr/>
          <p:nvPr/>
        </p:nvSpPr>
        <p:spPr>
          <a:xfrm>
            <a:off x="4380108" y="229144"/>
            <a:ext cx="3849493" cy="523220"/>
          </a:xfrm>
          <a:prstGeom prst="rect">
            <a:avLst/>
          </a:prstGeom>
        </p:spPr>
        <p:txBody>
          <a:bodyPr wrap="square">
            <a:spAutoFit/>
          </a:bodyPr>
          <a:lstStyle/>
          <a:p>
            <a:r>
              <a:rPr lang="en-US" sz="2800" b="1" dirty="0" smtClean="0">
                <a:latin typeface="Montserrat ExtraLight" panose="00000300000000000000" pitchFamily="2" charset="-52"/>
              </a:rPr>
              <a:t>Base interfaces</a:t>
            </a:r>
            <a:endParaRPr lang="en-US" sz="2800" b="1" dirty="0" smtClean="0"/>
          </a:p>
        </p:txBody>
      </p:sp>
      <p:sp>
        <p:nvSpPr>
          <p:cNvPr id="20" name="Прямокутник 27">
            <a:extLst>
              <a:ext uri="{FF2B5EF4-FFF2-40B4-BE49-F238E27FC236}">
                <a16:creationId xmlns="" xmlns:a16="http://schemas.microsoft.com/office/drawing/2014/main" id="{F16B480B-808A-48C9-A952-86C5F036B8A8}"/>
              </a:ext>
            </a:extLst>
          </p:cNvPr>
          <p:cNvSpPr/>
          <p:nvPr/>
        </p:nvSpPr>
        <p:spPr>
          <a:xfrm>
            <a:off x="1323080" y="1333283"/>
            <a:ext cx="9920006" cy="3416320"/>
          </a:xfrm>
          <a:prstGeom prst="rect">
            <a:avLst/>
          </a:prstGeom>
        </p:spPr>
        <p:txBody>
          <a:bodyPr wrap="square">
            <a:spAutoFit/>
          </a:bodyPr>
          <a:lstStyle/>
          <a:p>
            <a:r>
              <a:rPr lang="en-US" b="1" dirty="0" smtClean="0">
                <a:latin typeface="Montserrat ExtraLight" panose="00000300000000000000" pitchFamily="2" charset="-52"/>
              </a:rPr>
              <a:t>- </a:t>
            </a:r>
            <a:r>
              <a:rPr lang="en-US" b="1" dirty="0" err="1" smtClean="0">
                <a:latin typeface="Montserrat ExtraLight" panose="00000300000000000000" pitchFamily="2" charset="-52"/>
              </a:rPr>
              <a:t>ICloneable</a:t>
            </a:r>
            <a:endParaRPr lang="en-US" b="1" dirty="0" smtClean="0">
              <a:latin typeface="Montserrat ExtraLight" panose="00000300000000000000" pitchFamily="2" charset="-52"/>
            </a:endParaRPr>
          </a:p>
          <a:p>
            <a:endParaRPr lang="en-US" b="1" dirty="0" smtClean="0">
              <a:latin typeface="Montserrat ExtraLight" panose="00000300000000000000" pitchFamily="2" charset="-52"/>
            </a:endParaRPr>
          </a:p>
          <a:p>
            <a:r>
              <a:rPr lang="en-US" b="1" dirty="0" smtClean="0">
                <a:latin typeface="Montserrat ExtraLight" panose="00000300000000000000" pitchFamily="2" charset="-52"/>
              </a:rPr>
              <a:t>- </a:t>
            </a:r>
            <a:r>
              <a:rPr lang="en-US" b="1" dirty="0" err="1" smtClean="0">
                <a:latin typeface="Montserrat ExtraLight" panose="00000300000000000000" pitchFamily="2" charset="-52"/>
              </a:rPr>
              <a:t>IEnumerable</a:t>
            </a:r>
            <a:endParaRPr lang="en-US" b="1" dirty="0" smtClean="0">
              <a:latin typeface="Montserrat ExtraLight" panose="00000300000000000000" pitchFamily="2" charset="-52"/>
            </a:endParaRPr>
          </a:p>
          <a:p>
            <a:endParaRPr lang="en-US" b="1" dirty="0" smtClean="0">
              <a:latin typeface="Montserrat ExtraLight" panose="00000300000000000000" pitchFamily="2" charset="-52"/>
            </a:endParaRPr>
          </a:p>
          <a:p>
            <a:r>
              <a:rPr lang="en-US" b="1" dirty="0" smtClean="0">
                <a:latin typeface="Montserrat ExtraLight" panose="00000300000000000000" pitchFamily="2" charset="-52"/>
              </a:rPr>
              <a:t>- </a:t>
            </a:r>
            <a:r>
              <a:rPr lang="en-US" b="1" dirty="0" err="1" smtClean="0">
                <a:latin typeface="Montserrat ExtraLight" panose="00000300000000000000" pitchFamily="2" charset="-52"/>
              </a:rPr>
              <a:t>IEnumerator</a:t>
            </a:r>
            <a:endParaRPr lang="en-US" b="1" dirty="0" smtClean="0">
              <a:latin typeface="Montserrat ExtraLight" panose="00000300000000000000" pitchFamily="2" charset="-52"/>
            </a:endParaRPr>
          </a:p>
          <a:p>
            <a:endParaRPr lang="en-US" b="1" dirty="0" smtClean="0">
              <a:latin typeface="Montserrat ExtraLight" panose="00000300000000000000" pitchFamily="2" charset="-52"/>
            </a:endParaRPr>
          </a:p>
          <a:p>
            <a:r>
              <a:rPr lang="en-US" b="1" dirty="0" smtClean="0">
                <a:latin typeface="Montserrat ExtraLight" panose="00000300000000000000" pitchFamily="2" charset="-52"/>
              </a:rPr>
              <a:t>- </a:t>
            </a:r>
            <a:r>
              <a:rPr lang="en-US" b="1" dirty="0" err="1" smtClean="0">
                <a:latin typeface="Montserrat ExtraLight" panose="00000300000000000000" pitchFamily="2" charset="-52"/>
              </a:rPr>
              <a:t>IComparable</a:t>
            </a:r>
            <a:endParaRPr lang="en-US" b="1" dirty="0" smtClean="0">
              <a:latin typeface="Montserrat ExtraLight" panose="00000300000000000000" pitchFamily="2" charset="-52"/>
            </a:endParaRPr>
          </a:p>
          <a:p>
            <a:endParaRPr lang="en-US" b="1" dirty="0" smtClean="0">
              <a:latin typeface="Montserrat ExtraLight" panose="00000300000000000000" pitchFamily="2" charset="-52"/>
            </a:endParaRPr>
          </a:p>
          <a:p>
            <a:r>
              <a:rPr lang="en-US" b="1" dirty="0" smtClean="0">
                <a:latin typeface="Montserrat ExtraLight" panose="00000300000000000000" pitchFamily="2" charset="-52"/>
              </a:rPr>
              <a:t>- </a:t>
            </a:r>
            <a:r>
              <a:rPr lang="en-US" b="1" dirty="0" err="1" smtClean="0">
                <a:latin typeface="Montserrat ExtraLight" panose="00000300000000000000" pitchFamily="2" charset="-52"/>
              </a:rPr>
              <a:t>IComparer</a:t>
            </a:r>
            <a:endParaRPr lang="en-US" b="1" dirty="0" smtClean="0">
              <a:latin typeface="Montserrat ExtraLight" panose="00000300000000000000" pitchFamily="2" charset="-52"/>
            </a:endParaRPr>
          </a:p>
          <a:p>
            <a:endParaRPr lang="en-US" b="1" dirty="0" smtClean="0">
              <a:latin typeface="Montserrat ExtraLight" panose="00000300000000000000" pitchFamily="2" charset="-52"/>
            </a:endParaRPr>
          </a:p>
          <a:p>
            <a:r>
              <a:rPr lang="en-US" b="1" dirty="0" smtClean="0">
                <a:latin typeface="Montserrat ExtraLight" panose="00000300000000000000" pitchFamily="2" charset="-52"/>
              </a:rPr>
              <a:t>- </a:t>
            </a:r>
            <a:r>
              <a:rPr lang="en-US" b="1" dirty="0" err="1" smtClean="0">
                <a:latin typeface="Montserrat ExtraLight" panose="00000300000000000000" pitchFamily="2" charset="-52"/>
              </a:rPr>
              <a:t>IEquatable</a:t>
            </a:r>
            <a:endParaRPr lang="en-US" b="1" dirty="0" smtClean="0">
              <a:latin typeface="Montserrat ExtraLight" panose="00000300000000000000" pitchFamily="2" charset="-52"/>
            </a:endParaRPr>
          </a:p>
          <a:p>
            <a:endParaRPr lang="en-US" b="1" dirty="0" smtClean="0">
              <a:latin typeface="Montserrat ExtraLight" panose="00000300000000000000" pitchFamily="2" charset="-52"/>
            </a:endParaRPr>
          </a:p>
        </p:txBody>
      </p:sp>
    </p:spTree>
    <p:extLst>
      <p:ext uri="{BB962C8B-B14F-4D97-AF65-F5344CB8AC3E}">
        <p14:creationId xmlns:p14="http://schemas.microsoft.com/office/powerpoint/2010/main" val="4065505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604390" y="127613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Прямокутник 27">
            <a:extLst>
              <a:ext uri="{FF2B5EF4-FFF2-40B4-BE49-F238E27FC236}">
                <a16:creationId xmlns="" xmlns:a16="http://schemas.microsoft.com/office/drawing/2014/main" id="{F16B480B-808A-48C9-A952-86C5F036B8A8}"/>
              </a:ext>
            </a:extLst>
          </p:cNvPr>
          <p:cNvSpPr/>
          <p:nvPr/>
        </p:nvSpPr>
        <p:spPr>
          <a:xfrm>
            <a:off x="4841215" y="229144"/>
            <a:ext cx="3185185" cy="523220"/>
          </a:xfrm>
          <a:prstGeom prst="rect">
            <a:avLst/>
          </a:prstGeom>
        </p:spPr>
        <p:txBody>
          <a:bodyPr wrap="square">
            <a:spAutoFit/>
          </a:bodyPr>
          <a:lstStyle/>
          <a:p>
            <a:r>
              <a:rPr lang="en-US" sz="2800" b="1" dirty="0" smtClean="0">
                <a:latin typeface="Montserrat ExtraLight" panose="00000300000000000000" pitchFamily="2" charset="-52"/>
              </a:rPr>
              <a:t>Collections</a:t>
            </a:r>
            <a:endParaRPr lang="en-US" sz="2800" b="1" dirty="0" smtClean="0"/>
          </a:p>
        </p:txBody>
      </p:sp>
      <p:sp>
        <p:nvSpPr>
          <p:cNvPr id="20" name="Прямокутник 27">
            <a:extLst>
              <a:ext uri="{FF2B5EF4-FFF2-40B4-BE49-F238E27FC236}">
                <a16:creationId xmlns="" xmlns:a16="http://schemas.microsoft.com/office/drawing/2014/main" id="{F16B480B-808A-48C9-A952-86C5F036B8A8}"/>
              </a:ext>
            </a:extLst>
          </p:cNvPr>
          <p:cNvSpPr/>
          <p:nvPr/>
        </p:nvSpPr>
        <p:spPr>
          <a:xfrm>
            <a:off x="1243295" y="876023"/>
            <a:ext cx="9920006" cy="5078313"/>
          </a:xfrm>
          <a:prstGeom prst="rect">
            <a:avLst/>
          </a:prstGeom>
        </p:spPr>
        <p:txBody>
          <a:bodyPr wrap="square">
            <a:spAutoFit/>
          </a:bodyPr>
          <a:lstStyle/>
          <a:p>
            <a:r>
              <a:rPr lang="en-US" b="1" dirty="0" smtClean="0">
                <a:latin typeface="Montserrat ExtraLight" panose="00000300000000000000" pitchFamily="2" charset="-52"/>
              </a:rPr>
              <a:t>Collections is a way to create and manage a group of related objects.</a:t>
            </a:r>
          </a:p>
          <a:p>
            <a:endParaRPr lang="en-US" b="1" dirty="0"/>
          </a:p>
          <a:p>
            <a:r>
              <a:rPr lang="en-US" b="1" dirty="0">
                <a:latin typeface="Montserrat ExtraLight" panose="00000300000000000000" pitchFamily="2" charset="-52"/>
              </a:rPr>
              <a:t>Arrays are most useful for creating and working with a fixed number of strongly-typed objects. For information about arrays, see Arrays.</a:t>
            </a:r>
          </a:p>
          <a:p>
            <a:endParaRPr lang="en-US" b="1" dirty="0">
              <a:latin typeface="Montserrat ExtraLight" panose="00000300000000000000" pitchFamily="2" charset="-52"/>
            </a:endParaRPr>
          </a:p>
          <a:p>
            <a:r>
              <a:rPr lang="en-US" b="1" dirty="0">
                <a:latin typeface="Montserrat ExtraLight" panose="00000300000000000000" pitchFamily="2" charset="-52"/>
              </a:rPr>
              <a:t>Collections provide a more flexible way to work with groups of objects. Unlike arrays, the group of objects you work with can grow and shrink dynamically as the needs of the application change. For some collections, you can assign a key to any object that you put into the collection so that you can quickly retrieve the object by using the key.</a:t>
            </a:r>
          </a:p>
          <a:p>
            <a:endParaRPr lang="en-US" b="1" dirty="0">
              <a:latin typeface="Montserrat ExtraLight" panose="00000300000000000000" pitchFamily="2" charset="-52"/>
            </a:endParaRPr>
          </a:p>
          <a:p>
            <a:r>
              <a:rPr lang="en-US" b="1" dirty="0">
                <a:latin typeface="Montserrat ExtraLight" panose="00000300000000000000" pitchFamily="2" charset="-52"/>
              </a:rPr>
              <a:t>A collection is a class, so you must declare an instance of the class before you can add elements to that collection</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r>
              <a:rPr lang="en-US" b="1" dirty="0" smtClean="0">
                <a:latin typeface="Montserrat ExtraLight" panose="00000300000000000000" pitchFamily="2" charset="-52"/>
              </a:rPr>
              <a:t>Types:</a:t>
            </a:r>
          </a:p>
          <a:p>
            <a:pPr marL="285750" indent="-285750">
              <a:buFontTx/>
              <a:buChar char="-"/>
            </a:pPr>
            <a:r>
              <a:rPr lang="en-US" b="1" dirty="0" err="1" smtClean="0">
                <a:latin typeface="Montserrat ExtraLight" panose="00000300000000000000" pitchFamily="2" charset="-52"/>
              </a:rPr>
              <a:t>nongeneric</a:t>
            </a:r>
            <a:endParaRPr lang="en-US" b="1" dirty="0" smtClean="0">
              <a:latin typeface="Montserrat ExtraLight" panose="00000300000000000000" pitchFamily="2" charset="-52"/>
            </a:endParaRPr>
          </a:p>
          <a:p>
            <a:r>
              <a:rPr lang="en-US" b="1" dirty="0" smtClean="0">
                <a:latin typeface="Montserrat ExtraLight" panose="00000300000000000000" pitchFamily="2" charset="-52"/>
              </a:rPr>
              <a:t>- generic</a:t>
            </a:r>
            <a:endParaRPr lang="en-US" b="1" dirty="0">
              <a:latin typeface="Montserrat ExtraLight" panose="00000300000000000000" pitchFamily="2" charset="-52"/>
            </a:endParaRPr>
          </a:p>
        </p:txBody>
      </p:sp>
    </p:spTree>
    <p:extLst>
      <p:ext uri="{BB962C8B-B14F-4D97-AF65-F5344CB8AC3E}">
        <p14:creationId xmlns:p14="http://schemas.microsoft.com/office/powerpoint/2010/main" val="4117745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2594708" y="249715"/>
            <a:ext cx="6230109" cy="523220"/>
          </a:xfrm>
          <a:prstGeom prst="rect">
            <a:avLst/>
          </a:prstGeom>
          <a:noFill/>
        </p:spPr>
        <p:txBody>
          <a:bodyPr wrap="square" rtlCol="0">
            <a:spAutoFit/>
          </a:bodyPr>
          <a:lstStyle/>
          <a:p>
            <a:pPr algn="ctr"/>
            <a:r>
              <a:rPr lang="en-US" sz="2800" b="1" dirty="0" err="1" smtClean="0">
                <a:latin typeface="Montserrat ExtraLight" panose="00000300000000000000" pitchFamily="2" charset="-52"/>
              </a:rPr>
              <a:t>Nongeneric</a:t>
            </a:r>
            <a:r>
              <a:rPr lang="en-US" sz="2800" b="1" dirty="0" smtClean="0">
                <a:latin typeface="Montserrat ExtraLight" panose="00000300000000000000" pitchFamily="2" charset="-52"/>
              </a:rPr>
              <a:t> collections</a:t>
            </a:r>
            <a:endParaRPr lang="uk-UA" dirty="0">
              <a:latin typeface="Montserrat SemiBold" panose="00000700000000000000" pitchFamily="2" charset="-52"/>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860" y="885363"/>
            <a:ext cx="7838095" cy="5600000"/>
          </a:xfrm>
          <a:prstGeom prst="rect">
            <a:avLst/>
          </a:prstGeom>
        </p:spPr>
      </p:pic>
    </p:spTree>
    <p:extLst>
      <p:ext uri="{BB962C8B-B14F-4D97-AF65-F5344CB8AC3E}">
        <p14:creationId xmlns:p14="http://schemas.microsoft.com/office/powerpoint/2010/main" val="1640816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1214761" y="513577"/>
            <a:ext cx="9762478" cy="523220"/>
          </a:xfrm>
          <a:prstGeom prst="rect">
            <a:avLst/>
          </a:prstGeom>
          <a:noFill/>
        </p:spPr>
        <p:txBody>
          <a:bodyPr wrap="square" rtlCol="0">
            <a:spAutoFit/>
          </a:bodyPr>
          <a:lstStyle/>
          <a:p>
            <a:pPr algn="ctr"/>
            <a:r>
              <a:rPr lang="en-US" sz="2800" b="1" dirty="0" smtClean="0">
                <a:latin typeface="Montserrat ExtraLight" panose="00000300000000000000" pitchFamily="2" charset="-52"/>
              </a:rPr>
              <a:t>Key interface for </a:t>
            </a:r>
            <a:r>
              <a:rPr lang="en-US" sz="2800" b="1" dirty="0" err="1" smtClean="0">
                <a:latin typeface="Montserrat ExtraLight" panose="00000300000000000000" pitchFamily="2" charset="-52"/>
              </a:rPr>
              <a:t>nongeneric</a:t>
            </a:r>
            <a:r>
              <a:rPr lang="en-US" sz="2800" b="1" dirty="0" smtClean="0">
                <a:latin typeface="Montserrat ExtraLight" panose="00000300000000000000" pitchFamily="2" charset="-52"/>
              </a:rPr>
              <a:t> collections</a:t>
            </a:r>
            <a:endParaRPr lang="uk-UA" dirty="0">
              <a:latin typeface="Montserrat SemiBold" panose="000007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380" y="1689329"/>
            <a:ext cx="8923278" cy="4305185"/>
          </a:xfrm>
          <a:prstGeom prst="rect">
            <a:avLst/>
          </a:prstGeom>
        </p:spPr>
      </p:pic>
    </p:spTree>
    <p:extLst>
      <p:ext uri="{BB962C8B-B14F-4D97-AF65-F5344CB8AC3E}">
        <p14:creationId xmlns:p14="http://schemas.microsoft.com/office/powerpoint/2010/main" val="807636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1742</TotalTime>
  <Words>620</Words>
  <Application>Microsoft Office PowerPoint</Application>
  <PresentationFormat>Широкоэкранный</PresentationFormat>
  <Paragraphs>90</Paragraphs>
  <Slides>24</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24</vt:i4>
      </vt:variant>
    </vt:vector>
  </HeadingPairs>
  <TitlesOfParts>
    <vt:vector size="30" baseType="lpstr">
      <vt:lpstr>Arial</vt:lpstr>
      <vt:lpstr>Calibri</vt:lpstr>
      <vt:lpstr>Calibri Light</vt:lpstr>
      <vt:lpstr>Montserrat ExtraLight</vt:lpstr>
      <vt:lpstr>Montserrat SemiBold</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Iryna Nykonova</dc:creator>
  <cp:lastModifiedBy>Windows User</cp:lastModifiedBy>
  <cp:revision>74</cp:revision>
  <dcterms:created xsi:type="dcterms:W3CDTF">2019-05-27T13:51:26Z</dcterms:created>
  <dcterms:modified xsi:type="dcterms:W3CDTF">2019-06-14T12:54:45Z</dcterms:modified>
</cp:coreProperties>
</file>