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Montserrat SemiBold"/>
      <p:regular r:id="rId38"/>
      <p:bold r:id="rId39"/>
      <p:italic r:id="rId40"/>
      <p:boldItalic r:id="rId41"/>
    </p:embeddedFont>
    <p:embeddedFont>
      <p:font typeface="Montserrat Extra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italic.fntdata"/><Relationship Id="rId20" Type="http://schemas.openxmlformats.org/officeDocument/2006/relationships/slide" Target="slides/slide13.xml"/><Relationship Id="rId42" Type="http://schemas.openxmlformats.org/officeDocument/2006/relationships/font" Target="fonts/MontserratExtraLight-regular.fntdata"/><Relationship Id="rId41" Type="http://schemas.openxmlformats.org/officeDocument/2006/relationships/font" Target="fonts/MontserratSemiBold-boldItalic.fntdata"/><Relationship Id="rId22" Type="http://schemas.openxmlformats.org/officeDocument/2006/relationships/slide" Target="slides/slide15.xml"/><Relationship Id="rId44" Type="http://schemas.openxmlformats.org/officeDocument/2006/relationships/font" Target="fonts/MontserratExtraLight-italic.fntdata"/><Relationship Id="rId21" Type="http://schemas.openxmlformats.org/officeDocument/2006/relationships/slide" Target="slides/slide14.xml"/><Relationship Id="rId43" Type="http://schemas.openxmlformats.org/officeDocument/2006/relationships/font" Target="fonts/MontserratExtraLight-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MontserratExtraLigh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MontserratSemiBold-bold.fntdata"/><Relationship Id="rId16" Type="http://schemas.openxmlformats.org/officeDocument/2006/relationships/slide" Target="slides/slide9.xml"/><Relationship Id="rId38" Type="http://schemas.openxmlformats.org/officeDocument/2006/relationships/font" Target="fonts/MontserratSemiBol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95803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99580393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99580393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5995803932_0_6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995803932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5995803932_0_7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995803932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5995803932_0_7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995803932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5995803932_0_7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995803932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5995803932_0_7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995803932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5995803932_0_8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9af81b4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59af81b4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9af81b4c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59af81b4c8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59af81b4c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59af81b4c8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9af81b4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59af81b4c8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99580393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995803932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9af81b4c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59af81b4c8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59af81b4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59af81b4c8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59af81b4c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59af81b4c8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59af81b4c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59af81b4c8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59af81b4c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59af81b4c8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59af81b4c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59af81b4c8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59af81b4c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59af81b4c8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59af81b4c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59af81b4c8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59af81b4c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59af81b4c8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59af81b4c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59af81b4c8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99580393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5995803932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59af1d789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59af1d789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99580393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5995803932_0_4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99580393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5995803932_0_5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99580393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5995803932_0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995803932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5995803932_0_6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995803932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995803932_0_6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995803932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5995803932_0_6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1" name="Shape 51"/>
        <p:cNvGrpSpPr/>
        <p:nvPr/>
      </p:nvGrpSpPr>
      <p:grpSpPr>
        <a:xfrm>
          <a:off x="0" y="0"/>
          <a:ext cx="0" cy="0"/>
          <a:chOff x="0" y="0"/>
          <a:chExt cx="0" cy="0"/>
        </a:xfrm>
      </p:grpSpPr>
      <p:grpSp>
        <p:nvGrpSpPr>
          <p:cNvPr id="52" name="Google Shape;52;p14"/>
          <p:cNvGrpSpPr/>
          <p:nvPr/>
        </p:nvGrpSpPr>
        <p:grpSpPr>
          <a:xfrm>
            <a:off x="-1" y="0"/>
            <a:ext cx="9144001" cy="5143500"/>
            <a:chOff x="-1" y="0"/>
            <a:chExt cx="12192001" cy="6858000"/>
          </a:xfrm>
        </p:grpSpPr>
        <p:sp>
          <p:nvSpPr>
            <p:cNvPr id="53" name="Google Shape;53;p14"/>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54" name="Google Shape;54;p14"/>
            <p:cNvGrpSpPr/>
            <p:nvPr/>
          </p:nvGrpSpPr>
          <p:grpSpPr>
            <a:xfrm>
              <a:off x="-1" y="0"/>
              <a:ext cx="12192001" cy="6858000"/>
              <a:chOff x="-1" y="0"/>
              <a:chExt cx="12192001" cy="6858000"/>
            </a:xfrm>
          </p:grpSpPr>
          <p:pic>
            <p:nvPicPr>
              <p:cNvPr id="55" name="Google Shape;55;p14"/>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56" name="Google Shape;56;p14"/>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57" name="Google Shape;57;p14"/>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58" name="Google Shape;58;p14"/>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59" name="Google Shape;59;p14"/>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0" name="Shape 60"/>
        <p:cNvGrpSpPr/>
        <p:nvPr/>
      </p:nvGrpSpPr>
      <p:grpSpPr>
        <a:xfrm>
          <a:off x="0" y="0"/>
          <a:ext cx="0" cy="0"/>
          <a:chOff x="0" y="0"/>
          <a:chExt cx="0" cy="0"/>
        </a:xfrm>
      </p:grpSpPr>
      <p:sp>
        <p:nvSpPr>
          <p:cNvPr id="61" name="Google Shape;61;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3" name="Google Shape;6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6" name="Google Shape;66;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67" name="Google Shape;6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8" name="Google Shape;6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2" name="Google Shape;72;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4" name="Google Shape;7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5" name="Google Shape;7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8" name="Google Shape;78;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79" name="Google Shape;79;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0" name="Google Shape;8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1" name="Google Shape;8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2" name="Google Shape;8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3" name="Shape 83"/>
        <p:cNvGrpSpPr/>
        <p:nvPr/>
      </p:nvGrpSpPr>
      <p:grpSpPr>
        <a:xfrm>
          <a:off x="0" y="0"/>
          <a:ext cx="0" cy="0"/>
          <a:chOff x="0" y="0"/>
          <a:chExt cx="0" cy="0"/>
        </a:xfrm>
      </p:grpSpPr>
      <p:sp>
        <p:nvSpPr>
          <p:cNvPr id="84" name="Google Shape;84;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5" name="Google Shape;85;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7" name="Google Shape;87;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4" name="Google Shape;9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5" name="Google Shape;9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6" name="Google Shape;9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9" name="Google Shape;99;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0" name="Google Shape;100;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1" name="Google Shape;101;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2" name="Google Shape;102;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3" name="Google Shape;103;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06" name="Google Shape;106;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7" name="Google Shape;10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8" name="Google Shape;10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9" name="Google Shape;10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0" name="Google Shape;11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3" name="Google Shape;113;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14" name="Google Shape;114;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5" name="Google Shape;115;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9" name="Google Shape;119;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20" name="Google Shape;120;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1" name="Google Shape;12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2" name="Google Shape;12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9" name="Shape 129"/>
        <p:cNvGrpSpPr/>
        <p:nvPr/>
      </p:nvGrpSpPr>
      <p:grpSpPr>
        <a:xfrm>
          <a:off x="0" y="0"/>
          <a:ext cx="0" cy="0"/>
          <a:chOff x="0" y="0"/>
          <a:chExt cx="0" cy="0"/>
        </a:xfrm>
      </p:grpSpPr>
      <p:sp>
        <p:nvSpPr>
          <p:cNvPr id="130" name="Google Shape;130;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32" name="Google Shape;13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5" name="Google Shape;12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6" name="Google Shape;12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7" name="Google Shape;12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3200">
                <a:solidFill>
                  <a:schemeClr val="lt1"/>
                </a:solidFill>
                <a:latin typeface="Montserrat SemiBold"/>
                <a:ea typeface="Montserrat SemiBold"/>
                <a:cs typeface="Montserrat SemiBold"/>
                <a:sym typeface="Montserrat SemiBold"/>
              </a:rPr>
              <a:t>Activity Lifecycle, Multi-screen Apps, Kotlin</a:t>
            </a:r>
            <a:endParaRPr sz="32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1" y="4009025"/>
            <a:ext cx="11094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900">
                <a:solidFill>
                  <a:schemeClr val="lt1"/>
                </a:solidFill>
                <a:latin typeface="Montserrat ExtraLight"/>
                <a:ea typeface="Montserrat ExtraLight"/>
                <a:cs typeface="Montserrat ExtraLight"/>
                <a:sym typeface="Montserrat ExtraLight"/>
              </a:rPr>
              <a:t>Andrii Rudyk</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900">
              <a:solidFill>
                <a:schemeClr val="lt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6"/>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Google Shape;374;p4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p46"/>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4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46"/>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6"/>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Google Shape;380;p46"/>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Google Shape;381;p46"/>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Google Shape;382;p46"/>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Google Shape;383;p4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4" name="Google Shape;384;p4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5" name="Google Shape;385;p46"/>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system will invoke onDestroy() method before an activity is destroyed and this is the final callback method which received by the android activity. The system will invoke this onDestroy() callback method either the activity is finishing or system destroying the activity to save space.</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86" name="Google Shape;386;p46"/>
          <p:cNvSpPr txBox="1"/>
          <p:nvPr/>
        </p:nvSpPr>
        <p:spPr>
          <a:xfrm>
            <a:off x="2925002" y="504225"/>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 - onDestroy()</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87" name="Google Shape;387;p46"/>
          <p:cNvPicPr preferRelativeResize="0"/>
          <p:nvPr/>
        </p:nvPicPr>
        <p:blipFill>
          <a:blip r:embed="rId3">
            <a:alphaModFix/>
          </a:blip>
          <a:stretch>
            <a:fillRect/>
          </a:stretch>
        </p:blipFill>
        <p:spPr>
          <a:xfrm>
            <a:off x="5426702" y="1094962"/>
            <a:ext cx="2904650" cy="3753976"/>
          </a:xfrm>
          <a:prstGeom prst="rect">
            <a:avLst/>
          </a:prstGeom>
          <a:noFill/>
          <a:ln>
            <a:noFill/>
          </a:ln>
        </p:spPr>
      </p:pic>
      <p:pic>
        <p:nvPicPr>
          <p:cNvPr id="388" name="Google Shape;388;p46"/>
          <p:cNvPicPr preferRelativeResize="0"/>
          <p:nvPr/>
        </p:nvPicPr>
        <p:blipFill>
          <a:blip r:embed="rId4">
            <a:alphaModFix/>
          </a:blip>
          <a:stretch>
            <a:fillRect/>
          </a:stretch>
        </p:blipFill>
        <p:spPr>
          <a:xfrm>
            <a:off x="828600" y="2827700"/>
            <a:ext cx="2424600" cy="74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7"/>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4" name="Google Shape;394;p47"/>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5" name="Google Shape;395;p47"/>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6" name="Google Shape;396;p47"/>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7" name="Google Shape;397;p47"/>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8" name="Google Shape;398;p47"/>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9" name="Google Shape;399;p47"/>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0" name="Google Shape;400;p47"/>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1" name="Google Shape;401;p47"/>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2" name="Google Shape;402;p47"/>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3" name="Google Shape;403;p47"/>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4" name="Google Shape;404;p47"/>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5" name="Google Shape;405;p47"/>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Android Runtime (ART) and Dalvik virtual machine use paging and memory-mapping (mmapping) to manage memory. This means that any memory an app modifies—whether by allocating new objects or touching mmapped pages—remains resident in RAM and cannot be paged out.</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06" name="Google Shape;406;p47"/>
          <p:cNvSpPr txBox="1"/>
          <p:nvPr/>
        </p:nvSpPr>
        <p:spPr>
          <a:xfrm>
            <a:off x="2172125" y="504225"/>
            <a:ext cx="4932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Overview of memory management</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407" name="Google Shape;407;p47"/>
          <p:cNvPicPr preferRelativeResize="0"/>
          <p:nvPr/>
        </p:nvPicPr>
        <p:blipFill>
          <a:blip r:embed="rId3">
            <a:alphaModFix/>
          </a:blip>
          <a:stretch>
            <a:fillRect/>
          </a:stretch>
        </p:blipFill>
        <p:spPr>
          <a:xfrm>
            <a:off x="5300788" y="1354675"/>
            <a:ext cx="2790825" cy="245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3" name="Google Shape;413;p48"/>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4" name="Google Shape;414;p48"/>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5" name="Google Shape;415;p4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6" name="Google Shape;416;p48"/>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4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48"/>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48"/>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0" name="Google Shape;420;p4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1" name="Google Shape;421;p48"/>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2" name="Google Shape;422;p48"/>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3" name="Google Shape;423;p48"/>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4" name="Google Shape;424;p48"/>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5" name="Google Shape;425;p4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6" name="Google Shape;426;p4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7" name="Google Shape;427;p48"/>
          <p:cNvSpPr txBox="1"/>
          <p:nvPr/>
        </p:nvSpPr>
        <p:spPr>
          <a:xfrm>
            <a:off x="1312925" y="1599525"/>
            <a:ext cx="6915000" cy="23985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A managed memory environment keeps track of each memory allocation. Once it determines that a piece of memory is no longer being used by the program, it frees it back to the heap, without any intervention from the programmer. The mechanism for reclaiming unused memory within a managed memory environment is known as garbage collection. </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Android’s memory heap is a generational one, meaning that there are different buckets of allocations that it tracks, based on the expected life and size of an object being allocated. For example, recently allocated objects belong in the Young generation. When an object stays active long enough, it can be promoted to an older generation, followed by a permanent generation.</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28" name="Google Shape;428;p48"/>
          <p:cNvSpPr txBox="1"/>
          <p:nvPr/>
        </p:nvSpPr>
        <p:spPr>
          <a:xfrm>
            <a:off x="2925002" y="1094950"/>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Garbage collection</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4" name="Google Shape;434;p4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5" name="Google Shape;435;p4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6" name="Google Shape;436;p4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7" name="Google Shape;437;p4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8" name="Google Shape;438;p4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9" name="Google Shape;439;p4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0" name="Google Shape;440;p4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1" name="Google Shape;441;p4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2" name="Google Shape;442;p4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3" name="Google Shape;443;p4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4" name="Google Shape;444;p4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5" name="Google Shape;445;p49"/>
          <p:cNvSpPr txBox="1"/>
          <p:nvPr/>
        </p:nvSpPr>
        <p:spPr>
          <a:xfrm>
            <a:off x="838000" y="1020200"/>
            <a:ext cx="3666000" cy="36255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In android, Intents are the objects of android.content.Intent type and intents are mainly useful to perform following things:</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Starting an Activity</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Starting a Service</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Delivering a Broadcast</a:t>
            </a:r>
            <a:endParaRPr sz="1200">
              <a:solidFill>
                <a:schemeClr val="dk1"/>
              </a:solidFill>
              <a:latin typeface="Montserrat ExtraLight"/>
              <a:ea typeface="Montserrat ExtraLight"/>
              <a:cs typeface="Montserrat ExtraLight"/>
              <a:sym typeface="Montserrat ExtraLight"/>
            </a:endParaRPr>
          </a:p>
          <a:p>
            <a:pPr indent="0" lvl="0" marL="45720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a:t>
            </a:r>
            <a:r>
              <a:rPr lang="uk" sz="1200">
                <a:solidFill>
                  <a:schemeClr val="dk1"/>
                </a:solidFill>
                <a:latin typeface="Montserrat ExtraLight"/>
                <a:ea typeface="Montserrat ExtraLight"/>
                <a:cs typeface="Montserrat ExtraLight"/>
                <a:sym typeface="Montserrat ExtraLight"/>
              </a:rPr>
              <a:t>he Intent object in android is having a following characteristics to help android system to understand which component should start:</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Component Name</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Action (ACTION_VIEW, ACTION_SEND, etc)</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Data</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Category(CATEGORY_LAUNCHER, CATEGORY_BROWSABLE, etc)</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Extras</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Flag</a:t>
            </a:r>
            <a:r>
              <a:rPr lang="uk" sz="1200">
                <a:solidFill>
                  <a:schemeClr val="dk1"/>
                </a:solidFill>
                <a:latin typeface="Montserrat ExtraLight"/>
                <a:ea typeface="Montserrat ExtraLight"/>
                <a:cs typeface="Montserrat ExtraLight"/>
                <a:sym typeface="Montserrat ExtraLight"/>
              </a:rPr>
              <a:t>s</a:t>
            </a:r>
            <a:endParaRPr sz="1200">
              <a:solidFill>
                <a:schemeClr val="dk1"/>
              </a:solidFill>
              <a:latin typeface="Montserrat ExtraLight"/>
              <a:ea typeface="Montserrat ExtraLight"/>
              <a:cs typeface="Montserrat ExtraLight"/>
              <a:sym typeface="Montserrat ExtraLight"/>
            </a:endParaRPr>
          </a:p>
        </p:txBody>
      </p:sp>
      <p:sp>
        <p:nvSpPr>
          <p:cNvPr id="446" name="Google Shape;446;p49"/>
          <p:cNvSpPr txBox="1"/>
          <p:nvPr/>
        </p:nvSpPr>
        <p:spPr>
          <a:xfrm>
            <a:off x="3507350" y="504225"/>
            <a:ext cx="3597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Intents</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447" name="Google Shape;447;p49"/>
          <p:cNvPicPr preferRelativeResize="0"/>
          <p:nvPr/>
        </p:nvPicPr>
        <p:blipFill>
          <a:blip r:embed="rId3">
            <a:alphaModFix/>
          </a:blip>
          <a:stretch>
            <a:fillRect/>
          </a:stretch>
        </p:blipFill>
        <p:spPr>
          <a:xfrm>
            <a:off x="4271262" y="1430825"/>
            <a:ext cx="4532825" cy="209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3" name="Google Shape;453;p5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4" name="Google Shape;454;p5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5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6" name="Google Shape;456;p5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7" name="Google Shape;457;p5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8" name="Google Shape;458;p5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9" name="Google Shape;459;p5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p5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1" name="Google Shape;461;p5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2" name="Google Shape;462;p5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3" name="Google Shape;463;p5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4" name="Google Shape;464;p50"/>
          <p:cNvSpPr txBox="1"/>
          <p:nvPr/>
        </p:nvSpPr>
        <p:spPr>
          <a:xfrm>
            <a:off x="828600" y="1697228"/>
            <a:ext cx="4004400" cy="945000"/>
          </a:xfrm>
          <a:prstGeom prst="rect">
            <a:avLst/>
          </a:prstGeom>
          <a:noFill/>
          <a:ln>
            <a:noFill/>
          </a:ln>
        </p:spPr>
        <p:txBody>
          <a:bodyPr anchorCtr="0" anchor="t" bIns="34275" lIns="68575" spcFirstLastPara="1" rIns="68575" wrap="square" tIns="34275">
            <a:noAutofit/>
          </a:bodyPr>
          <a:lstStyle/>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Explicit intents specify which application will satisfy the intent, by supplying either the target app's package name or a fully-qualified component class name</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Implicit intents do not name a specific component, but instead declare a general action to perform, which allows a component from another app to handle it</a:t>
            </a:r>
            <a:endParaRPr sz="1200">
              <a:solidFill>
                <a:schemeClr val="dk1"/>
              </a:solidFill>
              <a:latin typeface="Montserrat ExtraLight"/>
              <a:ea typeface="Montserrat ExtraLight"/>
              <a:cs typeface="Montserrat ExtraLight"/>
              <a:sym typeface="Montserrat ExtraLight"/>
            </a:endParaRPr>
          </a:p>
        </p:txBody>
      </p:sp>
      <p:sp>
        <p:nvSpPr>
          <p:cNvPr id="465" name="Google Shape;465;p50"/>
          <p:cNvSpPr txBox="1"/>
          <p:nvPr/>
        </p:nvSpPr>
        <p:spPr>
          <a:xfrm>
            <a:off x="3507350" y="504225"/>
            <a:ext cx="3597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Intents</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466" name="Google Shape;466;p50"/>
          <p:cNvPicPr preferRelativeResize="0"/>
          <p:nvPr/>
        </p:nvPicPr>
        <p:blipFill>
          <a:blip r:embed="rId3">
            <a:alphaModFix/>
          </a:blip>
          <a:stretch>
            <a:fillRect/>
          </a:stretch>
        </p:blipFill>
        <p:spPr>
          <a:xfrm>
            <a:off x="5221050" y="1926513"/>
            <a:ext cx="3314700" cy="147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1"/>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2" name="Google Shape;472;p51"/>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3" name="Google Shape;473;p51"/>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4" name="Google Shape;474;p51"/>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5" name="Google Shape;475;p51"/>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6" name="Google Shape;476;p51"/>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7" name="Google Shape;477;p51"/>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8" name="Google Shape;478;p51"/>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9" name="Google Shape;479;p51"/>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0" name="Google Shape;480;p51"/>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1" name="Google Shape;481;p51"/>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2" name="Google Shape;482;p51"/>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3" name="Google Shape;483;p51"/>
          <p:cNvSpPr txBox="1"/>
          <p:nvPr/>
        </p:nvSpPr>
        <p:spPr>
          <a:xfrm>
            <a:off x="828600" y="1224050"/>
            <a:ext cx="6494700" cy="9450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To advertise which implicit intents your app can receive, declare one or more intent filters for each of your app components with an &lt;intent-filter&gt; element in your manifest file. Each intent filter specifies the type of intents it accepts based on the intent's action, data, and category. Inside the &lt;intent-filter&gt;, you can specify the type of intents to accept using one or more of these three elements:</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&lt;action&gt;</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&lt;data&gt;</a:t>
            </a:r>
            <a:endParaRPr sz="1200">
              <a:solidFill>
                <a:schemeClr val="dk1"/>
              </a:solidFill>
              <a:latin typeface="Montserrat ExtraLight"/>
              <a:ea typeface="Montserrat ExtraLight"/>
              <a:cs typeface="Montserrat ExtraLight"/>
              <a:sym typeface="Montserrat ExtraLight"/>
            </a:endParaRPr>
          </a:p>
          <a:p>
            <a:pPr indent="-173399"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&lt;category&gt;</a:t>
            </a:r>
            <a:endParaRPr sz="1200">
              <a:solidFill>
                <a:schemeClr val="dk1"/>
              </a:solidFill>
              <a:latin typeface="Montserrat ExtraLight"/>
              <a:ea typeface="Montserrat ExtraLight"/>
              <a:cs typeface="Montserrat ExtraLight"/>
              <a:sym typeface="Montserrat ExtraLight"/>
            </a:endParaRPr>
          </a:p>
        </p:txBody>
      </p:sp>
      <p:sp>
        <p:nvSpPr>
          <p:cNvPr id="484" name="Google Shape;484;p51"/>
          <p:cNvSpPr txBox="1"/>
          <p:nvPr/>
        </p:nvSpPr>
        <p:spPr>
          <a:xfrm>
            <a:off x="3507350" y="504225"/>
            <a:ext cx="3597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Intent Filters</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485" name="Google Shape;485;p51"/>
          <p:cNvPicPr preferRelativeResize="0"/>
          <p:nvPr/>
        </p:nvPicPr>
        <p:blipFill>
          <a:blip r:embed="rId3">
            <a:alphaModFix/>
          </a:blip>
          <a:stretch>
            <a:fillRect/>
          </a:stretch>
        </p:blipFill>
        <p:spPr>
          <a:xfrm>
            <a:off x="1999162" y="3037200"/>
            <a:ext cx="5145676" cy="100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91" name="Google Shape;491;p5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92" name="Google Shape;492;p52"/>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3" name="Google Shape;493;p52"/>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4" name="Google Shape;494;p52"/>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5" name="Google Shape;495;p52"/>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6" name="Google Shape;496;p52"/>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7" name="Google Shape;497;p52"/>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8" name="Google Shape;498;p52"/>
          <p:cNvSpPr txBox="1"/>
          <p:nvPr/>
        </p:nvSpPr>
        <p:spPr>
          <a:xfrm>
            <a:off x="2042850" y="1134549"/>
            <a:ext cx="5334900" cy="3349500"/>
          </a:xfrm>
          <a:prstGeom prst="rect">
            <a:avLst/>
          </a:prstGeom>
          <a:noFill/>
          <a:ln>
            <a:noFill/>
          </a:ln>
        </p:spPr>
        <p:txBody>
          <a:bodyPr anchorCtr="0" anchor="t" bIns="34275" lIns="68575" spcFirstLastPara="1" rIns="68575" wrap="square" tIns="34275">
            <a:noAutofit/>
          </a:bodyPr>
          <a:lstStyle/>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Statically typed programming language for JVM, Android and the browser - developer since 2010 by JetBrains</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Similar to Java, but free of its legacy problems and limitations</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Can be freely mixed with Java (6+), existing codebase,ecosystem (Maven, Gradle), libraries etc.</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Benefits: improved safety (no NPEs), increased readability(minimum boilerplate), added missing features</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Easy learning curve (similar to Java/C#/JS), modern &amp; fun!</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499" name="Google Shape;499;p52"/>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0" name="Google Shape;500;p52"/>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What is a Kotlin?</a:t>
            </a: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06" name="Google Shape;506;p5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07" name="Google Shape;507;p53"/>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8" name="Google Shape;508;p53"/>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9" name="Google Shape;509;p53"/>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0" name="Google Shape;510;p53"/>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1" name="Google Shape;511;p53"/>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2" name="Google Shape;512;p53"/>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3" name="Google Shape;513;p53"/>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4" name="Google Shape;514;p53"/>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Kotlin features</a:t>
            </a:r>
            <a:endParaRPr sz="1800">
              <a:solidFill>
                <a:schemeClr val="dk1"/>
              </a:solidFill>
              <a:latin typeface="Montserrat SemiBold"/>
              <a:ea typeface="Montserrat SemiBold"/>
              <a:cs typeface="Montserrat SemiBold"/>
              <a:sym typeface="Montserrat SemiBold"/>
            </a:endParaRPr>
          </a:p>
        </p:txBody>
      </p:sp>
      <p:sp>
        <p:nvSpPr>
          <p:cNvPr id="515" name="Google Shape;515;p53"/>
          <p:cNvSpPr txBox="1"/>
          <p:nvPr>
            <p:ph idx="4294967295" type="body"/>
          </p:nvPr>
        </p:nvSpPr>
        <p:spPr>
          <a:xfrm>
            <a:off x="1806175" y="1048750"/>
            <a:ext cx="2453400" cy="3416400"/>
          </a:xfrm>
          <a:prstGeom prst="rect">
            <a:avLst/>
          </a:prstGeom>
        </p:spPr>
        <p:txBody>
          <a:bodyPr anchorCtr="0" anchor="t" bIns="34275" lIns="68575" spcFirstLastPara="1" rIns="68575" wrap="square" tIns="34275">
            <a:noAutofit/>
          </a:bodyPr>
          <a:lstStyle/>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Null safety</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No checked exceptions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Extension functions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Higher-order functions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Function types &amp; lambdas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Default &amp; named arguments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Properties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Type inference</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Operator overloading</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Smart casts</a:t>
            </a:r>
            <a:endParaRPr sz="1200">
              <a:latin typeface="Montserrat ExtraLight"/>
              <a:ea typeface="Montserrat ExtraLight"/>
              <a:cs typeface="Montserrat ExtraLight"/>
              <a:sym typeface="Montserrat ExtraLight"/>
            </a:endParaRPr>
          </a:p>
        </p:txBody>
      </p:sp>
      <p:sp>
        <p:nvSpPr>
          <p:cNvPr id="516" name="Google Shape;516;p53"/>
          <p:cNvSpPr txBox="1"/>
          <p:nvPr>
            <p:ph idx="4294967295" type="body"/>
          </p:nvPr>
        </p:nvSpPr>
        <p:spPr>
          <a:xfrm>
            <a:off x="4259575" y="1048750"/>
            <a:ext cx="2453400" cy="3416400"/>
          </a:xfrm>
          <a:prstGeom prst="rect">
            <a:avLst/>
          </a:prstGeom>
        </p:spPr>
        <p:txBody>
          <a:bodyPr anchorCtr="0" anchor="t" bIns="34275" lIns="68575" spcFirstLastPara="1" rIns="68575" wrap="square" tIns="34275">
            <a:noAutofit/>
          </a:bodyPr>
          <a:lstStyle/>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Data classes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Immutable collections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Enhanced switch-case</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String interpolation</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Ranges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Inline functions</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Infix notation</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Tail recursion</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Coroutines (async/await)</a:t>
            </a:r>
            <a:endParaRPr sz="1200">
              <a:latin typeface="Montserrat ExtraLight"/>
              <a:ea typeface="Montserrat ExtraLight"/>
              <a:cs typeface="Montserrat ExtraLight"/>
              <a:sym typeface="Montserrat ExtraLight"/>
            </a:endParaRPr>
          </a:p>
          <a:p>
            <a:pPr indent="-304800" lvl="0" marL="457200" marR="0" rtl="0" algn="l">
              <a:lnSpc>
                <a:spcPct val="100000"/>
              </a:lnSpc>
              <a:spcBef>
                <a:spcPts val="0"/>
              </a:spcBef>
              <a:spcAft>
                <a:spcPts val="0"/>
              </a:spcAft>
              <a:buClr>
                <a:srgbClr val="000000"/>
              </a:buClr>
              <a:buSzPts val="1200"/>
              <a:buChar char="•"/>
            </a:pPr>
            <a:r>
              <a:rPr lang="uk" sz="1200">
                <a:latin typeface="Montserrat ExtraLight"/>
                <a:ea typeface="Montserrat ExtraLight"/>
                <a:cs typeface="Montserrat ExtraLight"/>
                <a:sym typeface="Montserrat ExtraLight"/>
              </a:rPr>
              <a:t>Great Standard Library</a:t>
            </a:r>
            <a:endParaRPr sz="1200">
              <a:latin typeface="Montserrat ExtraLight"/>
              <a:ea typeface="Montserrat ExtraLight"/>
              <a:cs typeface="Montserrat ExtraLight"/>
              <a:sym typeface="Montserrat Extra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22" name="Google Shape;522;p5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23" name="Google Shape;523;p54"/>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4" name="Google Shape;524;p54"/>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5" name="Google Shape;525;p54"/>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6" name="Google Shape;526;p54"/>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7" name="Google Shape;527;p54"/>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8" name="Google Shape;528;p54"/>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9" name="Google Shape;529;p54"/>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0" name="Google Shape;530;p54"/>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Let’s compare</a:t>
            </a:r>
            <a:endParaRPr sz="1800">
              <a:solidFill>
                <a:schemeClr val="dk1"/>
              </a:solidFill>
              <a:latin typeface="Montserrat SemiBold"/>
              <a:ea typeface="Montserrat SemiBold"/>
              <a:cs typeface="Montserrat SemiBold"/>
              <a:sym typeface="Montserrat SemiBold"/>
            </a:endParaRPr>
          </a:p>
        </p:txBody>
      </p:sp>
      <p:pic>
        <p:nvPicPr>
          <p:cNvPr id="531" name="Google Shape;531;p54"/>
          <p:cNvPicPr preferRelativeResize="0"/>
          <p:nvPr/>
        </p:nvPicPr>
        <p:blipFill>
          <a:blip r:embed="rId4">
            <a:alphaModFix/>
          </a:blip>
          <a:stretch>
            <a:fillRect/>
          </a:stretch>
        </p:blipFill>
        <p:spPr>
          <a:xfrm>
            <a:off x="1668038" y="1199500"/>
            <a:ext cx="5891425" cy="310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5"/>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37" name="Google Shape;537;p5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38" name="Google Shape;538;p55"/>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39" name="Google Shape;539;p55"/>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0" name="Google Shape;540;p55"/>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1" name="Google Shape;541;p55"/>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2" name="Google Shape;542;p55"/>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3" name="Google Shape;543;p55"/>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4" name="Google Shape;544;p55"/>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5" name="Google Shape;545;p55"/>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Optional values</a:t>
            </a:r>
            <a:endParaRPr sz="1800">
              <a:solidFill>
                <a:schemeClr val="dk1"/>
              </a:solidFill>
              <a:latin typeface="Montserrat SemiBold"/>
              <a:ea typeface="Montserrat SemiBold"/>
              <a:cs typeface="Montserrat SemiBold"/>
              <a:sym typeface="Montserrat SemiBold"/>
            </a:endParaRPr>
          </a:p>
        </p:txBody>
      </p:sp>
      <p:sp>
        <p:nvSpPr>
          <p:cNvPr id="546" name="Google Shape;546;p55"/>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 stringValue = </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stringValue = </a:t>
            </a:r>
            <a:r>
              <a:rPr lang="uk" sz="900">
                <a:solidFill>
                  <a:srgbClr val="CC7832"/>
                </a:solidFill>
                <a:latin typeface="Arial"/>
                <a:ea typeface="Arial"/>
                <a:cs typeface="Arial"/>
                <a:sym typeface="Arial"/>
              </a:rPr>
              <a:t>null; </a:t>
            </a:r>
            <a:r>
              <a:rPr lang="uk" sz="900">
                <a:solidFill>
                  <a:srgbClr val="808080"/>
                </a:solidFill>
                <a:latin typeface="Arial"/>
                <a:ea typeface="Arial"/>
                <a:cs typeface="Arial"/>
                <a:sym typeface="Arial"/>
              </a:rPr>
              <a:t>// OK, now value is null for "stringValue" variable</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stringValue.hashCode()</a:t>
            </a:r>
            <a:r>
              <a:rPr lang="uk" sz="900">
                <a:solidFill>
                  <a:srgbClr val="CC7832"/>
                </a:solidFill>
                <a:latin typeface="Arial"/>
                <a:ea typeface="Arial"/>
                <a:cs typeface="Arial"/>
                <a:sym typeface="Arial"/>
              </a:rPr>
              <a:t>; </a:t>
            </a:r>
            <a:r>
              <a:rPr lang="uk" sz="900">
                <a:solidFill>
                  <a:srgbClr val="808080"/>
                </a:solidFill>
                <a:latin typeface="Arial"/>
                <a:ea typeface="Arial"/>
                <a:cs typeface="Arial"/>
                <a:sym typeface="Arial"/>
              </a:rPr>
              <a:t>// NullPointerException (NPE)</a:t>
            </a:r>
            <a:endParaRPr sz="1200">
              <a:latin typeface="Montserrat ExtraLight"/>
              <a:ea typeface="Montserrat ExtraLight"/>
              <a:cs typeface="Montserrat ExtraLight"/>
              <a:sym typeface="Montserrat ExtraLight"/>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p:txBody>
      </p:sp>
      <p:sp>
        <p:nvSpPr>
          <p:cNvPr id="547" name="Google Shape;547;p55"/>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var </a:t>
            </a:r>
            <a:r>
              <a:rPr lang="uk" sz="900">
                <a:solidFill>
                  <a:srgbClr val="A9B7C6"/>
                </a:solidFill>
                <a:latin typeface="Arial"/>
                <a:ea typeface="Arial"/>
                <a:cs typeface="Arial"/>
                <a:sym typeface="Arial"/>
              </a:rPr>
              <a:t>stringValue: String = </a:t>
            </a:r>
            <a:r>
              <a:rPr lang="uk" sz="900">
                <a:solidFill>
                  <a:srgbClr val="6A8759"/>
                </a:solidFill>
                <a:latin typeface="Arial"/>
                <a:ea typeface="Arial"/>
                <a:cs typeface="Arial"/>
                <a:sym typeface="Arial"/>
              </a:rPr>
              <a:t>""</a:t>
            </a:r>
            <a:endParaRPr sz="900">
              <a:solidFill>
                <a:srgbClr val="6A8759"/>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stringValue = </a:t>
            </a:r>
            <a:r>
              <a:rPr lang="uk" sz="900">
                <a:solidFill>
                  <a:srgbClr val="CC7832"/>
                </a:solidFill>
                <a:latin typeface="Arial"/>
                <a:ea typeface="Arial"/>
                <a:cs typeface="Arial"/>
                <a:sym typeface="Arial"/>
              </a:rPr>
              <a:t>null </a:t>
            </a:r>
            <a:r>
              <a:rPr lang="uk" sz="900">
                <a:solidFill>
                  <a:srgbClr val="808080"/>
                </a:solidFill>
                <a:latin typeface="Arial"/>
                <a:ea typeface="Arial"/>
                <a:cs typeface="Arial"/>
                <a:sym typeface="Arial"/>
              </a:rPr>
              <a:t>// ERROR. Compilation error: "Null cannot be a value of non-null type".</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stringValue.</a:t>
            </a:r>
            <a:r>
              <a:rPr i="1" lang="uk" sz="900">
                <a:solidFill>
                  <a:srgbClr val="FFC66D"/>
                </a:solidFill>
                <a:latin typeface="Arial"/>
                <a:ea typeface="Arial"/>
                <a:cs typeface="Arial"/>
                <a:sym typeface="Arial"/>
              </a:rPr>
              <a:t>hashCode</a:t>
            </a: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CC7832"/>
              </a:solidFill>
              <a:latin typeface="Arial"/>
              <a:ea typeface="Arial"/>
              <a:cs typeface="Arial"/>
              <a:sym typeface="Arial"/>
            </a:endParaRPr>
          </a:p>
          <a:p>
            <a:pPr indent="0" lvl="0" marL="0" marR="0" rtl="0" algn="l">
              <a:lnSpc>
                <a:spcPct val="100000"/>
              </a:lnSpc>
              <a:spcBef>
                <a:spcPts val="0"/>
              </a:spcBef>
              <a:spcAft>
                <a:spcPts val="0"/>
              </a:spcAft>
              <a:buNone/>
            </a:pPr>
            <a:r>
              <a:t/>
            </a:r>
            <a:endParaRPr sz="1200">
              <a:latin typeface="Montserrat ExtraLight"/>
              <a:ea typeface="Montserrat ExtraLight"/>
              <a:cs typeface="Montserrat ExtraLight"/>
              <a:sym typeface="Montserrat ExtraLight"/>
            </a:endParaRPr>
          </a:p>
        </p:txBody>
      </p:sp>
      <p:sp>
        <p:nvSpPr>
          <p:cNvPr id="548" name="Google Shape;548;p55"/>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549" name="Google Shape;549;p55"/>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3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8"/>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3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6" name="Google Shape;226;p38"/>
          <p:cNvSpPr txBox="1"/>
          <p:nvPr/>
        </p:nvSpPr>
        <p:spPr>
          <a:xfrm>
            <a:off x="1606075" y="753125"/>
            <a:ext cx="56061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a:t>
            </a:r>
            <a:endParaRPr sz="1800">
              <a:solidFill>
                <a:schemeClr val="dk1"/>
              </a:solidFill>
              <a:latin typeface="Montserrat SemiBold"/>
              <a:ea typeface="Montserrat SemiBold"/>
              <a:cs typeface="Montserrat SemiBold"/>
              <a:sym typeface="Montserrat SemiBold"/>
            </a:endParaRPr>
          </a:p>
        </p:txBody>
      </p:sp>
      <p:pic>
        <p:nvPicPr>
          <p:cNvPr id="227" name="Google Shape;227;p38"/>
          <p:cNvPicPr preferRelativeResize="0"/>
          <p:nvPr/>
        </p:nvPicPr>
        <p:blipFill>
          <a:blip r:embed="rId3">
            <a:alphaModFix/>
          </a:blip>
          <a:stretch>
            <a:fillRect/>
          </a:stretch>
        </p:blipFill>
        <p:spPr>
          <a:xfrm>
            <a:off x="1419225" y="1457400"/>
            <a:ext cx="6305550" cy="2809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56"/>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55" name="Google Shape;555;p5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56" name="Google Shape;556;p56"/>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7" name="Google Shape;557;p56"/>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8" name="Google Shape;558;p56"/>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9" name="Google Shape;559;p56"/>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0" name="Google Shape;560;p56"/>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1" name="Google Shape;561;p56"/>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2" name="Google Shape;562;p56"/>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3" name="Google Shape;563;p56"/>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Optional values</a:t>
            </a:r>
            <a:endParaRPr sz="1800">
              <a:solidFill>
                <a:schemeClr val="dk1"/>
              </a:solidFill>
              <a:latin typeface="Montserrat SemiBold"/>
              <a:ea typeface="Montserrat SemiBold"/>
              <a:cs typeface="Montserrat SemiBold"/>
              <a:sym typeface="Montserrat SemiBold"/>
            </a:endParaRPr>
          </a:p>
        </p:txBody>
      </p:sp>
      <p:sp>
        <p:nvSpPr>
          <p:cNvPr id="564" name="Google Shape;564;p56"/>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 stringValue = </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stringValue = </a:t>
            </a:r>
            <a:r>
              <a:rPr lang="uk" sz="900">
                <a:solidFill>
                  <a:srgbClr val="CC7832"/>
                </a:solidFill>
                <a:latin typeface="Arial"/>
                <a:ea typeface="Arial"/>
                <a:cs typeface="Arial"/>
                <a:sym typeface="Arial"/>
              </a:rPr>
              <a:t>null; </a:t>
            </a:r>
            <a:r>
              <a:rPr lang="uk" sz="900">
                <a:solidFill>
                  <a:srgbClr val="808080"/>
                </a:solidFill>
                <a:latin typeface="Arial"/>
                <a:ea typeface="Arial"/>
                <a:cs typeface="Arial"/>
                <a:sym typeface="Arial"/>
              </a:rPr>
              <a:t>// it works, now value is null for "stringValue" variable</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if </a:t>
            </a:r>
            <a:r>
              <a:rPr lang="uk" sz="900">
                <a:solidFill>
                  <a:srgbClr val="A9B7C6"/>
                </a:solidFill>
                <a:latin typeface="Arial"/>
                <a:ea typeface="Arial"/>
                <a:cs typeface="Arial"/>
                <a:sym typeface="Arial"/>
              </a:rPr>
              <a:t>(stringValue != </a:t>
            </a:r>
            <a:r>
              <a:rPr lang="uk" sz="900">
                <a:solidFill>
                  <a:srgbClr val="CC7832"/>
                </a:solidFill>
                <a:latin typeface="Arial"/>
                <a:ea typeface="Arial"/>
                <a:cs typeface="Arial"/>
                <a:sym typeface="Arial"/>
              </a:rPr>
              <a:t>null</a:t>
            </a:r>
            <a:r>
              <a:rPr lang="uk" sz="900">
                <a:solidFill>
                  <a:srgbClr val="A9B7C6"/>
                </a:solidFill>
                <a:latin typeface="Arial"/>
                <a:ea typeface="Arial"/>
                <a:cs typeface="Arial"/>
                <a:sym typeface="Arial"/>
              </a:rPr>
              <a:t>)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stringValue.hashCode()</a:t>
            </a:r>
            <a:r>
              <a:rPr lang="uk" sz="900">
                <a:solidFill>
                  <a:srgbClr val="CC7832"/>
                </a:solidFill>
                <a:latin typeface="Arial"/>
                <a:ea typeface="Arial"/>
                <a:cs typeface="Arial"/>
                <a:sym typeface="Arial"/>
              </a:rPr>
              <a:t>; </a:t>
            </a:r>
            <a:r>
              <a:rPr lang="uk" sz="900">
                <a:solidFill>
                  <a:srgbClr val="808080"/>
                </a:solidFill>
                <a:latin typeface="Arial"/>
                <a:ea typeface="Arial"/>
                <a:cs typeface="Arial"/>
                <a:sym typeface="Arial"/>
              </a:rPr>
              <a:t>// OK.</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p:txBody>
      </p:sp>
      <p:sp>
        <p:nvSpPr>
          <p:cNvPr id="565" name="Google Shape;565;p56"/>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uk" sz="900">
                <a:solidFill>
                  <a:srgbClr val="CC7832"/>
                </a:solidFill>
                <a:latin typeface="Arial"/>
                <a:ea typeface="Arial"/>
                <a:cs typeface="Arial"/>
                <a:sym typeface="Arial"/>
              </a:rPr>
              <a:t>var </a:t>
            </a:r>
            <a:r>
              <a:rPr lang="uk" sz="900">
                <a:solidFill>
                  <a:srgbClr val="A9B7C6"/>
                </a:solidFill>
                <a:latin typeface="Arial"/>
                <a:ea typeface="Arial"/>
                <a:cs typeface="Arial"/>
                <a:sym typeface="Arial"/>
              </a:rPr>
              <a:t>stringValue: String? = </a:t>
            </a:r>
            <a:r>
              <a:rPr lang="uk" sz="900">
                <a:solidFill>
                  <a:srgbClr val="6A8759"/>
                </a:solidFill>
                <a:latin typeface="Arial"/>
                <a:ea typeface="Arial"/>
                <a:cs typeface="Arial"/>
                <a:sym typeface="Arial"/>
              </a:rPr>
              <a:t>""</a:t>
            </a:r>
            <a:endParaRPr sz="900">
              <a:solidFill>
                <a:srgbClr val="6A8759"/>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uk" sz="900">
                <a:solidFill>
                  <a:srgbClr val="A9B7C6"/>
                </a:solidFill>
                <a:latin typeface="Arial"/>
                <a:ea typeface="Arial"/>
                <a:cs typeface="Arial"/>
                <a:sym typeface="Arial"/>
              </a:rPr>
              <a:t>stringValue = </a:t>
            </a:r>
            <a:r>
              <a:rPr lang="uk" sz="900">
                <a:solidFill>
                  <a:srgbClr val="CC7832"/>
                </a:solidFill>
                <a:latin typeface="Arial"/>
                <a:ea typeface="Arial"/>
                <a:cs typeface="Arial"/>
                <a:sym typeface="Arial"/>
              </a:rPr>
              <a:t>null </a:t>
            </a:r>
            <a:r>
              <a:rPr lang="uk" sz="900">
                <a:solidFill>
                  <a:srgbClr val="808080"/>
                </a:solidFill>
                <a:latin typeface="Arial"/>
                <a:ea typeface="Arial"/>
                <a:cs typeface="Arial"/>
                <a:sym typeface="Arial"/>
              </a:rPr>
              <a:t>// OK. Value type is “String?” (optional String)</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stringValue?.</a:t>
            </a:r>
            <a:r>
              <a:rPr i="1" lang="uk" sz="900">
                <a:solidFill>
                  <a:srgbClr val="FFC66D"/>
                </a:solidFill>
                <a:latin typeface="Arial"/>
                <a:ea typeface="Arial"/>
                <a:cs typeface="Arial"/>
                <a:sym typeface="Arial"/>
              </a:rPr>
              <a:t>hashCode</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Safe call for optional values. If it’s null - it will be ignored.</a:t>
            </a:r>
            <a:endParaRPr sz="900">
              <a:solidFill>
                <a:srgbClr val="CC7832"/>
              </a:solidFill>
              <a:latin typeface="Arial"/>
              <a:ea typeface="Arial"/>
              <a:cs typeface="Arial"/>
              <a:sym typeface="Arial"/>
            </a:endParaRPr>
          </a:p>
        </p:txBody>
      </p:sp>
      <p:sp>
        <p:nvSpPr>
          <p:cNvPr id="566" name="Google Shape;566;p56"/>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567" name="Google Shape;567;p56"/>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57"/>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73" name="Google Shape;573;p5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74" name="Google Shape;574;p57"/>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5" name="Google Shape;575;p57"/>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6" name="Google Shape;576;p57"/>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7" name="Google Shape;577;p57"/>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8" name="Google Shape;578;p57"/>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9" name="Google Shape;579;p57"/>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0" name="Google Shape;580;p57"/>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1" name="Google Shape;581;p57"/>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Functions</a:t>
            </a:r>
            <a:endParaRPr sz="1800">
              <a:solidFill>
                <a:schemeClr val="dk1"/>
              </a:solidFill>
              <a:latin typeface="Montserrat SemiBold"/>
              <a:ea typeface="Montserrat SemiBold"/>
              <a:cs typeface="Montserrat SemiBold"/>
              <a:sym typeface="Montserrat SemiBold"/>
            </a:endParaRPr>
          </a:p>
        </p:txBody>
      </p:sp>
      <p:sp>
        <p:nvSpPr>
          <p:cNvPr id="582" name="Google Shape;582;p57"/>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public int </a:t>
            </a:r>
            <a:r>
              <a:rPr lang="uk" sz="900">
                <a:solidFill>
                  <a:srgbClr val="FFC66D"/>
                </a:solidFill>
                <a:latin typeface="Arial"/>
                <a:ea typeface="Arial"/>
                <a:cs typeface="Arial"/>
                <a:sym typeface="Arial"/>
              </a:rPr>
              <a:t>sum</a:t>
            </a:r>
            <a:r>
              <a:rPr lang="uk" sz="900">
                <a:solidFill>
                  <a:srgbClr val="A9B7C6"/>
                </a:solidFill>
                <a:latin typeface="Arial"/>
                <a:ea typeface="Arial"/>
                <a:cs typeface="Arial"/>
                <a:sym typeface="Arial"/>
              </a:rPr>
              <a:t>(</a:t>
            </a:r>
            <a:r>
              <a:rPr lang="uk" sz="900">
                <a:solidFill>
                  <a:srgbClr val="CC7832"/>
                </a:solidFill>
                <a:latin typeface="Arial"/>
                <a:ea typeface="Arial"/>
                <a:cs typeface="Arial"/>
                <a:sym typeface="Arial"/>
              </a:rPr>
              <a:t>int </a:t>
            </a:r>
            <a:r>
              <a:rPr lang="uk" sz="900">
                <a:solidFill>
                  <a:srgbClr val="A9B7C6"/>
                </a:solidFill>
                <a:latin typeface="Arial"/>
                <a:ea typeface="Arial"/>
                <a:cs typeface="Arial"/>
                <a:sym typeface="Arial"/>
              </a:rPr>
              <a:t>a</a:t>
            </a:r>
            <a:r>
              <a:rPr lang="uk" sz="900">
                <a:solidFill>
                  <a:srgbClr val="CC7832"/>
                </a:solidFill>
                <a:latin typeface="Arial"/>
                <a:ea typeface="Arial"/>
                <a:cs typeface="Arial"/>
                <a:sym typeface="Arial"/>
              </a:rPr>
              <a:t>, int </a:t>
            </a:r>
            <a:r>
              <a:rPr lang="uk" sz="900">
                <a:solidFill>
                  <a:srgbClr val="A9B7C6"/>
                </a:solidFill>
                <a:latin typeface="Arial"/>
                <a:ea typeface="Arial"/>
                <a:cs typeface="Arial"/>
                <a:sym typeface="Arial"/>
              </a:rPr>
              <a:t>b)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return </a:t>
            </a:r>
            <a:r>
              <a:rPr lang="uk" sz="900">
                <a:solidFill>
                  <a:srgbClr val="A9B7C6"/>
                </a:solidFill>
                <a:latin typeface="Arial"/>
                <a:ea typeface="Arial"/>
                <a:cs typeface="Arial"/>
                <a:sym typeface="Arial"/>
              </a:rPr>
              <a:t>a + b</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18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CC7832"/>
              </a:solidFill>
              <a:latin typeface="Arial"/>
              <a:ea typeface="Arial"/>
              <a:cs typeface="Arial"/>
              <a:sym typeface="Arial"/>
            </a:endParaRPr>
          </a:p>
        </p:txBody>
      </p:sp>
      <p:sp>
        <p:nvSpPr>
          <p:cNvPr id="583" name="Google Shape;583;p57"/>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uk" sz="900">
                <a:latin typeface="Arial"/>
                <a:ea typeface="Arial"/>
                <a:cs typeface="Arial"/>
                <a:sym typeface="Arial"/>
              </a:rPr>
              <a:t>You can use one of this function declaration styles:</a:t>
            </a:r>
            <a:endParaRPr sz="900">
              <a:latin typeface="Arial"/>
              <a:ea typeface="Arial"/>
              <a:cs typeface="Arial"/>
              <a:sym typeface="Arial"/>
            </a:endParaRPr>
          </a:p>
          <a:p>
            <a:pPr indent="0" lvl="0" marL="0" rtl="0" algn="l">
              <a:lnSpc>
                <a:spcPct val="115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This one</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FFC66D"/>
                </a:solidFill>
                <a:latin typeface="Arial"/>
                <a:ea typeface="Arial"/>
                <a:cs typeface="Arial"/>
                <a:sym typeface="Arial"/>
              </a:rPr>
              <a:t>sum</a:t>
            </a:r>
            <a:r>
              <a:rPr lang="uk" sz="900">
                <a:solidFill>
                  <a:srgbClr val="A9B7C6"/>
                </a:solidFill>
                <a:latin typeface="Arial"/>
                <a:ea typeface="Arial"/>
                <a:cs typeface="Arial"/>
                <a:sym typeface="Arial"/>
              </a:rPr>
              <a:t>(a: Int</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b: Int): Int = a + b</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Even this one</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FFC66D"/>
                </a:solidFill>
                <a:latin typeface="Arial"/>
                <a:ea typeface="Arial"/>
                <a:cs typeface="Arial"/>
                <a:sym typeface="Arial"/>
              </a:rPr>
              <a:t>sum</a:t>
            </a:r>
            <a:r>
              <a:rPr lang="uk" sz="900">
                <a:solidFill>
                  <a:srgbClr val="A9B7C6"/>
                </a:solidFill>
                <a:latin typeface="Arial"/>
                <a:ea typeface="Arial"/>
                <a:cs typeface="Arial"/>
                <a:sym typeface="Arial"/>
              </a:rPr>
              <a:t>(a: Int</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b: Int) = a + b </a:t>
            </a:r>
            <a:r>
              <a:rPr lang="uk" sz="900">
                <a:solidFill>
                  <a:srgbClr val="808080"/>
                </a:solidFill>
                <a:latin typeface="Arial"/>
                <a:ea typeface="Arial"/>
                <a:cs typeface="Arial"/>
                <a:sym typeface="Arial"/>
              </a:rPr>
              <a:t>// Return type is automatically casted to Int</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And</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FFC66D"/>
                </a:solidFill>
                <a:latin typeface="Arial"/>
                <a:ea typeface="Arial"/>
                <a:cs typeface="Arial"/>
                <a:sym typeface="Arial"/>
              </a:rPr>
              <a:t>someFunction</a:t>
            </a:r>
            <a:r>
              <a:rPr lang="uk" sz="900">
                <a:solidFill>
                  <a:srgbClr val="A9B7C6"/>
                </a:solidFill>
                <a:latin typeface="Arial"/>
                <a:ea typeface="Arial"/>
                <a:cs typeface="Arial"/>
                <a:sym typeface="Arial"/>
              </a:rPr>
              <a:t>(a: Int</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b: Int) = </a:t>
            </a:r>
            <a:r>
              <a:rPr lang="uk" sz="900">
                <a:solidFill>
                  <a:srgbClr val="6897BB"/>
                </a:solidFill>
                <a:latin typeface="Arial"/>
                <a:ea typeface="Arial"/>
                <a:cs typeface="Arial"/>
                <a:sym typeface="Arial"/>
              </a:rPr>
              <a:t>3 </a:t>
            </a:r>
            <a:r>
              <a:rPr lang="uk" sz="900">
                <a:solidFill>
                  <a:srgbClr val="808080"/>
                </a:solidFill>
                <a:latin typeface="Arial"/>
                <a:ea typeface="Arial"/>
                <a:cs typeface="Arial"/>
                <a:sym typeface="Arial"/>
              </a:rPr>
              <a:t>// result will be static, 3, return type is Int automatically</a:t>
            </a:r>
            <a:endParaRPr sz="900">
              <a:solidFill>
                <a:srgbClr val="6897BB"/>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FFC66D"/>
                </a:solidFill>
                <a:latin typeface="Arial"/>
                <a:ea typeface="Arial"/>
                <a:cs typeface="Arial"/>
                <a:sym typeface="Arial"/>
              </a:rPr>
              <a:t>someFunction</a:t>
            </a:r>
            <a:r>
              <a:rPr lang="uk" sz="900">
                <a:solidFill>
                  <a:srgbClr val="A9B7C6"/>
                </a:solidFill>
                <a:latin typeface="Arial"/>
                <a:ea typeface="Arial"/>
                <a:cs typeface="Arial"/>
                <a:sym typeface="Arial"/>
              </a:rPr>
              <a:t>(a: Int</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b: Int) = </a:t>
            </a:r>
            <a:r>
              <a:rPr lang="uk" sz="900">
                <a:solidFill>
                  <a:srgbClr val="6897BB"/>
                </a:solidFill>
                <a:latin typeface="Arial"/>
                <a:ea typeface="Arial"/>
                <a:cs typeface="Arial"/>
                <a:sym typeface="Arial"/>
              </a:rPr>
              <a:t>“Result string” </a:t>
            </a:r>
            <a:r>
              <a:rPr lang="uk" sz="900">
                <a:solidFill>
                  <a:srgbClr val="808080"/>
                </a:solidFill>
                <a:latin typeface="Arial"/>
                <a:ea typeface="Arial"/>
                <a:cs typeface="Arial"/>
                <a:sym typeface="Arial"/>
              </a:rPr>
              <a:t>// result will be static, return type is String automatically</a:t>
            </a:r>
            <a:endParaRPr sz="900">
              <a:solidFill>
                <a:srgbClr val="6897BB"/>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CC7832"/>
              </a:solidFill>
              <a:latin typeface="Arial"/>
              <a:ea typeface="Arial"/>
              <a:cs typeface="Arial"/>
              <a:sym typeface="Arial"/>
            </a:endParaRPr>
          </a:p>
        </p:txBody>
      </p:sp>
      <p:sp>
        <p:nvSpPr>
          <p:cNvPr id="584" name="Google Shape;584;p57"/>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585" name="Google Shape;585;p57"/>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591" name="Google Shape;591;p5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92" name="Google Shape;592;p58"/>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3" name="Google Shape;593;p58"/>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4" name="Google Shape;594;p58"/>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5" name="Google Shape;595;p58"/>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6" name="Google Shape;596;p58"/>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7" name="Google Shape;597;p58"/>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8" name="Google Shape;598;p58"/>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9" name="Google Shape;599;p58"/>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Function arguments</a:t>
            </a:r>
            <a:endParaRPr sz="1800">
              <a:solidFill>
                <a:schemeClr val="dk1"/>
              </a:solidFill>
              <a:latin typeface="Montserrat SemiBold"/>
              <a:ea typeface="Montserrat SemiBold"/>
              <a:cs typeface="Montserrat SemiBold"/>
              <a:sym typeface="Montserrat SemiBold"/>
            </a:endParaRPr>
          </a:p>
        </p:txBody>
      </p:sp>
      <p:sp>
        <p:nvSpPr>
          <p:cNvPr id="600" name="Google Shape;600;p58"/>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latin typeface="Arial"/>
                <a:ea typeface="Arial"/>
                <a:cs typeface="Arial"/>
                <a:sym typeface="Arial"/>
              </a:rPr>
              <a:t>Declaration:</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public void </a:t>
            </a:r>
            <a:r>
              <a:rPr lang="uk" sz="900">
                <a:solidFill>
                  <a:srgbClr val="FFC66D"/>
                </a:solidFill>
                <a:latin typeface="Arial"/>
                <a:ea typeface="Arial"/>
                <a:cs typeface="Arial"/>
                <a:sym typeface="Arial"/>
              </a:rPr>
              <a:t>showError </a:t>
            </a:r>
            <a:r>
              <a:rPr lang="uk" sz="900">
                <a:solidFill>
                  <a:srgbClr val="A9B7C6"/>
                </a:solidFill>
                <a:latin typeface="Arial"/>
                <a:ea typeface="Arial"/>
                <a:cs typeface="Arial"/>
                <a:sym typeface="Arial"/>
              </a:rPr>
              <a:t>(String message</a:t>
            </a:r>
            <a:r>
              <a:rPr lang="uk" sz="900">
                <a:solidFill>
                  <a:srgbClr val="CC7832"/>
                </a:solidFill>
                <a:latin typeface="Arial"/>
                <a:ea typeface="Arial"/>
                <a:cs typeface="Arial"/>
                <a:sym typeface="Arial"/>
              </a:rPr>
              <a:t>, int </a:t>
            </a:r>
            <a:r>
              <a:rPr lang="uk" sz="900">
                <a:solidFill>
                  <a:srgbClr val="A9B7C6"/>
                </a:solidFill>
                <a:latin typeface="Arial"/>
                <a:ea typeface="Arial"/>
                <a:cs typeface="Arial"/>
                <a:sym typeface="Arial"/>
              </a:rPr>
              <a:t>errorCode)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Call:</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 </a:t>
            </a:r>
            <a:r>
              <a:rPr lang="uk" sz="900">
                <a:solidFill>
                  <a:srgbClr val="6897BB"/>
                </a:solidFill>
                <a:latin typeface="Arial"/>
                <a:ea typeface="Arial"/>
                <a:cs typeface="Arial"/>
                <a:sym typeface="Arial"/>
              </a:rPr>
              <a:t>0</a:t>
            </a:r>
            <a:r>
              <a:rPr lang="uk" sz="900">
                <a:solidFill>
                  <a:srgbClr val="A9B7C6"/>
                </a:solidFill>
                <a:latin typeface="Arial"/>
                <a:ea typeface="Arial"/>
                <a:cs typeface="Arial"/>
                <a:sym typeface="Arial"/>
              </a:rPr>
              <a:t>)</a:t>
            </a:r>
            <a:r>
              <a:rPr lang="uk" sz="900">
                <a:solidFill>
                  <a:srgbClr val="CC7832"/>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CC7832"/>
              </a:solidFill>
              <a:latin typeface="Arial"/>
              <a:ea typeface="Arial"/>
              <a:cs typeface="Arial"/>
              <a:sym typeface="Arial"/>
            </a:endParaRPr>
          </a:p>
        </p:txBody>
      </p:sp>
      <p:sp>
        <p:nvSpPr>
          <p:cNvPr id="601" name="Google Shape;601;p58"/>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uk" sz="900">
                <a:latin typeface="Arial"/>
                <a:ea typeface="Arial"/>
                <a:cs typeface="Arial"/>
                <a:sym typeface="Arial"/>
              </a:rPr>
              <a:t>Declaration:</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FFC66D"/>
                </a:solidFill>
                <a:latin typeface="Arial"/>
                <a:ea typeface="Arial"/>
                <a:cs typeface="Arial"/>
                <a:sym typeface="Arial"/>
              </a:rPr>
              <a:t>showError</a:t>
            </a:r>
            <a:r>
              <a:rPr lang="uk" sz="900">
                <a:solidFill>
                  <a:srgbClr val="A9B7C6"/>
                </a:solidFill>
                <a:latin typeface="Arial"/>
                <a:ea typeface="Arial"/>
                <a:cs typeface="Arial"/>
                <a:sym typeface="Arial"/>
              </a:rPr>
              <a:t>(message: String</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errorCode: Int)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Call:</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a:t>
            </a:r>
            <a:r>
              <a:rPr lang="uk" sz="900">
                <a:solidFill>
                  <a:srgbClr val="467CDA"/>
                </a:solidFill>
                <a:latin typeface="Arial"/>
                <a:ea typeface="Arial"/>
                <a:cs typeface="Arial"/>
                <a:sym typeface="Arial"/>
              </a:rPr>
              <a:t> </a:t>
            </a:r>
            <a:r>
              <a:rPr lang="uk" sz="900">
                <a:solidFill>
                  <a:srgbClr val="6897BB"/>
                </a:solidFill>
                <a:latin typeface="Arial"/>
                <a:ea typeface="Arial"/>
                <a:cs typeface="Arial"/>
                <a:sym typeface="Arial"/>
              </a:rPr>
              <a:t>0</a:t>
            </a:r>
            <a:r>
              <a:rPr lang="uk" sz="900">
                <a:solidFill>
                  <a:srgbClr val="A9B7C6"/>
                </a:solidFill>
                <a:latin typeface="Arial"/>
                <a:ea typeface="Arial"/>
                <a:cs typeface="Arial"/>
                <a:sym typeface="Arial"/>
              </a:rPr>
              <a:t>)</a:t>
            </a:r>
            <a:endParaRPr sz="900">
              <a:latin typeface="Arial"/>
              <a:ea typeface="Arial"/>
              <a:cs typeface="Arial"/>
              <a:sym typeface="Arial"/>
            </a:endParaRPr>
          </a:p>
        </p:txBody>
      </p:sp>
      <p:sp>
        <p:nvSpPr>
          <p:cNvPr id="602" name="Google Shape;602;p58"/>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603" name="Google Shape;603;p58"/>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59"/>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609" name="Google Shape;609;p5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10" name="Google Shape;610;p59"/>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1" name="Google Shape;611;p59"/>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2" name="Google Shape;612;p59"/>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3" name="Google Shape;613;p59"/>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4" name="Google Shape;614;p59"/>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5" name="Google Shape;615;p59"/>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6" name="Google Shape;616;p59"/>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7" name="Google Shape;617;p59"/>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Function arguments</a:t>
            </a:r>
            <a:endParaRPr sz="1800">
              <a:solidFill>
                <a:schemeClr val="dk1"/>
              </a:solidFill>
              <a:latin typeface="Montserrat SemiBold"/>
              <a:ea typeface="Montserrat SemiBold"/>
              <a:cs typeface="Montserrat SemiBold"/>
              <a:sym typeface="Montserrat SemiBold"/>
            </a:endParaRPr>
          </a:p>
        </p:txBody>
      </p:sp>
      <p:sp>
        <p:nvSpPr>
          <p:cNvPr id="618" name="Google Shape;618;p59"/>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latin typeface="Arial"/>
                <a:ea typeface="Arial"/>
                <a:cs typeface="Arial"/>
                <a:sym typeface="Arial"/>
              </a:rPr>
              <a:t>Declaration:</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public void </a:t>
            </a:r>
            <a:r>
              <a:rPr lang="uk" sz="900">
                <a:solidFill>
                  <a:srgbClr val="FFC66D"/>
                </a:solidFill>
                <a:latin typeface="Arial"/>
                <a:ea typeface="Arial"/>
                <a:cs typeface="Arial"/>
                <a:sym typeface="Arial"/>
              </a:rPr>
              <a:t>showError </a:t>
            </a:r>
            <a:r>
              <a:rPr lang="uk" sz="900">
                <a:solidFill>
                  <a:srgbClr val="A9B7C6"/>
                </a:solidFill>
                <a:latin typeface="Arial"/>
                <a:ea typeface="Arial"/>
                <a:cs typeface="Arial"/>
                <a:sym typeface="Arial"/>
              </a:rPr>
              <a:t>(String message</a:t>
            </a:r>
            <a:r>
              <a:rPr lang="uk" sz="900">
                <a:solidFill>
                  <a:srgbClr val="CC7832"/>
                </a:solidFill>
                <a:latin typeface="Arial"/>
                <a:ea typeface="Arial"/>
                <a:cs typeface="Arial"/>
                <a:sym typeface="Arial"/>
              </a:rPr>
              <a:t>, int </a:t>
            </a:r>
            <a:r>
              <a:rPr lang="uk" sz="900">
                <a:solidFill>
                  <a:srgbClr val="A9B7C6"/>
                </a:solidFill>
                <a:latin typeface="Arial"/>
                <a:ea typeface="Arial"/>
                <a:cs typeface="Arial"/>
                <a:sym typeface="Arial"/>
              </a:rPr>
              <a:t>errorCode)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Call:</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 </a:t>
            </a:r>
            <a:r>
              <a:rPr lang="uk" sz="900">
                <a:solidFill>
                  <a:srgbClr val="6897BB"/>
                </a:solidFill>
                <a:latin typeface="Arial"/>
                <a:ea typeface="Arial"/>
                <a:cs typeface="Arial"/>
                <a:sym typeface="Arial"/>
              </a:rPr>
              <a:t>0</a:t>
            </a:r>
            <a:r>
              <a:rPr lang="uk" sz="900">
                <a:solidFill>
                  <a:srgbClr val="A9B7C6"/>
                </a:solidFill>
                <a:latin typeface="Arial"/>
                <a:ea typeface="Arial"/>
                <a:cs typeface="Arial"/>
                <a:sym typeface="Arial"/>
              </a:rPr>
              <a:t>)</a:t>
            </a:r>
            <a:r>
              <a:rPr lang="uk" sz="900">
                <a:solidFill>
                  <a:srgbClr val="CC7832"/>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p:txBody>
      </p:sp>
      <p:sp>
        <p:nvSpPr>
          <p:cNvPr id="619" name="Google Shape;619;p59"/>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uk" sz="900">
                <a:latin typeface="Arial"/>
                <a:ea typeface="Arial"/>
                <a:cs typeface="Arial"/>
                <a:sym typeface="Arial"/>
              </a:rPr>
              <a:t>Declaration:</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FFC66D"/>
                </a:solidFill>
                <a:latin typeface="Arial"/>
                <a:ea typeface="Arial"/>
                <a:cs typeface="Arial"/>
                <a:sym typeface="Arial"/>
              </a:rPr>
              <a:t>showError</a:t>
            </a:r>
            <a:r>
              <a:rPr lang="uk" sz="900">
                <a:solidFill>
                  <a:srgbClr val="A9B7C6"/>
                </a:solidFill>
                <a:latin typeface="Arial"/>
                <a:ea typeface="Arial"/>
                <a:cs typeface="Arial"/>
                <a:sym typeface="Arial"/>
              </a:rPr>
              <a:t>(message: String</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errorCode: Int)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Call:</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a:t>
            </a:r>
            <a:r>
              <a:rPr lang="uk" sz="900">
                <a:solidFill>
                  <a:srgbClr val="467CDA"/>
                </a:solidFill>
                <a:latin typeface="Arial"/>
                <a:ea typeface="Arial"/>
                <a:cs typeface="Arial"/>
                <a:sym typeface="Arial"/>
              </a:rPr>
              <a:t> </a:t>
            </a:r>
            <a:r>
              <a:rPr lang="uk" sz="900">
                <a:solidFill>
                  <a:srgbClr val="6897BB"/>
                </a:solidFill>
                <a:latin typeface="Arial"/>
                <a:ea typeface="Arial"/>
                <a:cs typeface="Arial"/>
                <a:sym typeface="Arial"/>
              </a:rPr>
              <a:t>0</a:t>
            </a: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Or you can use named call:</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467CDA"/>
                </a:solidFill>
                <a:latin typeface="Arial"/>
                <a:ea typeface="Arial"/>
                <a:cs typeface="Arial"/>
                <a:sym typeface="Arial"/>
              </a:rPr>
              <a:t>errorCode = </a:t>
            </a:r>
            <a:r>
              <a:rPr lang="uk" sz="900">
                <a:solidFill>
                  <a:srgbClr val="6A8759"/>
                </a:solidFill>
                <a:latin typeface="Arial"/>
                <a:ea typeface="Arial"/>
                <a:cs typeface="Arial"/>
                <a:sym typeface="Arial"/>
              </a:rPr>
              <a:t>0, </a:t>
            </a:r>
            <a:r>
              <a:rPr lang="uk" sz="900">
                <a:solidFill>
                  <a:srgbClr val="CC7832"/>
                </a:solidFill>
                <a:latin typeface="Arial"/>
                <a:ea typeface="Arial"/>
                <a:cs typeface="Arial"/>
                <a:sym typeface="Arial"/>
              </a:rPr>
              <a:t> </a:t>
            </a:r>
            <a:r>
              <a:rPr lang="uk" sz="900">
                <a:solidFill>
                  <a:srgbClr val="467CDA"/>
                </a:solidFill>
                <a:latin typeface="Arial"/>
                <a:ea typeface="Arial"/>
                <a:cs typeface="Arial"/>
                <a:sym typeface="Arial"/>
              </a:rPr>
              <a:t>message = </a:t>
            </a:r>
            <a:r>
              <a:rPr lang="uk" sz="900">
                <a:solidFill>
                  <a:srgbClr val="6897BB"/>
                </a:solidFill>
                <a:latin typeface="Arial"/>
                <a:ea typeface="Arial"/>
                <a:cs typeface="Arial"/>
                <a:sym typeface="Arial"/>
              </a:rPr>
              <a:t>“”</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ordering of named parameters doesn’t matter</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b="1" lang="uk" sz="900">
                <a:latin typeface="Arial"/>
                <a:ea typeface="Arial"/>
                <a:cs typeface="Arial"/>
                <a:sym typeface="Arial"/>
              </a:rPr>
              <a:t>Note:</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 </a:t>
            </a:r>
            <a:r>
              <a:rPr lang="uk" sz="900">
                <a:solidFill>
                  <a:srgbClr val="467CDA"/>
                </a:solidFill>
                <a:latin typeface="Arial"/>
                <a:ea typeface="Arial"/>
                <a:cs typeface="Arial"/>
                <a:sym typeface="Arial"/>
              </a:rPr>
              <a:t>errorCode = </a:t>
            </a:r>
            <a:r>
              <a:rPr lang="uk" sz="900">
                <a:solidFill>
                  <a:srgbClr val="6897BB"/>
                </a:solidFill>
                <a:latin typeface="Arial"/>
                <a:ea typeface="Arial"/>
                <a:cs typeface="Arial"/>
                <a:sym typeface="Arial"/>
              </a:rPr>
              <a:t>0</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Correct.</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467CDA"/>
                </a:solidFill>
                <a:latin typeface="Arial"/>
                <a:ea typeface="Arial"/>
                <a:cs typeface="Arial"/>
                <a:sym typeface="Arial"/>
              </a:rPr>
              <a:t>message = </a:t>
            </a:r>
            <a:r>
              <a:rPr lang="uk" sz="900">
                <a:solidFill>
                  <a:srgbClr val="6A8759"/>
                </a:solidFill>
                <a:latin typeface="Arial"/>
                <a:ea typeface="Arial"/>
                <a:cs typeface="Arial"/>
                <a:sym typeface="Arial"/>
              </a:rPr>
              <a:t>“”, </a:t>
            </a:r>
            <a:r>
              <a:rPr lang="uk" sz="900">
                <a:solidFill>
                  <a:srgbClr val="467CDA"/>
                </a:solidFill>
                <a:latin typeface="Arial"/>
                <a:ea typeface="Arial"/>
                <a:cs typeface="Arial"/>
                <a:sym typeface="Arial"/>
              </a:rPr>
              <a:t> </a:t>
            </a:r>
            <a:r>
              <a:rPr lang="uk" sz="900">
                <a:solidFill>
                  <a:srgbClr val="6897BB"/>
                </a:solidFill>
                <a:latin typeface="Arial"/>
                <a:ea typeface="Arial"/>
                <a:cs typeface="Arial"/>
                <a:sym typeface="Arial"/>
              </a:rPr>
              <a:t>0</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ERROR. You should pass non named params firstly.</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897BB"/>
                </a:solidFill>
                <a:latin typeface="Arial"/>
                <a:ea typeface="Arial"/>
                <a:cs typeface="Arial"/>
                <a:sym typeface="Arial"/>
              </a:rPr>
              <a:t>0</a:t>
            </a:r>
            <a:r>
              <a:rPr lang="uk" sz="900">
                <a:solidFill>
                  <a:srgbClr val="6A8759"/>
                </a:solidFill>
                <a:latin typeface="Arial"/>
                <a:ea typeface="Arial"/>
                <a:cs typeface="Arial"/>
                <a:sym typeface="Arial"/>
              </a:rPr>
              <a:t>,</a:t>
            </a:r>
            <a:r>
              <a:rPr lang="uk" sz="900">
                <a:solidFill>
                  <a:srgbClr val="6897BB"/>
                </a:solidFill>
                <a:latin typeface="Arial"/>
                <a:ea typeface="Arial"/>
                <a:cs typeface="Arial"/>
                <a:sym typeface="Arial"/>
              </a:rPr>
              <a:t> </a:t>
            </a:r>
            <a:r>
              <a:rPr lang="uk" sz="900">
                <a:solidFill>
                  <a:srgbClr val="467CDA"/>
                </a:solidFill>
                <a:latin typeface="Arial"/>
                <a:ea typeface="Arial"/>
                <a:cs typeface="Arial"/>
                <a:sym typeface="Arial"/>
              </a:rPr>
              <a:t>message = </a:t>
            </a:r>
            <a:r>
              <a:rPr lang="uk" sz="900">
                <a:solidFill>
                  <a:srgbClr val="6A8759"/>
                </a:solidFill>
                <a:latin typeface="Arial"/>
                <a:ea typeface="Arial"/>
                <a:cs typeface="Arial"/>
                <a:sym typeface="Arial"/>
              </a:rPr>
              <a:t>“”</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ERROR. You should pass non named params in declared order (message, errorCode).</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t/>
            </a:r>
            <a:endParaRPr sz="900">
              <a:latin typeface="Arial"/>
              <a:ea typeface="Arial"/>
              <a:cs typeface="Arial"/>
              <a:sym typeface="Arial"/>
            </a:endParaRPr>
          </a:p>
        </p:txBody>
      </p:sp>
      <p:sp>
        <p:nvSpPr>
          <p:cNvPr id="620" name="Google Shape;620;p59"/>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621" name="Google Shape;621;p59"/>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60"/>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627" name="Google Shape;627;p6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28" name="Google Shape;628;p60"/>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9" name="Google Shape;629;p60"/>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0" name="Google Shape;630;p60"/>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1" name="Google Shape;631;p60"/>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2" name="Google Shape;632;p60"/>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3" name="Google Shape;633;p60"/>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4" name="Google Shape;634;p60"/>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5" name="Google Shape;635;p60"/>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Function overloading</a:t>
            </a:r>
            <a:endParaRPr sz="1800">
              <a:solidFill>
                <a:schemeClr val="dk1"/>
              </a:solidFill>
              <a:latin typeface="Montserrat SemiBold"/>
              <a:ea typeface="Montserrat SemiBold"/>
              <a:cs typeface="Montserrat SemiBold"/>
              <a:sym typeface="Montserrat SemiBold"/>
            </a:endParaRPr>
          </a:p>
        </p:txBody>
      </p:sp>
      <p:sp>
        <p:nvSpPr>
          <p:cNvPr id="636" name="Google Shape;636;p60"/>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uk" sz="900">
                <a:latin typeface="Arial"/>
                <a:ea typeface="Arial"/>
                <a:cs typeface="Arial"/>
                <a:sym typeface="Arial"/>
              </a:rPr>
              <a:t>Declaration:</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public void </a:t>
            </a:r>
            <a:r>
              <a:rPr lang="uk" sz="900">
                <a:solidFill>
                  <a:srgbClr val="FFC66D"/>
                </a:solidFill>
                <a:latin typeface="Arial"/>
                <a:ea typeface="Arial"/>
                <a:cs typeface="Arial"/>
                <a:sym typeface="Arial"/>
              </a:rPr>
              <a:t>showError</a:t>
            </a:r>
            <a:r>
              <a:rPr lang="uk" sz="900">
                <a:solidFill>
                  <a:srgbClr val="A9B7C6"/>
                </a:solidFill>
                <a:latin typeface="Arial"/>
                <a:ea typeface="Arial"/>
                <a:cs typeface="Arial"/>
                <a:sym typeface="Arial"/>
              </a:rPr>
              <a:t>(String message</a:t>
            </a:r>
            <a:r>
              <a:rPr lang="uk" sz="900">
                <a:solidFill>
                  <a:srgbClr val="CC7832"/>
                </a:solidFill>
                <a:latin typeface="Arial"/>
                <a:ea typeface="Arial"/>
                <a:cs typeface="Arial"/>
                <a:sym typeface="Arial"/>
              </a:rPr>
              <a:t>, int </a:t>
            </a:r>
            <a:r>
              <a:rPr lang="uk" sz="900">
                <a:solidFill>
                  <a:srgbClr val="A9B7C6"/>
                </a:solidFill>
                <a:latin typeface="Arial"/>
                <a:ea typeface="Arial"/>
                <a:cs typeface="Arial"/>
                <a:sym typeface="Arial"/>
              </a:rPr>
              <a:t>errorCode)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public void </a:t>
            </a:r>
            <a:r>
              <a:rPr lang="uk" sz="900">
                <a:solidFill>
                  <a:srgbClr val="FFC66D"/>
                </a:solidFill>
                <a:latin typeface="Arial"/>
                <a:ea typeface="Arial"/>
                <a:cs typeface="Arial"/>
                <a:sym typeface="Arial"/>
              </a:rPr>
              <a:t>showError</a:t>
            </a:r>
            <a:r>
              <a:rPr lang="uk" sz="900">
                <a:solidFill>
                  <a:srgbClr val="A9B7C6"/>
                </a:solidFill>
                <a:latin typeface="Arial"/>
                <a:ea typeface="Arial"/>
                <a:cs typeface="Arial"/>
                <a:sym typeface="Arial"/>
              </a:rPr>
              <a:t>(String message)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showError(message</a:t>
            </a:r>
            <a:r>
              <a:rPr lang="uk" sz="900">
                <a:solidFill>
                  <a:srgbClr val="CC7832"/>
                </a:solidFill>
                <a:latin typeface="Arial"/>
                <a:ea typeface="Arial"/>
                <a:cs typeface="Arial"/>
                <a:sym typeface="Arial"/>
              </a:rPr>
              <a:t>, </a:t>
            </a:r>
            <a:r>
              <a:rPr lang="uk" sz="900">
                <a:solidFill>
                  <a:srgbClr val="6897BB"/>
                </a:solidFill>
                <a:latin typeface="Arial"/>
                <a:ea typeface="Arial"/>
                <a:cs typeface="Arial"/>
                <a:sym typeface="Arial"/>
              </a:rPr>
              <a:t>0</a:t>
            </a:r>
            <a:r>
              <a:rPr lang="uk" sz="900">
                <a:solidFill>
                  <a:srgbClr val="A9B7C6"/>
                </a:solidFill>
                <a:latin typeface="Arial"/>
                <a:ea typeface="Arial"/>
                <a:cs typeface="Arial"/>
                <a:sym typeface="Arial"/>
              </a:rPr>
              <a:t>)</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Call:</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calling showError with single argument.</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 1</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calling showError with two arguments.</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p:txBody>
      </p:sp>
      <p:sp>
        <p:nvSpPr>
          <p:cNvPr id="637" name="Google Shape;637;p60"/>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uk" sz="900">
                <a:latin typeface="Arial"/>
                <a:ea typeface="Arial"/>
                <a:cs typeface="Arial"/>
                <a:sym typeface="Arial"/>
              </a:rPr>
              <a:t>Declaration:</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FFC66D"/>
                </a:solidFill>
                <a:latin typeface="Arial"/>
                <a:ea typeface="Arial"/>
                <a:cs typeface="Arial"/>
                <a:sym typeface="Arial"/>
              </a:rPr>
              <a:t>showError</a:t>
            </a:r>
            <a:r>
              <a:rPr lang="uk" sz="900">
                <a:solidFill>
                  <a:srgbClr val="A9B7C6"/>
                </a:solidFill>
                <a:latin typeface="Arial"/>
                <a:ea typeface="Arial"/>
                <a:cs typeface="Arial"/>
                <a:sym typeface="Arial"/>
              </a:rPr>
              <a:t>(message: String</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errorCode: Int = 0)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latin typeface="Arial"/>
                <a:ea typeface="Arial"/>
                <a:cs typeface="Arial"/>
                <a:sym typeface="Arial"/>
              </a:rPr>
              <a:t>Call:</a:t>
            </a:r>
            <a:endParaRPr sz="900">
              <a:solidFill>
                <a:srgbClr val="A9B7C6"/>
              </a:solidFill>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correct. errorCode have default value, you can pass only the first one argument</a:t>
            </a:r>
            <a:endParaRPr sz="900">
              <a:latin typeface="Arial"/>
              <a:ea typeface="Arial"/>
              <a:cs typeface="Arial"/>
              <a:sym typeface="Arial"/>
            </a:endParaRPr>
          </a:p>
          <a:p>
            <a:pPr indent="0" lvl="0" marL="0" rtl="0" algn="l">
              <a:lnSpc>
                <a:spcPct val="115000"/>
              </a:lnSpc>
              <a:spcBef>
                <a:spcPts val="0"/>
              </a:spcBef>
              <a:spcAft>
                <a:spcPts val="0"/>
              </a:spcAft>
              <a:buNone/>
            </a:pPr>
            <a:r>
              <a:rPr lang="uk" sz="900">
                <a:solidFill>
                  <a:srgbClr val="A9B7C6"/>
                </a:solidFill>
                <a:latin typeface="Arial"/>
                <a:ea typeface="Arial"/>
                <a:cs typeface="Arial"/>
                <a:sym typeface="Arial"/>
              </a:rPr>
              <a:t>showError(</a:t>
            </a:r>
            <a:r>
              <a:rPr lang="uk" sz="900">
                <a:solidFill>
                  <a:srgbClr val="6A8759"/>
                </a:solidFill>
                <a:latin typeface="Arial"/>
                <a:ea typeface="Arial"/>
                <a:cs typeface="Arial"/>
                <a:sym typeface="Arial"/>
              </a:rPr>
              <a:t>"", 1</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correct. pass both arguments.</a:t>
            </a:r>
            <a:endParaRPr b="1" sz="900">
              <a:latin typeface="Arial"/>
              <a:ea typeface="Arial"/>
              <a:cs typeface="Arial"/>
              <a:sym typeface="Arial"/>
            </a:endParaRPr>
          </a:p>
          <a:p>
            <a:pPr indent="0" lvl="0" marL="0" rtl="0" algn="l">
              <a:lnSpc>
                <a:spcPct val="115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t/>
            </a:r>
            <a:endParaRPr sz="900">
              <a:latin typeface="Arial"/>
              <a:ea typeface="Arial"/>
              <a:cs typeface="Arial"/>
              <a:sym typeface="Arial"/>
            </a:endParaRPr>
          </a:p>
        </p:txBody>
      </p:sp>
      <p:sp>
        <p:nvSpPr>
          <p:cNvPr id="638" name="Google Shape;638;p60"/>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639" name="Google Shape;639;p60"/>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6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645" name="Google Shape;645;p6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46" name="Google Shape;646;p61"/>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7" name="Google Shape;647;p61"/>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8" name="Google Shape;648;p61"/>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9" name="Google Shape;649;p61"/>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0" name="Google Shape;650;p61"/>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1" name="Google Shape;651;p61"/>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2" name="Google Shape;652;p61"/>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3" name="Google Shape;653;p61"/>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Mutability</a:t>
            </a:r>
            <a:endParaRPr sz="1800">
              <a:solidFill>
                <a:schemeClr val="dk1"/>
              </a:solidFill>
              <a:latin typeface="Montserrat SemiBold"/>
              <a:ea typeface="Montserrat SemiBold"/>
              <a:cs typeface="Montserrat SemiBold"/>
              <a:sym typeface="Montserrat SemiBold"/>
            </a:endParaRPr>
          </a:p>
        </p:txBody>
      </p:sp>
      <p:sp>
        <p:nvSpPr>
          <p:cNvPr id="654" name="Google Shape;654;p61"/>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t/>
            </a:r>
            <a:endParaRPr sz="9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 stringValue = </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stringValue = </a:t>
            </a:r>
            <a:r>
              <a:rPr lang="uk" sz="900">
                <a:solidFill>
                  <a:srgbClr val="6A8759"/>
                </a:solidFill>
                <a:latin typeface="Arial"/>
                <a:ea typeface="Arial"/>
                <a:cs typeface="Arial"/>
                <a:sym typeface="Arial"/>
              </a:rPr>
              <a:t>"Another value"</a:t>
            </a:r>
            <a:r>
              <a:rPr lang="uk" sz="900">
                <a:solidFill>
                  <a:srgbClr val="CC7832"/>
                </a:solidFill>
                <a:latin typeface="Arial"/>
                <a:ea typeface="Arial"/>
                <a:cs typeface="Arial"/>
                <a:sym typeface="Arial"/>
              </a:rPr>
              <a:t>; </a:t>
            </a:r>
            <a:r>
              <a:rPr lang="uk" sz="900">
                <a:solidFill>
                  <a:srgbClr val="808080"/>
                </a:solidFill>
                <a:latin typeface="Arial"/>
                <a:ea typeface="Arial"/>
                <a:cs typeface="Arial"/>
                <a:sym typeface="Arial"/>
              </a:rPr>
              <a:t>// OK. All values are mutable in java.</a:t>
            </a:r>
            <a:endParaRPr sz="900">
              <a:latin typeface="Arial"/>
              <a:ea typeface="Arial"/>
              <a:cs typeface="Arial"/>
              <a:sym typeface="Arial"/>
            </a:endParaRPr>
          </a:p>
        </p:txBody>
      </p:sp>
      <p:sp>
        <p:nvSpPr>
          <p:cNvPr id="655" name="Google Shape;655;p61"/>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var </a:t>
            </a:r>
            <a:r>
              <a:rPr lang="uk" sz="900">
                <a:solidFill>
                  <a:srgbClr val="A9B7C6"/>
                </a:solidFill>
                <a:latin typeface="Arial"/>
                <a:ea typeface="Arial"/>
                <a:cs typeface="Arial"/>
                <a:sym typeface="Arial"/>
              </a:rPr>
              <a:t>stringValue: String = </a:t>
            </a:r>
            <a:r>
              <a:rPr lang="uk" sz="900">
                <a:solidFill>
                  <a:srgbClr val="6A8759"/>
                </a:solidFill>
                <a:latin typeface="Arial"/>
                <a:ea typeface="Arial"/>
                <a:cs typeface="Arial"/>
                <a:sym typeface="Arial"/>
              </a:rPr>
              <a:t>""</a:t>
            </a:r>
            <a:endParaRPr sz="900">
              <a:solidFill>
                <a:srgbClr val="6A8759"/>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stringValue = </a:t>
            </a:r>
            <a:r>
              <a:rPr lang="uk" sz="900">
                <a:solidFill>
                  <a:srgbClr val="6A8759"/>
                </a:solidFill>
                <a:latin typeface="Arial"/>
                <a:ea typeface="Arial"/>
                <a:cs typeface="Arial"/>
                <a:sym typeface="Arial"/>
              </a:rPr>
              <a:t>"Another value" </a:t>
            </a:r>
            <a:r>
              <a:rPr lang="uk" sz="900">
                <a:solidFill>
                  <a:srgbClr val="808080"/>
                </a:solidFill>
                <a:latin typeface="Arial"/>
                <a:ea typeface="Arial"/>
                <a:cs typeface="Arial"/>
                <a:sym typeface="Arial"/>
              </a:rPr>
              <a:t>// OK. Value is mutable, so you can reassign it.</a:t>
            </a:r>
            <a:endParaRPr sz="900">
              <a:solidFill>
                <a:srgbClr val="6A8759"/>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val </a:t>
            </a:r>
            <a:r>
              <a:rPr lang="uk" sz="900">
                <a:solidFill>
                  <a:srgbClr val="A9B7C6"/>
                </a:solidFill>
                <a:latin typeface="Arial"/>
                <a:ea typeface="Arial"/>
                <a:cs typeface="Arial"/>
                <a:sym typeface="Arial"/>
              </a:rPr>
              <a:t>stringValue: String = </a:t>
            </a:r>
            <a:r>
              <a:rPr lang="uk" sz="900">
                <a:solidFill>
                  <a:srgbClr val="6A8759"/>
                </a:solidFill>
                <a:latin typeface="Arial"/>
                <a:ea typeface="Arial"/>
                <a:cs typeface="Arial"/>
                <a:sym typeface="Arial"/>
              </a:rPr>
              <a:t>""</a:t>
            </a:r>
            <a:endParaRPr sz="900">
              <a:solidFill>
                <a:srgbClr val="6A8759"/>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stringValue = </a:t>
            </a:r>
            <a:r>
              <a:rPr lang="uk" sz="900">
                <a:solidFill>
                  <a:srgbClr val="6A8759"/>
                </a:solidFill>
                <a:latin typeface="Arial"/>
                <a:ea typeface="Arial"/>
                <a:cs typeface="Arial"/>
                <a:sym typeface="Arial"/>
              </a:rPr>
              <a:t>"Another value"</a:t>
            </a:r>
            <a:r>
              <a:rPr lang="uk" sz="900">
                <a:solidFill>
                  <a:srgbClr val="808080"/>
                </a:solidFill>
                <a:latin typeface="Arial"/>
                <a:ea typeface="Arial"/>
                <a:cs typeface="Arial"/>
                <a:sym typeface="Arial"/>
              </a:rPr>
              <a:t>// ERROR. Value is immutable, so you can’t reassign it.</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Note:</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808080"/>
                </a:solidFill>
                <a:latin typeface="Arial"/>
                <a:ea typeface="Arial"/>
                <a:cs typeface="Arial"/>
                <a:sym typeface="Arial"/>
              </a:rPr>
              <a:t>Function arguments are always immutable.</a:t>
            </a:r>
            <a:endParaRPr sz="900">
              <a:solidFill>
                <a:srgbClr val="CC7832"/>
              </a:solidFill>
              <a:latin typeface="Arial"/>
              <a:ea typeface="Arial"/>
              <a:cs typeface="Arial"/>
              <a:sym typeface="Arial"/>
            </a:endParaRPr>
          </a:p>
          <a:p>
            <a:pPr indent="0" lvl="0" marL="0" rtl="0" algn="l">
              <a:lnSpc>
                <a:spcPct val="115000"/>
              </a:lnSpc>
              <a:spcBef>
                <a:spcPts val="0"/>
              </a:spcBef>
              <a:spcAft>
                <a:spcPts val="0"/>
              </a:spcAft>
              <a:buNone/>
            </a:pPr>
            <a:r>
              <a:t/>
            </a:r>
            <a:endParaRPr sz="900">
              <a:latin typeface="Arial"/>
              <a:ea typeface="Arial"/>
              <a:cs typeface="Arial"/>
              <a:sym typeface="Arial"/>
            </a:endParaRPr>
          </a:p>
        </p:txBody>
      </p:sp>
      <p:sp>
        <p:nvSpPr>
          <p:cNvPr id="656" name="Google Shape;656;p61"/>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657" name="Google Shape;657;p61"/>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
        <p:nvSpPr>
          <p:cNvPr id="658" name="Google Shape;658;p61"/>
          <p:cNvSpPr/>
          <p:nvPr/>
        </p:nvSpPr>
        <p:spPr>
          <a:xfrm>
            <a:off x="4580100" y="2043200"/>
            <a:ext cx="260400" cy="171900"/>
          </a:xfrm>
          <a:prstGeom prst="rect">
            <a:avLst/>
          </a:prstGeom>
          <a:solidFill>
            <a:srgbClr val="64EED7">
              <a:alpha val="153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1"/>
          <p:cNvSpPr/>
          <p:nvPr/>
        </p:nvSpPr>
        <p:spPr>
          <a:xfrm>
            <a:off x="4580100" y="1514350"/>
            <a:ext cx="260400" cy="171900"/>
          </a:xfrm>
          <a:prstGeom prst="rect">
            <a:avLst/>
          </a:prstGeom>
          <a:solidFill>
            <a:srgbClr val="64EED7">
              <a:alpha val="153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6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665" name="Google Shape;665;p6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66" name="Google Shape;666;p62"/>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7" name="Google Shape;667;p62"/>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8" name="Google Shape;668;p62"/>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9" name="Google Shape;669;p62"/>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0" name="Google Shape;670;p62"/>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1" name="Google Shape;671;p62"/>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2" name="Google Shape;672;p62"/>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3" name="Google Shape;673;p62"/>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Classes and default constructors</a:t>
            </a:r>
            <a:endParaRPr sz="1800">
              <a:solidFill>
                <a:schemeClr val="dk1"/>
              </a:solidFill>
              <a:latin typeface="Montserrat SemiBold"/>
              <a:ea typeface="Montserrat SemiBold"/>
              <a:cs typeface="Montserrat SemiBold"/>
              <a:sym typeface="Montserrat SemiBold"/>
            </a:endParaRPr>
          </a:p>
        </p:txBody>
      </p:sp>
      <p:sp>
        <p:nvSpPr>
          <p:cNvPr id="674" name="Google Shape;674;p62"/>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public class </a:t>
            </a:r>
            <a:r>
              <a:rPr lang="uk" sz="900">
                <a:solidFill>
                  <a:srgbClr val="A9B7C6"/>
                </a:solidFill>
                <a:latin typeface="Arial"/>
                <a:ea typeface="Arial"/>
                <a:cs typeface="Arial"/>
                <a:sym typeface="Arial"/>
              </a:rPr>
              <a:t>Person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private </a:t>
            </a:r>
            <a:r>
              <a:rPr lang="uk" sz="900">
                <a:solidFill>
                  <a:srgbClr val="A9B7C6"/>
                </a:solidFill>
                <a:latin typeface="Arial"/>
                <a:ea typeface="Arial"/>
                <a:cs typeface="Arial"/>
                <a:sym typeface="Arial"/>
              </a:rPr>
              <a:t>String </a:t>
            </a:r>
            <a:r>
              <a:rPr lang="uk" sz="900">
                <a:solidFill>
                  <a:srgbClr val="9876AA"/>
                </a:solidFill>
                <a:latin typeface="Arial"/>
                <a:ea typeface="Arial"/>
                <a:cs typeface="Arial"/>
                <a:sym typeface="Arial"/>
              </a:rPr>
              <a:t>name</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   private </a:t>
            </a:r>
            <a:r>
              <a:rPr lang="uk" sz="900">
                <a:solidFill>
                  <a:srgbClr val="A9B7C6"/>
                </a:solidFill>
                <a:latin typeface="Arial"/>
                <a:ea typeface="Arial"/>
                <a:cs typeface="Arial"/>
                <a:sym typeface="Arial"/>
              </a:rPr>
              <a:t>Integer </a:t>
            </a:r>
            <a:r>
              <a:rPr lang="uk" sz="900">
                <a:solidFill>
                  <a:srgbClr val="9876AA"/>
                </a:solidFill>
                <a:latin typeface="Arial"/>
                <a:ea typeface="Arial"/>
                <a:cs typeface="Arial"/>
                <a:sym typeface="Arial"/>
              </a:rPr>
              <a:t>birthdayYear</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  </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   public </a:t>
            </a:r>
            <a:r>
              <a:rPr lang="uk" sz="900">
                <a:solidFill>
                  <a:srgbClr val="FFC66D"/>
                </a:solidFill>
                <a:latin typeface="Arial"/>
                <a:ea typeface="Arial"/>
                <a:cs typeface="Arial"/>
                <a:sym typeface="Arial"/>
              </a:rPr>
              <a:t>Person</a:t>
            </a:r>
            <a:r>
              <a:rPr lang="uk" sz="900">
                <a:solidFill>
                  <a:srgbClr val="A9B7C6"/>
                </a:solidFill>
                <a:latin typeface="Arial"/>
                <a:ea typeface="Arial"/>
                <a:cs typeface="Arial"/>
                <a:sym typeface="Arial"/>
              </a:rPr>
              <a:t>(String name</a:t>
            </a: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Integer birthdayYear)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this</a:t>
            </a:r>
            <a:r>
              <a:rPr lang="uk" sz="900">
                <a:solidFill>
                  <a:srgbClr val="A9B7C6"/>
                </a:solidFill>
                <a:latin typeface="Arial"/>
                <a:ea typeface="Arial"/>
                <a:cs typeface="Arial"/>
                <a:sym typeface="Arial"/>
              </a:rPr>
              <a:t>.</a:t>
            </a:r>
            <a:r>
              <a:rPr lang="uk" sz="900">
                <a:solidFill>
                  <a:srgbClr val="9876AA"/>
                </a:solidFill>
                <a:latin typeface="Arial"/>
                <a:ea typeface="Arial"/>
                <a:cs typeface="Arial"/>
                <a:sym typeface="Arial"/>
              </a:rPr>
              <a:t>name </a:t>
            </a:r>
            <a:r>
              <a:rPr lang="uk" sz="900">
                <a:solidFill>
                  <a:srgbClr val="A9B7C6"/>
                </a:solidFill>
                <a:latin typeface="Arial"/>
                <a:ea typeface="Arial"/>
                <a:cs typeface="Arial"/>
                <a:sym typeface="Arial"/>
              </a:rPr>
              <a:t>= name</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       this</a:t>
            </a:r>
            <a:r>
              <a:rPr lang="uk" sz="900">
                <a:solidFill>
                  <a:srgbClr val="A9B7C6"/>
                </a:solidFill>
                <a:latin typeface="Arial"/>
                <a:ea typeface="Arial"/>
                <a:cs typeface="Arial"/>
                <a:sym typeface="Arial"/>
              </a:rPr>
              <a:t>.</a:t>
            </a:r>
            <a:r>
              <a:rPr lang="uk" sz="900">
                <a:solidFill>
                  <a:srgbClr val="9876AA"/>
                </a:solidFill>
                <a:latin typeface="Arial"/>
                <a:ea typeface="Arial"/>
                <a:cs typeface="Arial"/>
                <a:sym typeface="Arial"/>
              </a:rPr>
              <a:t>birthdayYear </a:t>
            </a:r>
            <a:r>
              <a:rPr lang="uk" sz="900">
                <a:solidFill>
                  <a:srgbClr val="A9B7C6"/>
                </a:solidFill>
                <a:latin typeface="Arial"/>
                <a:ea typeface="Arial"/>
                <a:cs typeface="Arial"/>
                <a:sym typeface="Arial"/>
              </a:rPr>
              <a:t>= birthdayYear</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public </a:t>
            </a:r>
            <a:r>
              <a:rPr lang="uk" sz="900">
                <a:solidFill>
                  <a:srgbClr val="FFC66D"/>
                </a:solidFill>
                <a:latin typeface="Arial"/>
                <a:ea typeface="Arial"/>
                <a:cs typeface="Arial"/>
                <a:sym typeface="Arial"/>
              </a:rPr>
              <a:t>Person</a:t>
            </a:r>
            <a:r>
              <a:rPr lang="uk" sz="900">
                <a:solidFill>
                  <a:srgbClr val="A9B7C6"/>
                </a:solidFill>
                <a:latin typeface="Arial"/>
                <a:ea typeface="Arial"/>
                <a:cs typeface="Arial"/>
                <a:sym typeface="Arial"/>
              </a:rPr>
              <a:t>(String name)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this</a:t>
            </a:r>
            <a:r>
              <a:rPr lang="uk" sz="900">
                <a:solidFill>
                  <a:srgbClr val="A9B7C6"/>
                </a:solidFill>
                <a:latin typeface="Arial"/>
                <a:ea typeface="Arial"/>
                <a:cs typeface="Arial"/>
                <a:sym typeface="Arial"/>
              </a:rPr>
              <a:t>(name</a:t>
            </a:r>
            <a:r>
              <a:rPr lang="uk" sz="900">
                <a:solidFill>
                  <a:srgbClr val="CC7832"/>
                </a:solidFill>
                <a:latin typeface="Arial"/>
                <a:ea typeface="Arial"/>
                <a:cs typeface="Arial"/>
                <a:sym typeface="Arial"/>
              </a:rPr>
              <a:t>, </a:t>
            </a:r>
            <a:r>
              <a:rPr lang="uk" sz="900">
                <a:solidFill>
                  <a:srgbClr val="6897BB"/>
                </a:solidFill>
                <a:latin typeface="Arial"/>
                <a:ea typeface="Arial"/>
                <a:cs typeface="Arial"/>
                <a:sym typeface="Arial"/>
              </a:rPr>
              <a:t>1970</a:t>
            </a:r>
            <a:r>
              <a:rPr lang="uk" sz="900">
                <a:solidFill>
                  <a:srgbClr val="A9B7C6"/>
                </a:solidFill>
                <a:latin typeface="Arial"/>
                <a:ea typeface="Arial"/>
                <a:cs typeface="Arial"/>
                <a:sym typeface="Arial"/>
              </a:rPr>
              <a:t>)</a:t>
            </a:r>
            <a:r>
              <a:rPr lang="uk" sz="900">
                <a:solidFill>
                  <a:srgbClr val="CC7832"/>
                </a:solidFill>
                <a:latin typeface="Arial"/>
                <a:ea typeface="Arial"/>
                <a:cs typeface="Arial"/>
                <a:sym typeface="Arial"/>
              </a:rPr>
              <a:t>;</a:t>
            </a:r>
            <a:endParaRPr sz="900">
              <a:solidFill>
                <a:srgbClr val="CC7832"/>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   </a:t>
            </a: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highlight>
                <a:srgbClr val="2B2B2B"/>
              </a:highlight>
              <a:latin typeface="Arial"/>
              <a:ea typeface="Arial"/>
              <a:cs typeface="Arial"/>
              <a:sym typeface="Arial"/>
            </a:endParaRPr>
          </a:p>
        </p:txBody>
      </p:sp>
      <p:sp>
        <p:nvSpPr>
          <p:cNvPr id="675" name="Google Shape;675;p62"/>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class </a:t>
            </a:r>
            <a:r>
              <a:rPr lang="uk" sz="900">
                <a:solidFill>
                  <a:srgbClr val="A9B7C6"/>
                </a:solidFill>
                <a:latin typeface="Arial"/>
                <a:ea typeface="Arial"/>
                <a:cs typeface="Arial"/>
                <a:sym typeface="Arial"/>
              </a:rPr>
              <a:t>Person ( </a:t>
            </a:r>
            <a:r>
              <a:rPr lang="uk" sz="900">
                <a:solidFill>
                  <a:srgbClr val="CC7832"/>
                </a:solidFill>
                <a:latin typeface="Arial"/>
                <a:ea typeface="Arial"/>
                <a:cs typeface="Arial"/>
                <a:sym typeface="Arial"/>
              </a:rPr>
              <a:t>val </a:t>
            </a:r>
            <a:r>
              <a:rPr lang="uk" sz="900">
                <a:solidFill>
                  <a:srgbClr val="9876AA"/>
                </a:solidFill>
                <a:latin typeface="Arial"/>
                <a:ea typeface="Arial"/>
                <a:cs typeface="Arial"/>
                <a:sym typeface="Arial"/>
              </a:rPr>
              <a:t>name</a:t>
            </a:r>
            <a:r>
              <a:rPr lang="uk" sz="900">
                <a:solidFill>
                  <a:srgbClr val="A9B7C6"/>
                </a:solidFill>
                <a:latin typeface="Arial"/>
                <a:ea typeface="Arial"/>
                <a:cs typeface="Arial"/>
                <a:sym typeface="Arial"/>
              </a:rPr>
              <a:t>: String = “”,</a:t>
            </a:r>
            <a:r>
              <a:rPr lang="uk" sz="900">
                <a:solidFill>
                  <a:srgbClr val="CC7832"/>
                </a:solidFill>
                <a:latin typeface="Arial"/>
                <a:ea typeface="Arial"/>
                <a:cs typeface="Arial"/>
                <a:sym typeface="Arial"/>
              </a:rPr>
              <a:t> val </a:t>
            </a:r>
            <a:r>
              <a:rPr lang="uk" sz="900">
                <a:solidFill>
                  <a:srgbClr val="9876AA"/>
                </a:solidFill>
                <a:latin typeface="Arial"/>
                <a:ea typeface="Arial"/>
                <a:cs typeface="Arial"/>
                <a:sym typeface="Arial"/>
              </a:rPr>
              <a:t>birthdayYear</a:t>
            </a:r>
            <a:r>
              <a:rPr lang="uk" sz="900">
                <a:solidFill>
                  <a:srgbClr val="A9B7C6"/>
                </a:solidFill>
                <a:latin typeface="Arial"/>
                <a:ea typeface="Arial"/>
                <a:cs typeface="Arial"/>
                <a:sym typeface="Arial"/>
              </a:rPr>
              <a:t>: Int = 1970)</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CC7832"/>
              </a:solidFill>
              <a:latin typeface="Arial"/>
              <a:ea typeface="Arial"/>
              <a:cs typeface="Arial"/>
              <a:sym typeface="Arial"/>
            </a:endParaRPr>
          </a:p>
        </p:txBody>
      </p:sp>
      <p:sp>
        <p:nvSpPr>
          <p:cNvPr id="676" name="Google Shape;676;p62"/>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677" name="Google Shape;677;p62"/>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6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683" name="Google Shape;683;p6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84" name="Google Shape;684;p63"/>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5" name="Google Shape;685;p63"/>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6" name="Google Shape;686;p63"/>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7" name="Google Shape;687;p63"/>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8" name="Google Shape;688;p63"/>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9" name="Google Shape;689;p63"/>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90" name="Google Shape;690;p63"/>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91" name="Google Shape;691;p63"/>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Data classes</a:t>
            </a:r>
            <a:endParaRPr sz="1800">
              <a:solidFill>
                <a:schemeClr val="dk1"/>
              </a:solidFill>
              <a:latin typeface="Montserrat SemiBold"/>
              <a:ea typeface="Montserrat SemiBold"/>
              <a:cs typeface="Montserrat SemiBold"/>
              <a:sym typeface="Montserrat SemiBold"/>
            </a:endParaRPr>
          </a:p>
        </p:txBody>
      </p:sp>
      <p:sp>
        <p:nvSpPr>
          <p:cNvPr id="692" name="Google Shape;692;p63"/>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t/>
            </a:r>
            <a:endParaRPr sz="900">
              <a:solidFill>
                <a:srgbClr val="A9B7C6"/>
              </a:solidFill>
              <a:highlight>
                <a:srgbClr val="2B2B2B"/>
              </a:highlight>
              <a:latin typeface="Arial"/>
              <a:ea typeface="Arial"/>
              <a:cs typeface="Arial"/>
              <a:sym typeface="Arial"/>
            </a:endParaRPr>
          </a:p>
        </p:txBody>
      </p:sp>
      <p:sp>
        <p:nvSpPr>
          <p:cNvPr id="693" name="Google Shape;693;p63"/>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data class </a:t>
            </a:r>
            <a:r>
              <a:rPr lang="uk" sz="900">
                <a:solidFill>
                  <a:srgbClr val="A9B7C6"/>
                </a:solidFill>
                <a:latin typeface="Arial"/>
                <a:ea typeface="Arial"/>
                <a:cs typeface="Arial"/>
                <a:sym typeface="Arial"/>
              </a:rPr>
              <a:t>Person(</a:t>
            </a:r>
            <a:r>
              <a:rPr lang="uk" sz="900">
                <a:solidFill>
                  <a:srgbClr val="CC7832"/>
                </a:solidFill>
                <a:latin typeface="Arial"/>
                <a:ea typeface="Arial"/>
                <a:cs typeface="Arial"/>
                <a:sym typeface="Arial"/>
              </a:rPr>
              <a:t>val </a:t>
            </a:r>
            <a:r>
              <a:rPr lang="uk" sz="900">
                <a:solidFill>
                  <a:srgbClr val="9876AA"/>
                </a:solidFill>
                <a:latin typeface="Arial"/>
                <a:ea typeface="Arial"/>
                <a:cs typeface="Arial"/>
                <a:sym typeface="Arial"/>
              </a:rPr>
              <a:t>name</a:t>
            </a:r>
            <a:r>
              <a:rPr lang="uk" sz="900">
                <a:solidFill>
                  <a:srgbClr val="A9B7C6"/>
                </a:solidFill>
                <a:latin typeface="Arial"/>
                <a:ea typeface="Arial"/>
                <a:cs typeface="Arial"/>
                <a:sym typeface="Arial"/>
              </a:rPr>
              <a:t>: String</a:t>
            </a:r>
            <a:r>
              <a:rPr lang="uk" sz="900">
                <a:solidFill>
                  <a:srgbClr val="CC7832"/>
                </a:solidFill>
                <a:latin typeface="Arial"/>
                <a:ea typeface="Arial"/>
                <a:cs typeface="Arial"/>
                <a:sym typeface="Arial"/>
              </a:rPr>
              <a:t>, val </a:t>
            </a:r>
            <a:r>
              <a:rPr lang="uk" sz="900">
                <a:solidFill>
                  <a:srgbClr val="9876AA"/>
                </a:solidFill>
                <a:latin typeface="Arial"/>
                <a:ea typeface="Arial"/>
                <a:cs typeface="Arial"/>
                <a:sym typeface="Arial"/>
              </a:rPr>
              <a:t>birthdayYear</a:t>
            </a:r>
            <a:r>
              <a:rPr lang="uk" sz="900">
                <a:solidFill>
                  <a:srgbClr val="A9B7C6"/>
                </a:solidFill>
                <a:latin typeface="Arial"/>
                <a:ea typeface="Arial"/>
                <a:cs typeface="Arial"/>
                <a:sym typeface="Arial"/>
              </a:rPr>
              <a:t>: Int)</a:t>
            </a:r>
            <a:endParaRPr sz="9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CC7832"/>
              </a:solidFill>
              <a:latin typeface="Arial"/>
              <a:ea typeface="Arial"/>
              <a:cs typeface="Arial"/>
              <a:sym typeface="Arial"/>
            </a:endParaRPr>
          </a:p>
        </p:txBody>
      </p:sp>
      <p:sp>
        <p:nvSpPr>
          <p:cNvPr id="694" name="Google Shape;694;p63"/>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695" name="Google Shape;695;p63"/>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pic>
        <p:nvPicPr>
          <p:cNvPr id="696" name="Google Shape;696;p63"/>
          <p:cNvPicPr preferRelativeResize="0"/>
          <p:nvPr/>
        </p:nvPicPr>
        <p:blipFill>
          <a:blip r:embed="rId4">
            <a:alphaModFix/>
          </a:blip>
          <a:stretch>
            <a:fillRect/>
          </a:stretch>
        </p:blipFill>
        <p:spPr>
          <a:xfrm>
            <a:off x="1749325" y="1514350"/>
            <a:ext cx="2781750" cy="3177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6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702" name="Google Shape;702;p6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03" name="Google Shape;703;p64"/>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4" name="Google Shape;704;p64"/>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5" name="Google Shape;705;p64"/>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6" name="Google Shape;706;p64"/>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7" name="Google Shape;707;p64"/>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8" name="Google Shape;708;p64"/>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9" name="Google Shape;709;p64"/>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10" name="Google Shape;710;p64"/>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Data classes</a:t>
            </a:r>
            <a:endParaRPr sz="1800">
              <a:solidFill>
                <a:schemeClr val="dk1"/>
              </a:solidFill>
              <a:latin typeface="Montserrat SemiBold"/>
              <a:ea typeface="Montserrat SemiBold"/>
              <a:cs typeface="Montserrat SemiBold"/>
              <a:sym typeface="Montserrat SemiBold"/>
            </a:endParaRPr>
          </a:p>
        </p:txBody>
      </p:sp>
      <p:sp>
        <p:nvSpPr>
          <p:cNvPr id="711" name="Google Shape;711;p64"/>
          <p:cNvSpPr txBox="1"/>
          <p:nvPr>
            <p:ph idx="4294967295" type="body"/>
          </p:nvPr>
        </p:nvSpPr>
        <p:spPr>
          <a:xfrm>
            <a:off x="1806175" y="1514350"/>
            <a:ext cx="26649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t/>
            </a:r>
            <a:endParaRPr sz="900">
              <a:solidFill>
                <a:srgbClr val="A9B7C6"/>
              </a:solidFill>
              <a:highlight>
                <a:srgbClr val="2B2B2B"/>
              </a:highlight>
              <a:latin typeface="Arial"/>
              <a:ea typeface="Arial"/>
              <a:cs typeface="Arial"/>
              <a:sym typeface="Arial"/>
            </a:endParaRPr>
          </a:p>
        </p:txBody>
      </p:sp>
      <p:sp>
        <p:nvSpPr>
          <p:cNvPr id="712" name="Google Shape;712;p64"/>
          <p:cNvSpPr txBox="1"/>
          <p:nvPr>
            <p:ph idx="4294967295" type="body"/>
          </p:nvPr>
        </p:nvSpPr>
        <p:spPr>
          <a:xfrm>
            <a:off x="4572000" y="1514350"/>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data class </a:t>
            </a:r>
            <a:r>
              <a:rPr lang="uk" sz="900">
                <a:solidFill>
                  <a:srgbClr val="A9B7C6"/>
                </a:solidFill>
                <a:latin typeface="Arial"/>
                <a:ea typeface="Arial"/>
                <a:cs typeface="Arial"/>
                <a:sym typeface="Arial"/>
              </a:rPr>
              <a:t>Person(</a:t>
            </a:r>
            <a:r>
              <a:rPr lang="uk" sz="900">
                <a:solidFill>
                  <a:srgbClr val="CC7832"/>
                </a:solidFill>
                <a:latin typeface="Arial"/>
                <a:ea typeface="Arial"/>
                <a:cs typeface="Arial"/>
                <a:sym typeface="Arial"/>
              </a:rPr>
              <a:t>val </a:t>
            </a:r>
            <a:r>
              <a:rPr lang="uk" sz="900">
                <a:solidFill>
                  <a:srgbClr val="9876AA"/>
                </a:solidFill>
                <a:latin typeface="Arial"/>
                <a:ea typeface="Arial"/>
                <a:cs typeface="Arial"/>
                <a:sym typeface="Arial"/>
              </a:rPr>
              <a:t>name</a:t>
            </a:r>
            <a:r>
              <a:rPr lang="uk" sz="900">
                <a:solidFill>
                  <a:srgbClr val="A9B7C6"/>
                </a:solidFill>
                <a:latin typeface="Arial"/>
                <a:ea typeface="Arial"/>
                <a:cs typeface="Arial"/>
                <a:sym typeface="Arial"/>
              </a:rPr>
              <a:t>: String</a:t>
            </a:r>
            <a:r>
              <a:rPr lang="uk" sz="900">
                <a:solidFill>
                  <a:srgbClr val="CC7832"/>
                </a:solidFill>
                <a:latin typeface="Arial"/>
                <a:ea typeface="Arial"/>
                <a:cs typeface="Arial"/>
                <a:sym typeface="Arial"/>
              </a:rPr>
              <a:t>, val </a:t>
            </a:r>
            <a:r>
              <a:rPr lang="uk" sz="900">
                <a:solidFill>
                  <a:srgbClr val="9876AA"/>
                </a:solidFill>
                <a:latin typeface="Arial"/>
                <a:ea typeface="Arial"/>
                <a:cs typeface="Arial"/>
                <a:sym typeface="Arial"/>
              </a:rPr>
              <a:t>birthdayYear</a:t>
            </a:r>
            <a:r>
              <a:rPr lang="uk" sz="900">
                <a:solidFill>
                  <a:srgbClr val="A9B7C6"/>
                </a:solidFill>
                <a:latin typeface="Arial"/>
                <a:ea typeface="Arial"/>
                <a:cs typeface="Arial"/>
                <a:sym typeface="Arial"/>
              </a:rPr>
              <a:t>: Int)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Features of data classes:</a:t>
            </a: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Char char="●"/>
            </a:pPr>
            <a:r>
              <a:rPr lang="uk" sz="900">
                <a:latin typeface="Arial"/>
                <a:ea typeface="Arial"/>
                <a:cs typeface="Arial"/>
                <a:sym typeface="Arial"/>
              </a:rPr>
              <a:t>No need to override hashcode and equals method</a:t>
            </a: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Char char="●"/>
            </a:pPr>
            <a:r>
              <a:rPr lang="uk" sz="900">
                <a:latin typeface="Arial"/>
                <a:ea typeface="Arial"/>
                <a:cs typeface="Arial"/>
                <a:sym typeface="Arial"/>
              </a:rPr>
              <a:t>No need to override toString method</a:t>
            </a: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Char char="●"/>
            </a:pPr>
            <a:r>
              <a:rPr lang="uk" sz="900">
                <a:latin typeface="Arial"/>
                <a:ea typeface="Arial"/>
                <a:cs typeface="Arial"/>
                <a:sym typeface="Arial"/>
              </a:rPr>
              <a:t>Method “copy” which creates new instance of this class with the same </a:t>
            </a:r>
            <a:br>
              <a:rPr lang="uk" sz="900">
                <a:latin typeface="Arial"/>
                <a:ea typeface="Arial"/>
                <a:cs typeface="Arial"/>
                <a:sym typeface="Arial"/>
              </a:rPr>
            </a:br>
            <a:r>
              <a:rPr lang="uk" sz="900">
                <a:latin typeface="Arial"/>
                <a:ea typeface="Arial"/>
                <a:cs typeface="Arial"/>
                <a:sym typeface="Arial"/>
              </a:rPr>
              <a:t>variables as for called class.</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Sample:</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val </a:t>
            </a:r>
            <a:r>
              <a:rPr lang="uk" sz="900">
                <a:solidFill>
                  <a:srgbClr val="A9B7C6"/>
                </a:solidFill>
                <a:latin typeface="Arial"/>
                <a:ea typeface="Arial"/>
                <a:cs typeface="Arial"/>
                <a:sym typeface="Arial"/>
              </a:rPr>
              <a:t>john = Person(</a:t>
            </a:r>
            <a:r>
              <a:rPr lang="uk" sz="900">
                <a:solidFill>
                  <a:srgbClr val="6A8759"/>
                </a:solidFill>
                <a:latin typeface="Arial"/>
                <a:ea typeface="Arial"/>
                <a:cs typeface="Arial"/>
                <a:sym typeface="Arial"/>
              </a:rPr>
              <a:t>"John"</a:t>
            </a:r>
            <a:r>
              <a:rPr lang="uk" sz="900">
                <a:solidFill>
                  <a:srgbClr val="CC7832"/>
                </a:solidFill>
                <a:latin typeface="Arial"/>
                <a:ea typeface="Arial"/>
                <a:cs typeface="Arial"/>
                <a:sym typeface="Arial"/>
              </a:rPr>
              <a:t>, </a:t>
            </a:r>
            <a:r>
              <a:rPr lang="uk" sz="900">
                <a:solidFill>
                  <a:srgbClr val="6897BB"/>
                </a:solidFill>
                <a:latin typeface="Arial"/>
                <a:ea typeface="Arial"/>
                <a:cs typeface="Arial"/>
                <a:sym typeface="Arial"/>
              </a:rPr>
              <a:t>1970</a:t>
            </a: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val </a:t>
            </a:r>
            <a:r>
              <a:rPr lang="uk" sz="900">
                <a:solidFill>
                  <a:srgbClr val="A9B7C6"/>
                </a:solidFill>
                <a:latin typeface="Arial"/>
                <a:ea typeface="Arial"/>
                <a:cs typeface="Arial"/>
                <a:sym typeface="Arial"/>
              </a:rPr>
              <a:t>peter = john.copy(</a:t>
            </a:r>
            <a:r>
              <a:rPr lang="uk" sz="900">
                <a:solidFill>
                  <a:srgbClr val="467CDA"/>
                </a:solidFill>
                <a:latin typeface="Arial"/>
                <a:ea typeface="Arial"/>
                <a:cs typeface="Arial"/>
                <a:sym typeface="Arial"/>
              </a:rPr>
              <a:t>name = </a:t>
            </a:r>
            <a:r>
              <a:rPr lang="uk" sz="900">
                <a:solidFill>
                  <a:srgbClr val="6A8759"/>
                </a:solidFill>
                <a:latin typeface="Arial"/>
                <a:ea typeface="Arial"/>
                <a:cs typeface="Arial"/>
                <a:sym typeface="Arial"/>
              </a:rPr>
              <a:t>"Peter"</a:t>
            </a:r>
            <a:r>
              <a:rPr lang="uk" sz="900">
                <a:solidFill>
                  <a:srgbClr val="A9B7C6"/>
                </a:solidFill>
                <a:latin typeface="Arial"/>
                <a:ea typeface="Arial"/>
                <a:cs typeface="Arial"/>
                <a:sym typeface="Arial"/>
              </a:rPr>
              <a:t>) </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john.toString() </a:t>
            </a:r>
            <a:r>
              <a:rPr lang="uk" sz="900">
                <a:solidFill>
                  <a:srgbClr val="808080"/>
                </a:solidFill>
                <a:latin typeface="Arial"/>
                <a:ea typeface="Arial"/>
                <a:cs typeface="Arial"/>
                <a:sym typeface="Arial"/>
              </a:rPr>
              <a:t>// Person(name=”John”,  birthdayYear=1970)</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peter.toString() </a:t>
            </a:r>
            <a:r>
              <a:rPr lang="uk" sz="900">
                <a:solidFill>
                  <a:srgbClr val="808080"/>
                </a:solidFill>
                <a:latin typeface="Arial"/>
                <a:ea typeface="Arial"/>
                <a:cs typeface="Arial"/>
                <a:sym typeface="Arial"/>
              </a:rPr>
              <a:t>// Person(name=”Peter”,  birthdayYear=1970)</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CC7832"/>
              </a:solidFill>
              <a:latin typeface="Arial"/>
              <a:ea typeface="Arial"/>
              <a:cs typeface="Arial"/>
              <a:sym typeface="Arial"/>
            </a:endParaRPr>
          </a:p>
        </p:txBody>
      </p:sp>
      <p:sp>
        <p:nvSpPr>
          <p:cNvPr id="713" name="Google Shape;713;p64"/>
          <p:cNvSpPr txBox="1"/>
          <p:nvPr>
            <p:ph idx="4294967295" type="title"/>
          </p:nvPr>
        </p:nvSpPr>
        <p:spPr>
          <a:xfrm>
            <a:off x="1806175"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714" name="Google Shape;714;p64"/>
          <p:cNvSpPr txBox="1"/>
          <p:nvPr>
            <p:ph idx="4294967295" type="title"/>
          </p:nvPr>
        </p:nvSpPr>
        <p:spPr>
          <a:xfrm>
            <a:off x="4652900" y="94165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pic>
        <p:nvPicPr>
          <p:cNvPr id="715" name="Google Shape;715;p64"/>
          <p:cNvPicPr preferRelativeResize="0"/>
          <p:nvPr/>
        </p:nvPicPr>
        <p:blipFill>
          <a:blip r:embed="rId4">
            <a:alphaModFix/>
          </a:blip>
          <a:stretch>
            <a:fillRect/>
          </a:stretch>
        </p:blipFill>
        <p:spPr>
          <a:xfrm>
            <a:off x="1749325" y="1514350"/>
            <a:ext cx="2781750" cy="3177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65"/>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721" name="Google Shape;721;p6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22" name="Google Shape;722;p65"/>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3" name="Google Shape;723;p65"/>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4" name="Google Shape;724;p65"/>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5" name="Google Shape;725;p65"/>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6" name="Google Shape;726;p65"/>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7" name="Google Shape;727;p65"/>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8" name="Google Shape;728;p65"/>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9" name="Google Shape;729;p65"/>
          <p:cNvSpPr txBox="1"/>
          <p:nvPr/>
        </p:nvSpPr>
        <p:spPr>
          <a:xfrm>
            <a:off x="2042850" y="285750"/>
            <a:ext cx="5334900" cy="762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Extensions</a:t>
            </a:r>
            <a:endParaRPr sz="1800">
              <a:solidFill>
                <a:schemeClr val="dk1"/>
              </a:solidFill>
              <a:latin typeface="Montserrat SemiBold"/>
              <a:ea typeface="Montserrat SemiBold"/>
              <a:cs typeface="Montserrat SemiBold"/>
              <a:sym typeface="Montserrat SemiBold"/>
            </a:endParaRPr>
          </a:p>
        </p:txBody>
      </p:sp>
      <p:sp>
        <p:nvSpPr>
          <p:cNvPr id="730" name="Google Shape;730;p65"/>
          <p:cNvSpPr txBox="1"/>
          <p:nvPr>
            <p:ph idx="4294967295" type="body"/>
          </p:nvPr>
        </p:nvSpPr>
        <p:spPr>
          <a:xfrm>
            <a:off x="1806175" y="1378000"/>
            <a:ext cx="2664900" cy="2950800"/>
          </a:xfrm>
          <a:prstGeom prst="rect">
            <a:avLst/>
          </a:prstGeom>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None/>
            </a:pPr>
            <a:r>
              <a:rPr lang="uk" sz="1400">
                <a:latin typeface="Arial"/>
                <a:ea typeface="Arial"/>
                <a:cs typeface="Arial"/>
                <a:sym typeface="Arial"/>
              </a:rPr>
              <a:t>Doesn’t support at all.</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highlight>
                <a:srgbClr val="2B2B2B"/>
              </a:highlight>
              <a:latin typeface="Arial"/>
              <a:ea typeface="Arial"/>
              <a:cs typeface="Arial"/>
              <a:sym typeface="Arial"/>
            </a:endParaRPr>
          </a:p>
        </p:txBody>
      </p:sp>
      <p:sp>
        <p:nvSpPr>
          <p:cNvPr id="731" name="Google Shape;731;p65"/>
          <p:cNvSpPr txBox="1"/>
          <p:nvPr>
            <p:ph idx="4294967295" type="body"/>
          </p:nvPr>
        </p:nvSpPr>
        <p:spPr>
          <a:xfrm>
            <a:off x="4572000" y="1291625"/>
            <a:ext cx="2805600" cy="2950800"/>
          </a:xfrm>
          <a:prstGeom prst="rect">
            <a:avLst/>
          </a:prstGeom>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uk" sz="900">
                <a:latin typeface="Arial"/>
                <a:ea typeface="Arial"/>
                <a:cs typeface="Arial"/>
                <a:sym typeface="Arial"/>
              </a:rPr>
              <a:t>You can add extensions as functions or computed properties. </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data class </a:t>
            </a:r>
            <a:r>
              <a:rPr lang="uk" sz="900">
                <a:solidFill>
                  <a:srgbClr val="A9B7C6"/>
                </a:solidFill>
                <a:latin typeface="Arial"/>
                <a:ea typeface="Arial"/>
                <a:cs typeface="Arial"/>
                <a:sym typeface="Arial"/>
              </a:rPr>
              <a:t>Person(</a:t>
            </a:r>
            <a:r>
              <a:rPr lang="uk" sz="900">
                <a:solidFill>
                  <a:srgbClr val="CC7832"/>
                </a:solidFill>
                <a:latin typeface="Arial"/>
                <a:ea typeface="Arial"/>
                <a:cs typeface="Arial"/>
                <a:sym typeface="Arial"/>
              </a:rPr>
              <a:t>val </a:t>
            </a:r>
            <a:r>
              <a:rPr lang="uk" sz="900">
                <a:solidFill>
                  <a:srgbClr val="9876AA"/>
                </a:solidFill>
                <a:latin typeface="Arial"/>
                <a:ea typeface="Arial"/>
                <a:cs typeface="Arial"/>
                <a:sym typeface="Arial"/>
              </a:rPr>
              <a:t>name</a:t>
            </a:r>
            <a:r>
              <a:rPr lang="uk" sz="900">
                <a:solidFill>
                  <a:srgbClr val="A9B7C6"/>
                </a:solidFill>
                <a:latin typeface="Arial"/>
                <a:ea typeface="Arial"/>
                <a:cs typeface="Arial"/>
                <a:sym typeface="Arial"/>
              </a:rPr>
              <a:t>: String</a:t>
            </a:r>
            <a:r>
              <a:rPr lang="uk" sz="900">
                <a:solidFill>
                  <a:srgbClr val="CC7832"/>
                </a:solidFill>
                <a:latin typeface="Arial"/>
                <a:ea typeface="Arial"/>
                <a:cs typeface="Arial"/>
                <a:sym typeface="Arial"/>
              </a:rPr>
              <a:t>, val </a:t>
            </a:r>
            <a:r>
              <a:rPr lang="uk" sz="900">
                <a:solidFill>
                  <a:srgbClr val="9876AA"/>
                </a:solidFill>
                <a:latin typeface="Arial"/>
                <a:ea typeface="Arial"/>
                <a:cs typeface="Arial"/>
                <a:sym typeface="Arial"/>
              </a:rPr>
              <a:t>birthdayYear</a:t>
            </a:r>
            <a:r>
              <a:rPr lang="uk" sz="900">
                <a:solidFill>
                  <a:srgbClr val="A9B7C6"/>
                </a:solidFill>
                <a:latin typeface="Arial"/>
                <a:ea typeface="Arial"/>
                <a:cs typeface="Arial"/>
                <a:sym typeface="Arial"/>
              </a:rPr>
              <a:t>: Int)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Extension function:</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fun </a:t>
            </a:r>
            <a:r>
              <a:rPr lang="uk" sz="900">
                <a:solidFill>
                  <a:srgbClr val="A9B7C6"/>
                </a:solidFill>
                <a:latin typeface="Arial"/>
                <a:ea typeface="Arial"/>
                <a:cs typeface="Arial"/>
                <a:sym typeface="Arial"/>
              </a:rPr>
              <a:t>Person.</a:t>
            </a:r>
            <a:r>
              <a:rPr lang="uk" sz="900">
                <a:solidFill>
                  <a:srgbClr val="FFC66D"/>
                </a:solidFill>
                <a:latin typeface="Arial"/>
                <a:ea typeface="Arial"/>
                <a:cs typeface="Arial"/>
                <a:sym typeface="Arial"/>
              </a:rPr>
              <a:t>formattedName</a:t>
            </a:r>
            <a:r>
              <a:rPr lang="uk" sz="900">
                <a:solidFill>
                  <a:srgbClr val="A9B7C6"/>
                </a:solidFill>
                <a:latin typeface="Arial"/>
                <a:ea typeface="Arial"/>
                <a:cs typeface="Arial"/>
                <a:sym typeface="Arial"/>
              </a:rPr>
              <a:t>(): String { </a:t>
            </a:r>
            <a:r>
              <a:rPr lang="uk" sz="900">
                <a:solidFill>
                  <a:srgbClr val="808080"/>
                </a:solidFill>
                <a:latin typeface="Arial"/>
                <a:ea typeface="Arial"/>
                <a:cs typeface="Arial"/>
                <a:sym typeface="Arial"/>
              </a:rPr>
              <a:t>// OK.</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return </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a:t>
            </a:r>
            <a:r>
              <a:rPr lang="uk" sz="900">
                <a:solidFill>
                  <a:srgbClr val="9876AA"/>
                </a:solidFill>
                <a:latin typeface="Arial"/>
                <a:ea typeface="Arial"/>
                <a:cs typeface="Arial"/>
                <a:sym typeface="Arial"/>
              </a:rPr>
              <a:t>firstName </a:t>
            </a:r>
            <a:r>
              <a:rPr lang="uk" sz="900">
                <a:solidFill>
                  <a:srgbClr val="CC7832"/>
                </a:solidFill>
                <a:latin typeface="Arial"/>
                <a:ea typeface="Arial"/>
                <a:cs typeface="Arial"/>
                <a:sym typeface="Arial"/>
              </a:rPr>
              <a:t>$</a:t>
            </a:r>
            <a:r>
              <a:rPr lang="uk" sz="900">
                <a:solidFill>
                  <a:srgbClr val="9876AA"/>
                </a:solidFill>
                <a:latin typeface="Arial"/>
                <a:ea typeface="Arial"/>
                <a:cs typeface="Arial"/>
                <a:sym typeface="Arial"/>
              </a:rPr>
              <a:t>lastName</a:t>
            </a:r>
            <a:r>
              <a:rPr lang="uk" sz="900">
                <a:solidFill>
                  <a:srgbClr val="6A8759"/>
                </a:solidFill>
                <a:latin typeface="Arial"/>
                <a:ea typeface="Arial"/>
                <a:cs typeface="Arial"/>
                <a:sym typeface="Arial"/>
              </a:rPr>
              <a:t>"</a:t>
            </a:r>
            <a:endParaRPr sz="900">
              <a:solidFill>
                <a:srgbClr val="6A8759"/>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Extension property:</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val </a:t>
            </a:r>
            <a:r>
              <a:rPr lang="uk" sz="900">
                <a:solidFill>
                  <a:srgbClr val="A9B7C6"/>
                </a:solidFill>
                <a:latin typeface="Arial"/>
                <a:ea typeface="Arial"/>
                <a:cs typeface="Arial"/>
                <a:sym typeface="Arial"/>
              </a:rPr>
              <a:t>Person.</a:t>
            </a:r>
            <a:r>
              <a:rPr i="1" lang="uk" sz="900">
                <a:solidFill>
                  <a:srgbClr val="9876AA"/>
                </a:solidFill>
                <a:latin typeface="Arial"/>
                <a:ea typeface="Arial"/>
                <a:cs typeface="Arial"/>
                <a:sym typeface="Arial"/>
              </a:rPr>
              <a:t>formattedName</a:t>
            </a:r>
            <a:r>
              <a:rPr lang="uk" sz="900">
                <a:solidFill>
                  <a:srgbClr val="A9B7C6"/>
                </a:solidFill>
                <a:latin typeface="Arial"/>
                <a:ea typeface="Arial"/>
                <a:cs typeface="Arial"/>
                <a:sym typeface="Arial"/>
              </a:rPr>
              <a:t>: String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get</a:t>
            </a:r>
            <a:r>
              <a:rPr lang="uk" sz="900">
                <a:solidFill>
                  <a:srgbClr val="A9B7C6"/>
                </a:solidFill>
                <a:latin typeface="Arial"/>
                <a:ea typeface="Arial"/>
                <a:cs typeface="Arial"/>
                <a:sym typeface="Arial"/>
              </a:rPr>
              <a:t>() = </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a:t>
            </a:r>
            <a:r>
              <a:rPr lang="uk" sz="900">
                <a:solidFill>
                  <a:srgbClr val="9876AA"/>
                </a:solidFill>
                <a:latin typeface="Arial"/>
                <a:ea typeface="Arial"/>
                <a:cs typeface="Arial"/>
                <a:sym typeface="Arial"/>
              </a:rPr>
              <a:t>firstName </a:t>
            </a:r>
            <a:r>
              <a:rPr lang="uk" sz="900">
                <a:solidFill>
                  <a:srgbClr val="CC7832"/>
                </a:solidFill>
                <a:latin typeface="Arial"/>
                <a:ea typeface="Arial"/>
                <a:cs typeface="Arial"/>
                <a:sym typeface="Arial"/>
              </a:rPr>
              <a:t>$</a:t>
            </a:r>
            <a:r>
              <a:rPr lang="uk" sz="900">
                <a:solidFill>
                  <a:srgbClr val="9876AA"/>
                </a:solidFill>
                <a:latin typeface="Arial"/>
                <a:ea typeface="Arial"/>
                <a:cs typeface="Arial"/>
                <a:sym typeface="Arial"/>
              </a:rPr>
              <a:t>lastName</a:t>
            </a:r>
            <a:r>
              <a:rPr lang="uk" sz="900">
                <a:solidFill>
                  <a:srgbClr val="6A8759"/>
                </a:solidFill>
                <a:latin typeface="Arial"/>
                <a:ea typeface="Arial"/>
                <a:cs typeface="Arial"/>
                <a:sym typeface="Arial"/>
              </a:rPr>
              <a:t>" </a:t>
            </a:r>
            <a:r>
              <a:rPr lang="uk" sz="900">
                <a:solidFill>
                  <a:srgbClr val="808080"/>
                </a:solidFill>
                <a:latin typeface="Arial"/>
                <a:ea typeface="Arial"/>
                <a:cs typeface="Arial"/>
                <a:sym typeface="Arial"/>
              </a:rPr>
              <a:t>// OK. Computed properties are good for extensions.</a:t>
            </a:r>
            <a:endParaRPr sz="900">
              <a:solidFill>
                <a:srgbClr val="6A8759"/>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var </a:t>
            </a:r>
            <a:r>
              <a:rPr lang="uk" sz="900">
                <a:solidFill>
                  <a:srgbClr val="A9B7C6"/>
                </a:solidFill>
                <a:latin typeface="Arial"/>
                <a:ea typeface="Arial"/>
                <a:cs typeface="Arial"/>
                <a:sym typeface="Arial"/>
              </a:rPr>
              <a:t>Person.</a:t>
            </a:r>
            <a:r>
              <a:rPr i="1" lang="uk" sz="900">
                <a:solidFill>
                  <a:srgbClr val="9876AA"/>
                </a:solidFill>
                <a:latin typeface="Arial"/>
                <a:ea typeface="Arial"/>
                <a:cs typeface="Arial"/>
                <a:sym typeface="Arial"/>
              </a:rPr>
              <a:t>formattedName</a:t>
            </a:r>
            <a:r>
              <a:rPr lang="uk" sz="900">
                <a:solidFill>
                  <a:srgbClr val="A9B7C6"/>
                </a:solidFill>
                <a:latin typeface="Arial"/>
                <a:ea typeface="Arial"/>
                <a:cs typeface="Arial"/>
                <a:sym typeface="Arial"/>
              </a:rPr>
              <a:t>: String   </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  </a:t>
            </a:r>
            <a:r>
              <a:rPr lang="uk" sz="900">
                <a:solidFill>
                  <a:srgbClr val="CC7832"/>
                </a:solidFill>
                <a:latin typeface="Arial"/>
                <a:ea typeface="Arial"/>
                <a:cs typeface="Arial"/>
                <a:sym typeface="Arial"/>
              </a:rPr>
              <a:t>get</a:t>
            </a:r>
            <a:r>
              <a:rPr lang="uk" sz="900">
                <a:solidFill>
                  <a:srgbClr val="A9B7C6"/>
                </a:solidFill>
                <a:latin typeface="Arial"/>
                <a:ea typeface="Arial"/>
                <a:cs typeface="Arial"/>
                <a:sym typeface="Arial"/>
              </a:rPr>
              <a:t>() = </a:t>
            </a:r>
            <a:r>
              <a:rPr lang="uk" sz="900">
                <a:solidFill>
                  <a:srgbClr val="6A8759"/>
                </a:solidFill>
                <a:latin typeface="Arial"/>
                <a:ea typeface="Arial"/>
                <a:cs typeface="Arial"/>
                <a:sym typeface="Arial"/>
              </a:rPr>
              <a:t>"</a:t>
            </a:r>
            <a:r>
              <a:rPr lang="uk" sz="900">
                <a:solidFill>
                  <a:srgbClr val="CC7832"/>
                </a:solidFill>
                <a:latin typeface="Arial"/>
                <a:ea typeface="Arial"/>
                <a:cs typeface="Arial"/>
                <a:sym typeface="Arial"/>
              </a:rPr>
              <a:t>$</a:t>
            </a:r>
            <a:r>
              <a:rPr lang="uk" sz="900">
                <a:solidFill>
                  <a:srgbClr val="9876AA"/>
                </a:solidFill>
                <a:latin typeface="Arial"/>
                <a:ea typeface="Arial"/>
                <a:cs typeface="Arial"/>
                <a:sym typeface="Arial"/>
              </a:rPr>
              <a:t>firstName </a:t>
            </a:r>
            <a:r>
              <a:rPr lang="uk" sz="900">
                <a:solidFill>
                  <a:srgbClr val="CC7832"/>
                </a:solidFill>
                <a:latin typeface="Arial"/>
                <a:ea typeface="Arial"/>
                <a:cs typeface="Arial"/>
                <a:sym typeface="Arial"/>
              </a:rPr>
              <a:t>$</a:t>
            </a:r>
            <a:r>
              <a:rPr lang="uk" sz="900">
                <a:solidFill>
                  <a:srgbClr val="9876AA"/>
                </a:solidFill>
                <a:latin typeface="Arial"/>
                <a:ea typeface="Arial"/>
                <a:cs typeface="Arial"/>
                <a:sym typeface="Arial"/>
              </a:rPr>
              <a:t>lastName</a:t>
            </a:r>
            <a:r>
              <a:rPr lang="uk" sz="900">
                <a:solidFill>
                  <a:srgbClr val="6A8759"/>
                </a:solidFill>
                <a:latin typeface="Arial"/>
                <a:ea typeface="Arial"/>
                <a:cs typeface="Arial"/>
                <a:sym typeface="Arial"/>
              </a:rPr>
              <a:t>" </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ERROR. You can’t store any data in extensions, so you can’t use var.</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6A8759"/>
              </a:solidFill>
              <a:latin typeface="Arial"/>
              <a:ea typeface="Arial"/>
              <a:cs typeface="Arial"/>
              <a:sym typeface="Arial"/>
            </a:endParaRPr>
          </a:p>
          <a:p>
            <a:pPr indent="0" lvl="0" marL="0" rtl="0" algn="l">
              <a:lnSpc>
                <a:spcPct val="100000"/>
              </a:lnSpc>
              <a:spcBef>
                <a:spcPts val="0"/>
              </a:spcBef>
              <a:spcAft>
                <a:spcPts val="0"/>
              </a:spcAft>
              <a:buNone/>
            </a:pPr>
            <a:r>
              <a:rPr lang="uk" sz="900">
                <a:latin typeface="Arial"/>
                <a:ea typeface="Arial"/>
                <a:cs typeface="Arial"/>
                <a:sym typeface="Arial"/>
              </a:rPr>
              <a:t>Calling:</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CC7832"/>
                </a:solidFill>
                <a:latin typeface="Arial"/>
                <a:ea typeface="Arial"/>
                <a:cs typeface="Arial"/>
                <a:sym typeface="Arial"/>
              </a:rPr>
              <a:t>val </a:t>
            </a:r>
            <a:r>
              <a:rPr lang="uk" sz="900">
                <a:solidFill>
                  <a:srgbClr val="A9B7C6"/>
                </a:solidFill>
                <a:latin typeface="Arial"/>
                <a:ea typeface="Arial"/>
                <a:cs typeface="Arial"/>
                <a:sym typeface="Arial"/>
              </a:rPr>
              <a:t>john = Person(</a:t>
            </a:r>
            <a:r>
              <a:rPr lang="uk" sz="900">
                <a:solidFill>
                  <a:srgbClr val="6A8759"/>
                </a:solidFill>
                <a:latin typeface="Arial"/>
                <a:ea typeface="Arial"/>
                <a:cs typeface="Arial"/>
                <a:sym typeface="Arial"/>
              </a:rPr>
              <a:t>"John"</a:t>
            </a:r>
            <a:r>
              <a:rPr lang="uk" sz="900">
                <a:solidFill>
                  <a:srgbClr val="CC7832"/>
                </a:solidFill>
                <a:latin typeface="Arial"/>
                <a:ea typeface="Arial"/>
                <a:cs typeface="Arial"/>
                <a:sym typeface="Arial"/>
              </a:rPr>
              <a:t>, </a:t>
            </a:r>
            <a:r>
              <a:rPr lang="uk" sz="900">
                <a:solidFill>
                  <a:srgbClr val="6A8759"/>
                </a:solidFill>
                <a:latin typeface="Arial"/>
                <a:ea typeface="Arial"/>
                <a:cs typeface="Arial"/>
                <a:sym typeface="Arial"/>
              </a:rPr>
              <a:t>"Wills"</a:t>
            </a:r>
            <a:r>
              <a:rPr lang="uk" sz="900">
                <a:solidFill>
                  <a:srgbClr val="A9B7C6"/>
                </a:solidFill>
                <a:latin typeface="Arial"/>
                <a:ea typeface="Arial"/>
                <a:cs typeface="Arial"/>
                <a:sym typeface="Arial"/>
              </a:rPr>
              <a:t>)</a:t>
            </a:r>
            <a:endParaRPr sz="900">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john.</a:t>
            </a:r>
            <a:r>
              <a:rPr i="1" lang="uk" sz="900">
                <a:solidFill>
                  <a:srgbClr val="9876AA"/>
                </a:solidFill>
                <a:latin typeface="Arial"/>
                <a:ea typeface="Arial"/>
                <a:cs typeface="Arial"/>
                <a:sym typeface="Arial"/>
              </a:rPr>
              <a:t>formattedName </a:t>
            </a:r>
            <a:r>
              <a:rPr lang="uk" sz="900">
                <a:solidFill>
                  <a:srgbClr val="808080"/>
                </a:solidFill>
                <a:latin typeface="Arial"/>
                <a:ea typeface="Arial"/>
                <a:cs typeface="Arial"/>
                <a:sym typeface="Arial"/>
              </a:rPr>
              <a:t>// OK. “John Wills”</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rPr lang="uk" sz="900">
                <a:solidFill>
                  <a:srgbClr val="A9B7C6"/>
                </a:solidFill>
                <a:latin typeface="Arial"/>
                <a:ea typeface="Arial"/>
                <a:cs typeface="Arial"/>
                <a:sym typeface="Arial"/>
              </a:rPr>
              <a:t>john.</a:t>
            </a:r>
            <a:r>
              <a:rPr i="1" lang="uk" sz="900">
                <a:solidFill>
                  <a:srgbClr val="FFC66D"/>
                </a:solidFill>
                <a:latin typeface="Arial"/>
                <a:ea typeface="Arial"/>
                <a:cs typeface="Arial"/>
                <a:sym typeface="Arial"/>
              </a:rPr>
              <a:t>formattedName</a:t>
            </a:r>
            <a:r>
              <a:rPr lang="uk" sz="900">
                <a:solidFill>
                  <a:srgbClr val="A9B7C6"/>
                </a:solidFill>
                <a:latin typeface="Arial"/>
                <a:ea typeface="Arial"/>
                <a:cs typeface="Arial"/>
                <a:sym typeface="Arial"/>
              </a:rPr>
              <a:t>() </a:t>
            </a:r>
            <a:r>
              <a:rPr lang="uk" sz="900">
                <a:solidFill>
                  <a:srgbClr val="808080"/>
                </a:solidFill>
                <a:latin typeface="Arial"/>
                <a:ea typeface="Arial"/>
                <a:cs typeface="Arial"/>
                <a:sym typeface="Arial"/>
              </a:rPr>
              <a:t>// OK. “John Wills”</a:t>
            </a:r>
            <a:endParaRPr sz="900">
              <a:solidFill>
                <a:srgbClr val="A9B7C6"/>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808080"/>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CC7832"/>
              </a:solidFill>
              <a:latin typeface="Arial"/>
              <a:ea typeface="Arial"/>
              <a:cs typeface="Arial"/>
              <a:sym typeface="Arial"/>
            </a:endParaRPr>
          </a:p>
        </p:txBody>
      </p:sp>
      <p:sp>
        <p:nvSpPr>
          <p:cNvPr id="732" name="Google Shape;732;p65"/>
          <p:cNvSpPr txBox="1"/>
          <p:nvPr>
            <p:ph idx="4294967295" type="title"/>
          </p:nvPr>
        </p:nvSpPr>
        <p:spPr>
          <a:xfrm>
            <a:off x="1776175" y="718925"/>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Java</a:t>
            </a:r>
            <a:endParaRPr sz="1400">
              <a:latin typeface="Montserrat SemiBold"/>
              <a:ea typeface="Montserrat SemiBold"/>
              <a:cs typeface="Montserrat SemiBold"/>
              <a:sym typeface="Montserrat SemiBold"/>
            </a:endParaRPr>
          </a:p>
        </p:txBody>
      </p:sp>
      <p:sp>
        <p:nvSpPr>
          <p:cNvPr id="733" name="Google Shape;733;p65"/>
          <p:cNvSpPr txBox="1"/>
          <p:nvPr>
            <p:ph idx="4294967295" type="title"/>
          </p:nvPr>
        </p:nvSpPr>
        <p:spPr>
          <a:xfrm>
            <a:off x="4652900" y="805300"/>
            <a:ext cx="27249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uk" sz="1400">
                <a:latin typeface="Montserrat SemiBold"/>
                <a:ea typeface="Montserrat SemiBold"/>
                <a:cs typeface="Montserrat SemiBold"/>
                <a:sym typeface="Montserrat SemiBold"/>
              </a:rPr>
              <a:t>Kotlin</a:t>
            </a:r>
            <a:endParaRPr sz="14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9"/>
          <p:cNvSpPr/>
          <p:nvPr/>
        </p:nvSpPr>
        <p:spPr>
          <a:xfrm>
            <a:off x="305174" y="1655309"/>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9"/>
          <p:cNvSpPr/>
          <p:nvPr/>
        </p:nvSpPr>
        <p:spPr>
          <a:xfrm>
            <a:off x="1449127" y="4859791"/>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9"/>
          <p:cNvSpPr/>
          <p:nvPr/>
        </p:nvSpPr>
        <p:spPr>
          <a:xfrm>
            <a:off x="8011948" y="1249136"/>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9"/>
          <p:cNvSpPr/>
          <p:nvPr/>
        </p:nvSpPr>
        <p:spPr>
          <a:xfrm>
            <a:off x="8645979" y="2694214"/>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9"/>
          <p:cNvSpPr/>
          <p:nvPr/>
        </p:nvSpPr>
        <p:spPr>
          <a:xfrm>
            <a:off x="573609" y="2157413"/>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9"/>
          <p:cNvSpPr/>
          <p:nvPr/>
        </p:nvSpPr>
        <p:spPr>
          <a:xfrm>
            <a:off x="905181" y="1094941"/>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p39"/>
          <p:cNvSpPr/>
          <p:nvPr/>
        </p:nvSpPr>
        <p:spPr>
          <a:xfrm>
            <a:off x="8815388" y="176246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9"/>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9"/>
          <p:cNvSpPr/>
          <p:nvPr/>
        </p:nvSpPr>
        <p:spPr>
          <a:xfrm>
            <a:off x="948044" y="329633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9"/>
          <p:cNvSpPr txBox="1"/>
          <p:nvPr/>
        </p:nvSpPr>
        <p:spPr>
          <a:xfrm>
            <a:off x="1312925" y="1599525"/>
            <a:ext cx="6915000" cy="23985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 good implementation of the lifecycle callbacks can help ensure that your app avoids:</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Crashing if the user receives a phone call or switches to another app while using your app.</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Consuming valuable system resources when the user is not actively using it.</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Losing the user's progress if they leave your app and return to it at a later time.</a:t>
            </a:r>
            <a:endParaRPr sz="1200">
              <a:solidFill>
                <a:schemeClr val="dk1"/>
              </a:solidFill>
              <a:latin typeface="Montserrat ExtraLight"/>
              <a:ea typeface="Montserrat ExtraLight"/>
              <a:cs typeface="Montserrat ExtraLight"/>
              <a:sym typeface="Montserrat ExtraLight"/>
            </a:endParaRPr>
          </a:p>
          <a:p>
            <a:pPr indent="-304800" lvl="0" marL="457200" marR="0" rtl="0" algn="l">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Crashing or losing the user's progress when the screen rotates between landscape and portrait orientation.</a:t>
            </a:r>
            <a:endParaRPr sz="1200">
              <a:solidFill>
                <a:schemeClr val="dk1"/>
              </a:solidFill>
              <a:latin typeface="Montserrat ExtraLight"/>
              <a:ea typeface="Montserrat ExtraLight"/>
              <a:cs typeface="Montserrat ExtraLight"/>
              <a:sym typeface="Montserrat ExtraLight"/>
            </a:endParaRPr>
          </a:p>
        </p:txBody>
      </p:sp>
      <p:sp>
        <p:nvSpPr>
          <p:cNvPr id="248" name="Google Shape;248;p39"/>
          <p:cNvSpPr txBox="1"/>
          <p:nvPr/>
        </p:nvSpPr>
        <p:spPr>
          <a:xfrm>
            <a:off x="2925002" y="1094950"/>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pic>
        <p:nvPicPr>
          <p:cNvPr id="738" name="Google Shape;738;p6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39" name="Google Shape;739;p66"/>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740" name="Google Shape;740;p66"/>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1" name="Google Shape;741;p66"/>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2" name="Google Shape;742;p66"/>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3" name="Google Shape;743;p66"/>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4" name="Google Shape;744;p66"/>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5" name="Google Shape;745;p66"/>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6" name="Google Shape;746;p66"/>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7" name="Google Shape;747;p66"/>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8" name="Google Shape;748;p66"/>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9" name="Google Shape;749;p66"/>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50" name="Google Shape;750;p66"/>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51" name="Google Shape;751;p66"/>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4" name="Google Shape;254;p4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4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4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p4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4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9" name="Google Shape;259;p4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0" name="Google Shape;260;p4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4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4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4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4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40"/>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first callback method and it fires when the system creates an activity for the first time. During the activity creation, activity entered into a Created state.</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266" name="Google Shape;266;p40"/>
          <p:cNvSpPr txBox="1"/>
          <p:nvPr/>
        </p:nvSpPr>
        <p:spPr>
          <a:xfrm>
            <a:off x="2925002" y="504225"/>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 - onCreate()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267" name="Google Shape;267;p40"/>
          <p:cNvPicPr preferRelativeResize="0"/>
          <p:nvPr/>
        </p:nvPicPr>
        <p:blipFill>
          <a:blip r:embed="rId3">
            <a:alphaModFix/>
          </a:blip>
          <a:stretch>
            <a:fillRect/>
          </a:stretch>
        </p:blipFill>
        <p:spPr>
          <a:xfrm>
            <a:off x="5426702" y="1094962"/>
            <a:ext cx="2904650" cy="3753976"/>
          </a:xfrm>
          <a:prstGeom prst="rect">
            <a:avLst/>
          </a:prstGeom>
          <a:noFill/>
          <a:ln>
            <a:noFill/>
          </a:ln>
        </p:spPr>
      </p:pic>
      <p:pic>
        <p:nvPicPr>
          <p:cNvPr id="268" name="Google Shape;268;p40"/>
          <p:cNvPicPr preferRelativeResize="0"/>
          <p:nvPr/>
        </p:nvPicPr>
        <p:blipFill rotWithShape="1">
          <a:blip r:embed="rId4">
            <a:alphaModFix/>
          </a:blip>
          <a:srcRect b="0" l="15654" r="0" t="0"/>
          <a:stretch/>
        </p:blipFill>
        <p:spPr>
          <a:xfrm>
            <a:off x="779700" y="2639900"/>
            <a:ext cx="4551299" cy="96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4" name="Google Shape;274;p41"/>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5" name="Google Shape;275;p41"/>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6" name="Google Shape;276;p41"/>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1"/>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41"/>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41"/>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41"/>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Google Shape;281;p41"/>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41"/>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41"/>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4" name="Google Shape;284;p41"/>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5" name="Google Shape;285;p41"/>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The onStart() callback method will invoke when an activity entered into Started State by completing onCreate() method. The onStart() method will make an activity visible to the user and this method execution will finish very quickly.</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286" name="Google Shape;286;p41"/>
          <p:cNvSpPr txBox="1"/>
          <p:nvPr/>
        </p:nvSpPr>
        <p:spPr>
          <a:xfrm>
            <a:off x="2925002" y="504225"/>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 - onStart()</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287" name="Google Shape;287;p41"/>
          <p:cNvPicPr preferRelativeResize="0"/>
          <p:nvPr/>
        </p:nvPicPr>
        <p:blipFill>
          <a:blip r:embed="rId3">
            <a:alphaModFix/>
          </a:blip>
          <a:stretch>
            <a:fillRect/>
          </a:stretch>
        </p:blipFill>
        <p:spPr>
          <a:xfrm>
            <a:off x="5426702" y="1094962"/>
            <a:ext cx="2904650" cy="3753976"/>
          </a:xfrm>
          <a:prstGeom prst="rect">
            <a:avLst/>
          </a:prstGeom>
          <a:noFill/>
          <a:ln>
            <a:noFill/>
          </a:ln>
        </p:spPr>
      </p:pic>
      <p:pic>
        <p:nvPicPr>
          <p:cNvPr id="288" name="Google Shape;288;p41"/>
          <p:cNvPicPr preferRelativeResize="0"/>
          <p:nvPr/>
        </p:nvPicPr>
        <p:blipFill rotWithShape="1">
          <a:blip r:embed="rId4">
            <a:alphaModFix/>
          </a:blip>
          <a:srcRect b="0" l="4671" r="0" t="0"/>
          <a:stretch/>
        </p:blipFill>
        <p:spPr>
          <a:xfrm>
            <a:off x="828600" y="2694913"/>
            <a:ext cx="3619200" cy="78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2"/>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4" name="Google Shape;294;p42"/>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5" name="Google Shape;295;p42"/>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Google Shape;296;p42"/>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7" name="Google Shape;297;p42"/>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8" name="Google Shape;298;p42"/>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9" name="Google Shape;299;p42"/>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0" name="Google Shape;300;p42"/>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1" name="Google Shape;301;p42"/>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42"/>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3" name="Google Shape;303;p42"/>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42"/>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5" name="Google Shape;305;p42"/>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In this state activity start interacting with user that means user can see the functionality and designing part of an application on the single screen. Mostly the core functionality of an app is implemented in onResume() method.</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06" name="Google Shape;306;p42"/>
          <p:cNvSpPr txBox="1"/>
          <p:nvPr/>
        </p:nvSpPr>
        <p:spPr>
          <a:xfrm>
            <a:off x="2925002" y="504225"/>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 - onResume()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07" name="Google Shape;307;p42"/>
          <p:cNvPicPr preferRelativeResize="0"/>
          <p:nvPr/>
        </p:nvPicPr>
        <p:blipFill>
          <a:blip r:embed="rId3">
            <a:alphaModFix/>
          </a:blip>
          <a:stretch>
            <a:fillRect/>
          </a:stretch>
        </p:blipFill>
        <p:spPr>
          <a:xfrm>
            <a:off x="5426702" y="1094962"/>
            <a:ext cx="2904650" cy="3753976"/>
          </a:xfrm>
          <a:prstGeom prst="rect">
            <a:avLst/>
          </a:prstGeom>
          <a:noFill/>
          <a:ln>
            <a:noFill/>
          </a:ln>
        </p:spPr>
      </p:pic>
      <p:pic>
        <p:nvPicPr>
          <p:cNvPr id="308" name="Google Shape;308;p42"/>
          <p:cNvPicPr preferRelativeResize="0"/>
          <p:nvPr/>
        </p:nvPicPr>
        <p:blipFill>
          <a:blip r:embed="rId4">
            <a:alphaModFix/>
          </a:blip>
          <a:stretch>
            <a:fillRect/>
          </a:stretch>
        </p:blipFill>
        <p:spPr>
          <a:xfrm>
            <a:off x="828600" y="2692075"/>
            <a:ext cx="3195651" cy="80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43"/>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43"/>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43"/>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7" name="Google Shape;317;p43"/>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43"/>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43"/>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0" name="Google Shape;320;p43"/>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43"/>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p43"/>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Google Shape;323;p43"/>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43"/>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5" name="Google Shape;325;p43"/>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paused activity does not receive user input and cannot execute any code and called when the current activity is being paused and the previous activity is being resumed.</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26" name="Google Shape;326;p43"/>
          <p:cNvSpPr txBox="1"/>
          <p:nvPr/>
        </p:nvSpPr>
        <p:spPr>
          <a:xfrm>
            <a:off x="2925002" y="504225"/>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 - onPause()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27" name="Google Shape;327;p43"/>
          <p:cNvPicPr preferRelativeResize="0"/>
          <p:nvPr/>
        </p:nvPicPr>
        <p:blipFill>
          <a:blip r:embed="rId3">
            <a:alphaModFix/>
          </a:blip>
          <a:stretch>
            <a:fillRect/>
          </a:stretch>
        </p:blipFill>
        <p:spPr>
          <a:xfrm>
            <a:off x="5426702" y="1094962"/>
            <a:ext cx="2904650" cy="3753976"/>
          </a:xfrm>
          <a:prstGeom prst="rect">
            <a:avLst/>
          </a:prstGeom>
          <a:noFill/>
          <a:ln>
            <a:noFill/>
          </a:ln>
        </p:spPr>
      </p:pic>
      <p:pic>
        <p:nvPicPr>
          <p:cNvPr id="328" name="Google Shape;328;p43"/>
          <p:cNvPicPr preferRelativeResize="0"/>
          <p:nvPr/>
        </p:nvPicPr>
        <p:blipFill>
          <a:blip r:embed="rId4">
            <a:alphaModFix/>
          </a:blip>
          <a:stretch>
            <a:fillRect/>
          </a:stretch>
        </p:blipFill>
        <p:spPr>
          <a:xfrm>
            <a:off x="828600" y="2454175"/>
            <a:ext cx="3694475" cy="84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4" name="Google Shape;334;p44"/>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5" name="Google Shape;335;p44"/>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6" name="Google Shape;336;p44"/>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7" name="Google Shape;337;p44"/>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8" name="Google Shape;338;p44"/>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9" name="Google Shape;339;p44"/>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0" name="Google Shape;340;p44"/>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1" name="Google Shape;341;p44"/>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Google Shape;342;p44"/>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3" name="Google Shape;343;p44"/>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4" name="Google Shape;344;p44"/>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44"/>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The system will invoke onStop() callback method when an activity no longer visible to the user, the activity will enter into Stopped state. This happens due to current activity entered into Resumed state or newly launched activity covers complete screen or it’s been destroyed. The onStop() method is useful to release all the app resources which are no longer needed to the user.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46" name="Google Shape;346;p44"/>
          <p:cNvSpPr txBox="1"/>
          <p:nvPr/>
        </p:nvSpPr>
        <p:spPr>
          <a:xfrm>
            <a:off x="2925002" y="504225"/>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 - onStop()</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47" name="Google Shape;347;p44"/>
          <p:cNvPicPr preferRelativeResize="0"/>
          <p:nvPr/>
        </p:nvPicPr>
        <p:blipFill>
          <a:blip r:embed="rId3">
            <a:alphaModFix/>
          </a:blip>
          <a:stretch>
            <a:fillRect/>
          </a:stretch>
        </p:blipFill>
        <p:spPr>
          <a:xfrm>
            <a:off x="5426702" y="1094962"/>
            <a:ext cx="2904650" cy="3753976"/>
          </a:xfrm>
          <a:prstGeom prst="rect">
            <a:avLst/>
          </a:prstGeom>
          <a:noFill/>
          <a:ln>
            <a:noFill/>
          </a:ln>
        </p:spPr>
      </p:pic>
      <p:pic>
        <p:nvPicPr>
          <p:cNvPr id="348" name="Google Shape;348;p44"/>
          <p:cNvPicPr preferRelativeResize="0"/>
          <p:nvPr/>
        </p:nvPicPr>
        <p:blipFill>
          <a:blip r:embed="rId4">
            <a:alphaModFix/>
          </a:blip>
          <a:stretch>
            <a:fillRect/>
          </a:stretch>
        </p:blipFill>
        <p:spPr>
          <a:xfrm>
            <a:off x="828600" y="3340425"/>
            <a:ext cx="2612675" cy="85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5"/>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4" name="Google Shape;354;p4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5" name="Google Shape;355;p45"/>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6" name="Google Shape;356;p4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7" name="Google Shape;357;p45"/>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8" name="Google Shape;358;p45"/>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4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45"/>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45"/>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45"/>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4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4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5" name="Google Shape;365;p45"/>
          <p:cNvSpPr txBox="1"/>
          <p:nvPr/>
        </p:nvSpPr>
        <p:spPr>
          <a:xfrm>
            <a:off x="828600" y="1509178"/>
            <a:ext cx="4004400" cy="94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system will invoke onRestart() method when an activity restarting itself after stopping it. The onRestart() method will restore the state of activity from the time that is being stopped.</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66" name="Google Shape;366;p45"/>
          <p:cNvSpPr txBox="1"/>
          <p:nvPr/>
        </p:nvSpPr>
        <p:spPr>
          <a:xfrm>
            <a:off x="2925002" y="504225"/>
            <a:ext cx="417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Activity Lifecycle - onRestart()</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SzPts val="1100"/>
              <a:buNone/>
            </a:pPr>
            <a:r>
              <a:t/>
            </a:r>
            <a:endParaRPr>
              <a:solidFill>
                <a:schemeClr val="dk1"/>
              </a:solidFill>
              <a:latin typeface="Montserrat SemiBold"/>
              <a:ea typeface="Montserrat SemiBold"/>
              <a:cs typeface="Montserrat SemiBold"/>
              <a:sym typeface="Montserrat SemiBold"/>
            </a:endParaRPr>
          </a:p>
        </p:txBody>
      </p:sp>
      <p:pic>
        <p:nvPicPr>
          <p:cNvPr id="367" name="Google Shape;367;p45"/>
          <p:cNvPicPr preferRelativeResize="0"/>
          <p:nvPr/>
        </p:nvPicPr>
        <p:blipFill>
          <a:blip r:embed="rId3">
            <a:alphaModFix/>
          </a:blip>
          <a:stretch>
            <a:fillRect/>
          </a:stretch>
        </p:blipFill>
        <p:spPr>
          <a:xfrm>
            <a:off x="5426702" y="1094962"/>
            <a:ext cx="2904650" cy="3753976"/>
          </a:xfrm>
          <a:prstGeom prst="rect">
            <a:avLst/>
          </a:prstGeom>
          <a:noFill/>
          <a:ln>
            <a:noFill/>
          </a:ln>
        </p:spPr>
      </p:pic>
      <p:pic>
        <p:nvPicPr>
          <p:cNvPr id="368" name="Google Shape;368;p45"/>
          <p:cNvPicPr preferRelativeResize="0"/>
          <p:nvPr/>
        </p:nvPicPr>
        <p:blipFill>
          <a:blip r:embed="rId4">
            <a:alphaModFix/>
          </a:blip>
          <a:stretch>
            <a:fillRect/>
          </a:stretch>
        </p:blipFill>
        <p:spPr>
          <a:xfrm>
            <a:off x="828600" y="2595725"/>
            <a:ext cx="2612675" cy="75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