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306" r:id="rId4"/>
    <p:sldId id="307" r:id="rId5"/>
    <p:sldId id="308" r:id="rId6"/>
    <p:sldId id="264" r:id="rId7"/>
    <p:sldId id="26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259" r:id="rId2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C77"/>
    <a:srgbClr val="115C5F"/>
    <a:srgbClr val="F8F8F8"/>
    <a:srgbClr val="25403C"/>
    <a:srgbClr val="264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6" name="Місце для нижнього колонтитула 5">
            <a:extLst>
              <a:ext uri="{FF2B5EF4-FFF2-40B4-BE49-F238E27FC236}">
                <a16:creationId xmlns=""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8" name="Місце для нижнього колонтитула 7">
            <a:extLst>
              <a:ext uri="{FF2B5EF4-FFF2-40B4-BE49-F238E27FC236}">
                <a16:creationId xmlns=""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4" name="Місце для нижнього колонтитула 3">
            <a:extLst>
              <a:ext uri="{FF2B5EF4-FFF2-40B4-BE49-F238E27FC236}">
                <a16:creationId xmlns=""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3" name="Місце для нижнього колонтитула 2">
            <a:extLst>
              <a:ext uri="{FF2B5EF4-FFF2-40B4-BE49-F238E27FC236}">
                <a16:creationId xmlns=""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6" name="Місце для нижнього колонтитула 5">
            <a:extLst>
              <a:ext uri="{FF2B5EF4-FFF2-40B4-BE49-F238E27FC236}">
                <a16:creationId xmlns=""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19.06.2019</a:t>
            </a:fld>
            <a:endParaRPr lang="uk-UA"/>
          </a:p>
        </p:txBody>
      </p:sp>
      <p:sp>
        <p:nvSpPr>
          <p:cNvPr id="6" name="Місце для нижнього колонтитула 5">
            <a:extLst>
              <a:ext uri="{FF2B5EF4-FFF2-40B4-BE49-F238E27FC236}">
                <a16:creationId xmlns=""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19.06.2019</a:t>
            </a:fld>
            <a:endParaRPr lang="uk-UA"/>
          </a:p>
        </p:txBody>
      </p:sp>
      <p:sp>
        <p:nvSpPr>
          <p:cNvPr id="5" name="Місце для нижнього колонтитула 4">
            <a:extLst>
              <a:ext uri="{FF2B5EF4-FFF2-40B4-BE49-F238E27FC236}">
                <a16:creationId xmlns=""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gb/aspnet/core/fundamentals/middleware/?view=aspnetcore-2.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gb/aspnet/core/fundamentals/host/web-host?view=aspnetcore-2.2"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gb/aspnet/core/fundamentals/servers/?view=aspnetcore-2.2&amp;tabs=window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gb/aspnet/core/fundamentals/configuration/?view=aspnetcore-2.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gb/aspnet/core/?view=aspnetcore-2.2"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gb/aspnet/core/fundamentals/startup?view=aspnetcore-2.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gb/aspnet/core/fundamentals/dependency-injection?view=aspnetcore-2.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 xmlns:a16="http://schemas.microsoft.com/office/drawing/2014/main" id="{4A7FC238-E12A-42EC-B5D6-E31FA7B3B9C9}"/>
              </a:ext>
            </a:extLst>
          </p:cNvPr>
          <p:cNvSpPr txBox="1"/>
          <p:nvPr/>
        </p:nvSpPr>
        <p:spPr>
          <a:xfrm>
            <a:off x="578757" y="1104374"/>
            <a:ext cx="8627765" cy="646331"/>
          </a:xfrm>
          <a:prstGeom prst="rect">
            <a:avLst/>
          </a:prstGeom>
          <a:noFill/>
        </p:spPr>
        <p:txBody>
          <a:bodyPr wrap="square" rtlCol="0">
            <a:spAutoFit/>
          </a:bodyPr>
          <a:lstStyle/>
          <a:p>
            <a:r>
              <a:rPr lang="en-US" sz="3600" dirty="0" smtClean="0">
                <a:solidFill>
                  <a:schemeClr val="bg1"/>
                </a:solidFill>
                <a:effectLst/>
                <a:latin typeface="Montserrat SemiBold" panose="00000700000000000000" pitchFamily="2" charset="-52"/>
              </a:rPr>
              <a:t>ASP.NET Core structure</a:t>
            </a:r>
            <a:endParaRPr lang="uk-UA" sz="3600" dirty="0">
              <a:solidFill>
                <a:schemeClr val="bg1"/>
              </a:solidFill>
              <a:latin typeface="Montserrat SemiBold" panose="00000700000000000000" pitchFamily="2" charset="-52"/>
            </a:endParaRPr>
          </a:p>
        </p:txBody>
      </p:sp>
      <p:sp>
        <p:nvSpPr>
          <p:cNvPr id="15" name="TextBox 14">
            <a:extLst>
              <a:ext uri="{FF2B5EF4-FFF2-40B4-BE49-F238E27FC236}">
                <a16:creationId xmlns="" xmlns:a16="http://schemas.microsoft.com/office/drawing/2014/main" id="{1AA4576C-F50C-41A8-B6C8-8B1DFE3D2628}"/>
              </a:ext>
            </a:extLst>
          </p:cNvPr>
          <p:cNvSpPr txBox="1"/>
          <p:nvPr/>
        </p:nvSpPr>
        <p:spPr>
          <a:xfrm>
            <a:off x="702129" y="5048858"/>
            <a:ext cx="1423655" cy="369332"/>
          </a:xfrm>
          <a:prstGeom prst="rect">
            <a:avLst/>
          </a:prstGeom>
          <a:noFill/>
        </p:spPr>
        <p:txBody>
          <a:bodyPr wrap="square" rtlCol="0">
            <a:spAutoFit/>
          </a:bodyPr>
          <a:lstStyle/>
          <a:p>
            <a:r>
              <a:rPr lang="en-US" dirty="0">
                <a:solidFill>
                  <a:schemeClr val="bg1"/>
                </a:solidFill>
                <a:latin typeface="Montserrat SemiBold" panose="00000700000000000000" pitchFamily="2" charset="-52"/>
              </a:rPr>
              <a:t>Speaker</a:t>
            </a:r>
            <a:r>
              <a:rPr lang="ru-RU" dirty="0">
                <a:solidFill>
                  <a:schemeClr val="bg1"/>
                </a:solidFill>
                <a:latin typeface="Montserrat SemiBold" panose="00000700000000000000" pitchFamily="2" charset="-52"/>
              </a:rPr>
              <a:t>:</a:t>
            </a:r>
            <a:endParaRPr lang="uk-UA" dirty="0">
              <a:solidFill>
                <a:schemeClr val="bg1"/>
              </a:solidFill>
              <a:latin typeface="Montserrat SemiBold" panose="00000700000000000000" pitchFamily="2" charset="-52"/>
            </a:endParaRPr>
          </a:p>
        </p:txBody>
      </p:sp>
      <p:sp>
        <p:nvSpPr>
          <p:cNvPr id="16" name="TextBox 15">
            <a:extLst>
              <a:ext uri="{FF2B5EF4-FFF2-40B4-BE49-F238E27FC236}">
                <a16:creationId xmlns="" xmlns:a16="http://schemas.microsoft.com/office/drawing/2014/main" id="{1F93BCD3-33FD-4F1B-B072-DEEC469F4F2C}"/>
              </a:ext>
            </a:extLst>
          </p:cNvPr>
          <p:cNvSpPr txBox="1"/>
          <p:nvPr/>
        </p:nvSpPr>
        <p:spPr>
          <a:xfrm>
            <a:off x="702129" y="5345357"/>
            <a:ext cx="1697193" cy="830997"/>
          </a:xfrm>
          <a:prstGeom prst="rect">
            <a:avLst/>
          </a:prstGeom>
          <a:noFill/>
        </p:spPr>
        <p:txBody>
          <a:bodyPr wrap="square" rtlCol="0">
            <a:spAutoFit/>
          </a:bodyPr>
          <a:lstStyle/>
          <a:p>
            <a:r>
              <a:rPr lang="en-US" sz="2400" dirty="0" smtClean="0">
                <a:solidFill>
                  <a:schemeClr val="bg1"/>
                </a:solidFill>
                <a:latin typeface="Montserrat ExtraLight" panose="00000300000000000000" pitchFamily="2" charset="-52"/>
              </a:rPr>
              <a:t>Ivan</a:t>
            </a:r>
            <a:r>
              <a:rPr lang="en-US" sz="1200" dirty="0" smtClean="0">
                <a:solidFill>
                  <a:schemeClr val="bg1"/>
                </a:solidFill>
                <a:latin typeface="Montserrat ExtraLight" panose="00000300000000000000" pitchFamily="2" charset="-52"/>
              </a:rPr>
              <a:t> </a:t>
            </a:r>
            <a:r>
              <a:rPr lang="en-US" sz="2400" dirty="0" err="1" smtClean="0">
                <a:solidFill>
                  <a:schemeClr val="bg1"/>
                </a:solidFill>
                <a:latin typeface="Montserrat ExtraLight" panose="00000300000000000000" pitchFamily="2" charset="-52"/>
              </a:rPr>
              <a:t>Hlabets</a:t>
            </a:r>
            <a:r>
              <a:rPr lang="en-US" sz="1200" dirty="0" smtClean="0">
                <a:solidFill>
                  <a:schemeClr val="bg1"/>
                </a:solidFill>
                <a:latin typeface="Montserrat ExtraLight" panose="00000300000000000000" pitchFamily="2" charset="-52"/>
              </a:rPr>
              <a:t>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3817630" y="242598"/>
            <a:ext cx="4873077" cy="800219"/>
          </a:xfrm>
          <a:prstGeom prst="rect">
            <a:avLst/>
          </a:prstGeom>
          <a:noFill/>
        </p:spPr>
        <p:txBody>
          <a:bodyPr wrap="square" rtlCol="0">
            <a:spAutoFit/>
          </a:bodyPr>
          <a:lstStyle/>
          <a:p>
            <a:r>
              <a:rPr lang="en-US" sz="2800" b="1" dirty="0" smtClean="0">
                <a:latin typeface="Montserrat ExtraLight" panose="00000300000000000000" pitchFamily="2" charset="-52"/>
              </a:rPr>
              <a:t>Dependency Injection</a:t>
            </a:r>
            <a:endParaRPr lang="en-US" sz="2800" b="1" dirty="0"/>
          </a:p>
          <a:p>
            <a:endParaRPr lang="uk-UA" dirty="0">
              <a:latin typeface="Montserrat SemiBold" panose="00000700000000000000" pitchFamily="2" charset="-52"/>
            </a:endParaRPr>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789355" y="821306"/>
            <a:ext cx="10852917" cy="5632311"/>
          </a:xfrm>
          <a:prstGeom prst="rect">
            <a:avLst/>
          </a:prstGeom>
        </p:spPr>
        <p:txBody>
          <a:bodyPr wrap="square">
            <a:spAutoFit/>
          </a:bodyPr>
          <a:lstStyle/>
          <a:p>
            <a:r>
              <a:rPr lang="en-US" b="1" dirty="0" smtClean="0">
                <a:latin typeface="Montserrat ExtraLight" panose="00000300000000000000" pitchFamily="2" charset="-52"/>
              </a:rPr>
              <a:t>Choose </a:t>
            </a:r>
            <a:r>
              <a:rPr lang="en-US" b="1" dirty="0">
                <a:latin typeface="Montserrat ExtraLight" panose="00000300000000000000" pitchFamily="2" charset="-52"/>
              </a:rPr>
              <a:t>an appropriate lifetime for each registered service. ASP.NET Core services can be configured with the following lifetimes:</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Transient - </a:t>
            </a:r>
            <a:r>
              <a:rPr lang="en-US" b="1" dirty="0">
                <a:latin typeface="Montserrat ExtraLight" panose="00000300000000000000" pitchFamily="2" charset="-52"/>
              </a:rPr>
              <a:t>services are created each time they're requested from the service container. This lifetime works best for lightweight, stateless services.</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Scoped - </a:t>
            </a:r>
            <a:r>
              <a:rPr lang="en-US" b="1" dirty="0">
                <a:latin typeface="Montserrat ExtraLight" panose="00000300000000000000" pitchFamily="2" charset="-52"/>
              </a:rPr>
              <a:t>services are created once per client request (connection</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Singleton - services </a:t>
            </a:r>
            <a:r>
              <a:rPr lang="en-US" b="1" dirty="0">
                <a:latin typeface="Montserrat ExtraLight" panose="00000300000000000000" pitchFamily="2" charset="-52"/>
              </a:rPr>
              <a:t>are created the first time they're requested (or when </a:t>
            </a:r>
            <a:r>
              <a:rPr lang="en-US" b="1" dirty="0" err="1">
                <a:latin typeface="Montserrat ExtraLight" panose="00000300000000000000" pitchFamily="2" charset="-52"/>
              </a:rPr>
              <a:t>ConfigureServices</a:t>
            </a:r>
            <a:r>
              <a:rPr lang="en-US" b="1" dirty="0">
                <a:latin typeface="Montserrat ExtraLight" panose="00000300000000000000" pitchFamily="2" charset="-52"/>
              </a:rPr>
              <a:t> is run and an instance is specified with the service registration). Every subsequent request uses the same instance. If the app requires singleton behavior, allowing the service container to manage the service's lifetime is recommended</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Services can be resolved by two mechanisms</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IServiceProvider</a:t>
            </a:r>
            <a:endParaRPr lang="en-US" b="1" dirty="0">
              <a:latin typeface="Montserrat ExtraLight" panose="00000300000000000000" pitchFamily="2" charset="-52"/>
            </a:endParaRPr>
          </a:p>
          <a:p>
            <a:r>
              <a:rPr lang="en-US" b="1" dirty="0" smtClean="0">
                <a:latin typeface="Montserrat ExtraLight" panose="00000300000000000000" pitchFamily="2" charset="-52"/>
              </a:rPr>
              <a:t>- </a:t>
            </a:r>
            <a:r>
              <a:rPr lang="en-US" b="1" dirty="0" err="1" smtClean="0">
                <a:latin typeface="Montserrat ExtraLight" panose="00000300000000000000" pitchFamily="2" charset="-52"/>
              </a:rPr>
              <a:t>ActivatorUtilities</a:t>
            </a:r>
            <a:r>
              <a:rPr lang="en-US" b="1" dirty="0" smtClean="0">
                <a:latin typeface="Montserrat ExtraLight" panose="00000300000000000000" pitchFamily="2" charset="-52"/>
              </a:rPr>
              <a:t> </a:t>
            </a:r>
            <a:r>
              <a:rPr lang="en-US" b="1" dirty="0">
                <a:latin typeface="Montserrat ExtraLight" panose="00000300000000000000" pitchFamily="2" charset="-52"/>
              </a:rPr>
              <a:t>– Permits object creation without service registration in the dependency injection container. </a:t>
            </a:r>
            <a:r>
              <a:rPr lang="en-US" b="1" dirty="0" err="1">
                <a:latin typeface="Montserrat ExtraLight" panose="00000300000000000000" pitchFamily="2" charset="-52"/>
              </a:rPr>
              <a:t>ActivatorUtilities</a:t>
            </a:r>
            <a:r>
              <a:rPr lang="en-US" b="1" dirty="0">
                <a:latin typeface="Montserrat ExtraLight" panose="00000300000000000000" pitchFamily="2" charset="-52"/>
              </a:rPr>
              <a:t> is used with user-facing abstractions, such as Tag Helpers, MVC controllers, and model binders. </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051264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628151" y="231642"/>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Middleware</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789355" y="821306"/>
            <a:ext cx="10852917" cy="5909310"/>
          </a:xfrm>
          <a:prstGeom prst="rect">
            <a:avLst/>
          </a:prstGeom>
        </p:spPr>
        <p:txBody>
          <a:bodyPr wrap="square">
            <a:spAutoFit/>
          </a:bodyPr>
          <a:lstStyle/>
          <a:p>
            <a:r>
              <a:rPr lang="en-US" b="1" dirty="0">
                <a:latin typeface="Montserrat ExtraLight" panose="00000300000000000000" pitchFamily="2" charset="-52"/>
              </a:rPr>
              <a:t>Middleware is software that's assembled into an app pipeline to handle requests and responses. Each component: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Chooses </a:t>
            </a:r>
            <a:r>
              <a:rPr lang="en-US" b="1" dirty="0">
                <a:latin typeface="Montserrat ExtraLight" panose="00000300000000000000" pitchFamily="2" charset="-52"/>
              </a:rPr>
              <a:t>whether to pass the request to the next component in the pipeline.</a:t>
            </a:r>
          </a:p>
          <a:p>
            <a:pPr marL="285750" indent="-285750">
              <a:buFontTx/>
              <a:buChar char="-"/>
            </a:pPr>
            <a:r>
              <a:rPr lang="en-US" b="1" dirty="0" smtClean="0">
                <a:latin typeface="Montserrat ExtraLight" panose="00000300000000000000" pitchFamily="2" charset="-52"/>
              </a:rPr>
              <a:t>Can </a:t>
            </a:r>
            <a:r>
              <a:rPr lang="en-US" b="1" dirty="0">
                <a:latin typeface="Montserrat ExtraLight" panose="00000300000000000000" pitchFamily="2" charset="-52"/>
              </a:rPr>
              <a:t>perform work before and after the next component in the pipeline</a:t>
            </a:r>
            <a:r>
              <a:rPr lang="en-US" b="1" dirty="0" smtClean="0">
                <a:latin typeface="Montserrat ExtraLight" panose="00000300000000000000" pitchFamily="2" charset="-52"/>
              </a:rPr>
              <a:t>.</a:t>
            </a:r>
          </a:p>
          <a:p>
            <a:pPr marL="285750" indent="-285750">
              <a:buFontTx/>
              <a:buChar char="-"/>
            </a:pPr>
            <a:endParaRPr lang="en-US" b="1" dirty="0">
              <a:latin typeface="Montserrat ExtraLight" panose="00000300000000000000" pitchFamily="2" charset="-52"/>
            </a:endParaRPr>
          </a:p>
          <a:p>
            <a:r>
              <a:rPr lang="en-US" b="1" dirty="0">
                <a:latin typeface="Montserrat ExtraLight" panose="00000300000000000000" pitchFamily="2" charset="-52"/>
              </a:rPr>
              <a:t>Request delegates are used to build the request pipeline. The request delegates handle each HTTP request.</a:t>
            </a:r>
          </a:p>
          <a:p>
            <a:endParaRPr lang="en-US" b="1" dirty="0">
              <a:latin typeface="Montserrat ExtraLight" panose="00000300000000000000" pitchFamily="2" charset="-52"/>
            </a:endParaRPr>
          </a:p>
          <a:p>
            <a:r>
              <a:rPr lang="en-US" b="1" dirty="0">
                <a:latin typeface="Montserrat ExtraLight" panose="00000300000000000000" pitchFamily="2" charset="-52"/>
              </a:rPr>
              <a:t>Request delegates are configured using Run, Map, and Use extension methods. An individual request delegate can be specified in-line as an anonymous method (called in-line middleware), or it can be defined in a reusable class. These reusable classes and in-line anonymous methods are middleware, also called middleware components. Each middleware component in the request pipeline is responsible for invoking the next component in the pipeline or short-circuiting the pipeline. When a middleware short-circuits, it's called a terminal middleware because it prevents further middleware from processing the request</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2"/>
              </a:rPr>
              <a:t>https://docs.microsoft.com/en-gb/aspnet/core/fundamentals/middleware/?view=aspnetcore-2.2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838894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628151" y="231642"/>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Middleware</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68" y="1031861"/>
            <a:ext cx="8184349" cy="5116603"/>
          </a:xfrm>
          <a:prstGeom prst="rect">
            <a:avLst/>
          </a:prstGeom>
        </p:spPr>
      </p:pic>
    </p:spTree>
    <p:extLst>
      <p:ext uri="{BB962C8B-B14F-4D97-AF65-F5344CB8AC3E}">
        <p14:creationId xmlns:p14="http://schemas.microsoft.com/office/powerpoint/2010/main" val="1020501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628151" y="231642"/>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Middleware</a:t>
            </a:r>
            <a:endParaRPr lang="en-US" sz="2800" b="1" dirty="0"/>
          </a:p>
          <a:p>
            <a:endParaRPr lang="uk-UA" dirty="0">
              <a:latin typeface="Montserrat SemiBold" panose="00000700000000000000" pitchFamily="2" charset="-52"/>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43" y="1263502"/>
            <a:ext cx="7591126" cy="4156553"/>
          </a:xfrm>
          <a:prstGeom prst="rect">
            <a:avLst/>
          </a:prstGeom>
        </p:spPr>
      </p:pic>
    </p:spTree>
    <p:extLst>
      <p:ext uri="{BB962C8B-B14F-4D97-AF65-F5344CB8AC3E}">
        <p14:creationId xmlns:p14="http://schemas.microsoft.com/office/powerpoint/2010/main" val="374237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628151" y="231642"/>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Middleware</a:t>
            </a:r>
            <a:endParaRPr lang="en-US" sz="2800" b="1" dirty="0"/>
          </a:p>
          <a:p>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71" y="737044"/>
            <a:ext cx="7738605" cy="5922789"/>
          </a:xfrm>
          <a:prstGeom prst="rect">
            <a:avLst/>
          </a:prstGeom>
        </p:spPr>
      </p:pic>
    </p:spTree>
    <p:extLst>
      <p:ext uri="{BB962C8B-B14F-4D97-AF65-F5344CB8AC3E}">
        <p14:creationId xmlns:p14="http://schemas.microsoft.com/office/powerpoint/2010/main" val="2904092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836942" y="219005"/>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Host</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898770" y="1055358"/>
            <a:ext cx="9925537" cy="1477328"/>
          </a:xfrm>
          <a:prstGeom prst="rect">
            <a:avLst/>
          </a:prstGeom>
        </p:spPr>
        <p:txBody>
          <a:bodyPr wrap="square">
            <a:spAutoFit/>
          </a:bodyPr>
          <a:lstStyle/>
          <a:p>
            <a:r>
              <a:rPr lang="en-US" b="1" dirty="0">
                <a:latin typeface="Montserrat ExtraLight" panose="00000300000000000000" pitchFamily="2" charset="-52"/>
              </a:rPr>
              <a:t>ASP.NET Core apps configure and launch a host. The host is responsible for app startup and lifetime management. At a minimum, the host configures a server and a request processing pipeline. The host can also set up logging, dependency injection, configuration, and encapsulates all of the app's resources.</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710" y="2655678"/>
            <a:ext cx="8153786" cy="3014360"/>
          </a:xfrm>
          <a:prstGeom prst="rect">
            <a:avLst/>
          </a:prstGeom>
        </p:spPr>
      </p:pic>
      <p:sp>
        <p:nvSpPr>
          <p:cNvPr id="20" name="Прямокутник 27">
            <a:extLst>
              <a:ext uri="{FF2B5EF4-FFF2-40B4-BE49-F238E27FC236}">
                <a16:creationId xmlns="" xmlns:a16="http://schemas.microsoft.com/office/drawing/2014/main" id="{F16B480B-808A-48C9-A952-86C5F036B8A8}"/>
              </a:ext>
            </a:extLst>
          </p:cNvPr>
          <p:cNvSpPr/>
          <p:nvPr/>
        </p:nvSpPr>
        <p:spPr>
          <a:xfrm>
            <a:off x="898769" y="5905834"/>
            <a:ext cx="9925537" cy="646331"/>
          </a:xfrm>
          <a:prstGeom prst="rect">
            <a:avLst/>
          </a:prstGeom>
        </p:spPr>
        <p:txBody>
          <a:bodyPr wrap="square">
            <a:spAutoFit/>
          </a:bodyPr>
          <a:lstStyle/>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3"/>
              </a:rPr>
              <a:t>https://docs.microsoft.com/en-gb/aspnet/core/fundamentals/host/web-host?view=aspnetcore-2.2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810298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836942" y="219005"/>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Host</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898770" y="1055358"/>
            <a:ext cx="10383630" cy="3970318"/>
          </a:xfrm>
          <a:prstGeom prst="rect">
            <a:avLst/>
          </a:prstGeom>
        </p:spPr>
        <p:txBody>
          <a:bodyPr wrap="square">
            <a:spAutoFit/>
          </a:bodyPr>
          <a:lstStyle/>
          <a:p>
            <a:r>
              <a:rPr lang="en-US" b="1" dirty="0" err="1">
                <a:latin typeface="Montserrat ExtraLight" panose="00000300000000000000" pitchFamily="2" charset="-52"/>
              </a:rPr>
              <a:t>CreateDefaultBuilder</a:t>
            </a:r>
            <a:r>
              <a:rPr lang="en-US" b="1" dirty="0">
                <a:latin typeface="Montserrat ExtraLight" panose="00000300000000000000" pitchFamily="2" charset="-52"/>
              </a:rPr>
              <a:t> performs the following tasks:</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Configures </a:t>
            </a:r>
            <a:r>
              <a:rPr lang="en-US" b="1" dirty="0">
                <a:latin typeface="Montserrat ExtraLight" panose="00000300000000000000" pitchFamily="2" charset="-52"/>
              </a:rPr>
              <a:t>Kestrel server as the web server using the app's </a:t>
            </a:r>
            <a:r>
              <a:rPr lang="en-US" b="1" dirty="0" smtClean="0">
                <a:latin typeface="Montserrat ExtraLight" panose="00000300000000000000" pitchFamily="2" charset="-52"/>
              </a:rPr>
              <a:t>hosting            configuration </a:t>
            </a:r>
            <a:r>
              <a:rPr lang="en-US" b="1" dirty="0">
                <a:latin typeface="Montserrat ExtraLight" panose="00000300000000000000" pitchFamily="2" charset="-52"/>
              </a:rPr>
              <a:t>providers. </a:t>
            </a:r>
            <a:endParaRPr lang="en-US" b="1" dirty="0" smtClean="0">
              <a:latin typeface="Montserrat ExtraLight" panose="00000300000000000000" pitchFamily="2" charset="-52"/>
            </a:endParaRPr>
          </a:p>
          <a:p>
            <a:r>
              <a:rPr lang="en-US" b="1" dirty="0" smtClean="0">
                <a:latin typeface="Montserrat ExtraLight" panose="00000300000000000000" pitchFamily="2" charset="-52"/>
              </a:rPr>
              <a:t>- Sets </a:t>
            </a:r>
            <a:r>
              <a:rPr lang="en-US" b="1" dirty="0">
                <a:latin typeface="Montserrat ExtraLight" panose="00000300000000000000" pitchFamily="2" charset="-52"/>
              </a:rPr>
              <a:t>the content root to the path returned by </a:t>
            </a:r>
            <a:r>
              <a:rPr lang="en-US" b="1" dirty="0" err="1">
                <a:latin typeface="Montserrat ExtraLight" panose="00000300000000000000" pitchFamily="2" charset="-52"/>
              </a:rPr>
              <a:t>Directory.GetCurrentDirectory</a:t>
            </a:r>
            <a:r>
              <a:rPr lang="en-US" b="1" dirty="0">
                <a:latin typeface="Montserrat ExtraLight" panose="00000300000000000000" pitchFamily="2" charset="-52"/>
              </a:rPr>
              <a:t>.</a:t>
            </a:r>
          </a:p>
          <a:p>
            <a:r>
              <a:rPr lang="en-US" b="1" dirty="0" smtClean="0">
                <a:latin typeface="Montserrat ExtraLight" panose="00000300000000000000" pitchFamily="2" charset="-52"/>
              </a:rPr>
              <a:t>- Loads </a:t>
            </a:r>
            <a:r>
              <a:rPr lang="en-US" b="1" dirty="0">
                <a:latin typeface="Montserrat ExtraLight" panose="00000300000000000000" pitchFamily="2" charset="-52"/>
              </a:rPr>
              <a:t>host </a:t>
            </a:r>
            <a:r>
              <a:rPr lang="en-US" b="1" dirty="0" smtClean="0">
                <a:latin typeface="Montserrat ExtraLight" panose="00000300000000000000" pitchFamily="2" charset="-52"/>
              </a:rPr>
              <a:t>configuration.</a:t>
            </a:r>
            <a:endParaRPr lang="en-US" b="1" dirty="0">
              <a:latin typeface="Montserrat ExtraLight" panose="00000300000000000000" pitchFamily="2" charset="-52"/>
            </a:endParaRPr>
          </a:p>
          <a:p>
            <a:r>
              <a:rPr lang="en-US" b="1" dirty="0" smtClean="0">
                <a:latin typeface="Montserrat ExtraLight" panose="00000300000000000000" pitchFamily="2" charset="-52"/>
              </a:rPr>
              <a:t>- Loads </a:t>
            </a:r>
            <a:r>
              <a:rPr lang="en-US" b="1" dirty="0">
                <a:latin typeface="Montserrat ExtraLight" panose="00000300000000000000" pitchFamily="2" charset="-52"/>
              </a:rPr>
              <a:t>app </a:t>
            </a:r>
            <a:r>
              <a:rPr lang="en-US" b="1" dirty="0" smtClean="0">
                <a:latin typeface="Montserrat ExtraLight" panose="00000300000000000000" pitchFamily="2" charset="-52"/>
              </a:rPr>
              <a:t>configuration.</a:t>
            </a:r>
            <a:endParaRPr lang="en-US" b="1" dirty="0">
              <a:latin typeface="Montserrat ExtraLight" panose="00000300000000000000" pitchFamily="2" charset="-52"/>
            </a:endParaRPr>
          </a:p>
          <a:p>
            <a:r>
              <a:rPr lang="en-US" b="1" dirty="0" smtClean="0">
                <a:latin typeface="Montserrat ExtraLight" panose="00000300000000000000" pitchFamily="2" charset="-52"/>
              </a:rPr>
              <a:t>- Configures </a:t>
            </a:r>
            <a:r>
              <a:rPr lang="en-US" b="1" dirty="0">
                <a:latin typeface="Montserrat ExtraLight" panose="00000300000000000000" pitchFamily="2" charset="-52"/>
              </a:rPr>
              <a:t>logging for console and debug </a:t>
            </a:r>
            <a:r>
              <a:rPr lang="en-US" b="1" dirty="0" smtClean="0">
                <a:latin typeface="Montserrat ExtraLight" panose="00000300000000000000" pitchFamily="2" charset="-52"/>
              </a:rPr>
              <a:t>output</a:t>
            </a:r>
          </a:p>
          <a:p>
            <a:r>
              <a:rPr lang="en-US" b="1" dirty="0" smtClean="0">
                <a:latin typeface="Montserrat ExtraLight" panose="00000300000000000000" pitchFamily="2" charset="-52"/>
              </a:rPr>
              <a:t>- When </a:t>
            </a:r>
            <a:r>
              <a:rPr lang="en-US" b="1" dirty="0">
                <a:latin typeface="Montserrat ExtraLight" panose="00000300000000000000" pitchFamily="2" charset="-52"/>
              </a:rPr>
              <a:t>running behind IIS with the ASP.NET Core Module, </a:t>
            </a:r>
            <a:r>
              <a:rPr lang="en-US" b="1" dirty="0" err="1">
                <a:latin typeface="Montserrat ExtraLight" panose="00000300000000000000" pitchFamily="2" charset="-52"/>
              </a:rPr>
              <a:t>CreateDefaultBuilder</a:t>
            </a:r>
            <a:r>
              <a:rPr lang="en-US" b="1" dirty="0">
                <a:latin typeface="Montserrat ExtraLight" panose="00000300000000000000" pitchFamily="2" charset="-52"/>
              </a:rPr>
              <a:t> enables IIS Integration, which configures the app's base address and port. </a:t>
            </a:r>
            <a:endParaRPr lang="en-US" b="1" dirty="0" smtClean="0">
              <a:latin typeface="Montserrat ExtraLight" panose="00000300000000000000" pitchFamily="2" charset="-52"/>
            </a:endParaRPr>
          </a:p>
          <a:p>
            <a:r>
              <a:rPr lang="en-US" b="1" dirty="0" smtClean="0">
                <a:latin typeface="Montserrat ExtraLight" panose="00000300000000000000" pitchFamily="2" charset="-52"/>
              </a:rPr>
              <a:t>- Sets </a:t>
            </a:r>
            <a:r>
              <a:rPr lang="en-US" b="1" dirty="0" err="1">
                <a:latin typeface="Montserrat ExtraLight" panose="00000300000000000000" pitchFamily="2" charset="-52"/>
              </a:rPr>
              <a:t>ServiceProviderOptions.ValidateScopes</a:t>
            </a:r>
            <a:r>
              <a:rPr lang="en-US" b="1" dirty="0">
                <a:latin typeface="Montserrat ExtraLight" panose="00000300000000000000" pitchFamily="2" charset="-52"/>
              </a:rPr>
              <a:t> to true if the app's environment is Development. </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91815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836942" y="219005"/>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Servers</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083700" y="1070405"/>
            <a:ext cx="9555673" cy="3693319"/>
          </a:xfrm>
          <a:prstGeom prst="rect">
            <a:avLst/>
          </a:prstGeom>
        </p:spPr>
        <p:txBody>
          <a:bodyPr wrap="square">
            <a:spAutoFit/>
          </a:bodyPr>
          <a:lstStyle/>
          <a:p>
            <a:r>
              <a:rPr lang="en-US" b="1" dirty="0">
                <a:latin typeface="Montserrat ExtraLight" panose="00000300000000000000" pitchFamily="2" charset="-52"/>
              </a:rPr>
              <a:t>An ASP.NET Core app uses an HTTP server implementation to listen for HTTP requests. The server surfaces requests to the app as a set of request features composed into an </a:t>
            </a:r>
            <a:r>
              <a:rPr lang="en-US" b="1" dirty="0" err="1">
                <a:latin typeface="Montserrat ExtraLight" panose="00000300000000000000" pitchFamily="2" charset="-52"/>
              </a:rPr>
              <a:t>HttpContext</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b="1" dirty="0">
                <a:latin typeface="Montserrat ExtraLight" panose="00000300000000000000" pitchFamily="2" charset="-52"/>
              </a:rPr>
              <a:t>ASP.NET Core provides the following server implementations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Kestrel </a:t>
            </a:r>
            <a:r>
              <a:rPr lang="en-US" b="1" dirty="0">
                <a:latin typeface="Montserrat ExtraLight" panose="00000300000000000000" pitchFamily="2" charset="-52"/>
              </a:rPr>
              <a:t>is a cross-platform web server. Kestrel is often run in a reverse proxy configuration using IIS. In ASP.NET Core 2.0 or later, Kestrel can be run as a public-facing edge server exposed directly to the Internet.</a:t>
            </a:r>
          </a:p>
          <a:p>
            <a:r>
              <a:rPr lang="en-US" b="1" dirty="0" smtClean="0">
                <a:latin typeface="Montserrat ExtraLight" panose="00000300000000000000" pitchFamily="2" charset="-52"/>
              </a:rPr>
              <a:t>- IIS </a:t>
            </a:r>
            <a:r>
              <a:rPr lang="en-US" b="1" dirty="0">
                <a:latin typeface="Montserrat ExtraLight" panose="00000300000000000000" pitchFamily="2" charset="-52"/>
              </a:rPr>
              <a:t>HTTP Server is a server for windows that uses IIS. With this server, the ASP.NET Core app and IIS run in the same process.</a:t>
            </a:r>
          </a:p>
          <a:p>
            <a:r>
              <a:rPr lang="en-US" b="1" dirty="0" smtClean="0">
                <a:latin typeface="Montserrat ExtraLight" panose="00000300000000000000" pitchFamily="2" charset="-52"/>
              </a:rPr>
              <a:t>- HTTP.sys </a:t>
            </a:r>
            <a:r>
              <a:rPr lang="en-US" b="1" dirty="0">
                <a:latin typeface="Montserrat ExtraLight" panose="00000300000000000000" pitchFamily="2" charset="-52"/>
              </a:rPr>
              <a:t>is a server for Windows that isn't used with IIS.</a:t>
            </a:r>
            <a:endParaRPr lang="en-US" b="1" dirty="0" smtClean="0">
              <a:latin typeface="Montserrat ExtraLight" panose="00000300000000000000" pitchFamily="2" charset="-52"/>
            </a:endParaRPr>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083700" y="5616665"/>
            <a:ext cx="10441701" cy="646331"/>
          </a:xfrm>
          <a:prstGeom prst="rect">
            <a:avLst/>
          </a:prstGeom>
        </p:spPr>
        <p:txBody>
          <a:bodyPr wrap="square">
            <a:spAutoFit/>
          </a:bodyPr>
          <a:lstStyle/>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2"/>
              </a:rPr>
              <a:t>https://docs.microsoft.com/en-gb/aspnet/core/fundamentals/servers/?view=aspnetcore-2.2&amp;tabs=windows</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839187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836942" y="219005"/>
            <a:ext cx="2489385" cy="800219"/>
          </a:xfrm>
          <a:prstGeom prst="rect">
            <a:avLst/>
          </a:prstGeom>
          <a:noFill/>
        </p:spPr>
        <p:txBody>
          <a:bodyPr wrap="square" rtlCol="0">
            <a:spAutoFit/>
          </a:bodyPr>
          <a:lstStyle/>
          <a:p>
            <a:r>
              <a:rPr lang="en-US" sz="2800" b="1" dirty="0" smtClean="0">
                <a:latin typeface="Montserrat ExtraLight" panose="00000300000000000000" pitchFamily="2" charset="-52"/>
              </a:rPr>
              <a:t>Servers</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083700" y="1070405"/>
            <a:ext cx="9555673" cy="646331"/>
          </a:xfrm>
          <a:prstGeom prst="rect">
            <a:avLst/>
          </a:prstGeom>
        </p:spPr>
        <p:txBody>
          <a:bodyPr wrap="square">
            <a:spAutoFit/>
          </a:bodyPr>
          <a:lstStyle/>
          <a:p>
            <a:r>
              <a:rPr lang="en-US" b="1" dirty="0">
                <a:latin typeface="Montserrat ExtraLight" panose="00000300000000000000" pitchFamily="2" charset="-52"/>
              </a:rPr>
              <a:t>Use Kestrel by itself as an edge server processing requests directly from a network, including the Internet.</a:t>
            </a:r>
            <a:endParaRPr lang="en-US" b="1" dirty="0" smtClean="0">
              <a:latin typeface="Montserrat ExtraLight" panose="00000300000000000000" pitchFamily="2" charset="-52"/>
            </a:endParaRPr>
          </a:p>
        </p:txBody>
      </p:sp>
      <p:sp>
        <p:nvSpPr>
          <p:cNvPr id="15" name="Прямокутник 27">
            <a:extLst>
              <a:ext uri="{FF2B5EF4-FFF2-40B4-BE49-F238E27FC236}">
                <a16:creationId xmlns="" xmlns:a16="http://schemas.microsoft.com/office/drawing/2014/main" id="{F16B480B-808A-48C9-A952-86C5F036B8A8}"/>
              </a:ext>
            </a:extLst>
          </p:cNvPr>
          <p:cNvSpPr/>
          <p:nvPr/>
        </p:nvSpPr>
        <p:spPr>
          <a:xfrm>
            <a:off x="1083700" y="3799240"/>
            <a:ext cx="9967254" cy="646331"/>
          </a:xfrm>
          <a:prstGeom prst="rect">
            <a:avLst/>
          </a:prstGeom>
        </p:spPr>
        <p:txBody>
          <a:bodyPr wrap="square">
            <a:spAutoFit/>
          </a:bodyPr>
          <a:lstStyle/>
          <a:p>
            <a:r>
              <a:rPr lang="en-US" b="1" dirty="0">
                <a:latin typeface="Montserrat ExtraLight" panose="00000300000000000000" pitchFamily="2" charset="-52"/>
              </a:rPr>
              <a:t>Use Kestrel </a:t>
            </a:r>
            <a:r>
              <a:rPr lang="en-US" b="1" dirty="0" smtClean="0">
                <a:latin typeface="Montserrat ExtraLight" panose="00000300000000000000" pitchFamily="2" charset="-52"/>
              </a:rPr>
              <a:t>with </a:t>
            </a:r>
            <a:r>
              <a:rPr lang="en-US" b="1" dirty="0">
                <a:latin typeface="Montserrat ExtraLight" panose="00000300000000000000" pitchFamily="2" charset="-52"/>
              </a:rPr>
              <a:t>a reverse proxy </a:t>
            </a:r>
            <a:r>
              <a:rPr lang="en-US" b="1" dirty="0" smtClean="0">
                <a:latin typeface="Montserrat ExtraLight" panose="00000300000000000000" pitchFamily="2" charset="-52"/>
              </a:rPr>
              <a:t>server. </a:t>
            </a:r>
            <a:r>
              <a:rPr lang="en-US" b="1" dirty="0">
                <a:latin typeface="Montserrat ExtraLight" panose="00000300000000000000" pitchFamily="2" charset="-52"/>
              </a:rPr>
              <a:t>A reverse proxy server receives HTTP requests from the Internet and forwards them to Kestrel.</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869" y="4693331"/>
            <a:ext cx="9133333" cy="131428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110" y="1970745"/>
            <a:ext cx="6238095" cy="1361905"/>
          </a:xfrm>
          <a:prstGeom prst="rect">
            <a:avLst/>
          </a:prstGeom>
        </p:spPr>
      </p:pic>
    </p:spTree>
    <p:extLst>
      <p:ext uri="{BB962C8B-B14F-4D97-AF65-F5344CB8AC3E}">
        <p14:creationId xmlns:p14="http://schemas.microsoft.com/office/powerpoint/2010/main" val="4133695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422726" y="302623"/>
            <a:ext cx="3197273" cy="800219"/>
          </a:xfrm>
          <a:prstGeom prst="rect">
            <a:avLst/>
          </a:prstGeom>
          <a:noFill/>
        </p:spPr>
        <p:txBody>
          <a:bodyPr wrap="square" rtlCol="0">
            <a:spAutoFit/>
          </a:bodyPr>
          <a:lstStyle/>
          <a:p>
            <a:r>
              <a:rPr lang="en-US" sz="2800" b="1" dirty="0" smtClean="0">
                <a:latin typeface="Montserrat ExtraLight" panose="00000300000000000000" pitchFamily="2" charset="-52"/>
              </a:rPr>
              <a:t>Configuration</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083700" y="1238229"/>
            <a:ext cx="9555673" cy="3139321"/>
          </a:xfrm>
          <a:prstGeom prst="rect">
            <a:avLst/>
          </a:prstGeom>
        </p:spPr>
        <p:txBody>
          <a:bodyPr wrap="square">
            <a:spAutoFit/>
          </a:bodyPr>
          <a:lstStyle/>
          <a:p>
            <a:r>
              <a:rPr lang="en-US" b="1" dirty="0">
                <a:latin typeface="Montserrat ExtraLight" panose="00000300000000000000" pitchFamily="2" charset="-52"/>
              </a:rPr>
              <a:t>ASP.NET Core provides a configuration framework that gets settings as name-value pairs from an ordered set of configuration providers. There are built-in configuration providers for a variety of sources, such as .</a:t>
            </a:r>
            <a:r>
              <a:rPr lang="en-US" b="1" dirty="0" err="1">
                <a:latin typeface="Montserrat ExtraLight" panose="00000300000000000000" pitchFamily="2" charset="-52"/>
              </a:rPr>
              <a:t>json</a:t>
            </a:r>
            <a:r>
              <a:rPr lang="en-US" b="1" dirty="0">
                <a:latin typeface="Montserrat ExtraLight" panose="00000300000000000000" pitchFamily="2" charset="-52"/>
              </a:rPr>
              <a:t> files, .xml files, environment variables, and command-line arguments. You can also write custom configuration providers.</a:t>
            </a: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Host </a:t>
            </a:r>
            <a:r>
              <a:rPr lang="en-US" b="1" dirty="0">
                <a:latin typeface="Montserrat ExtraLight" panose="00000300000000000000" pitchFamily="2" charset="-52"/>
              </a:rPr>
              <a:t>configuration is provided </a:t>
            </a:r>
            <a:r>
              <a:rPr lang="en-US" b="1" dirty="0" smtClean="0">
                <a:latin typeface="Montserrat ExtraLight" panose="00000300000000000000" pitchFamily="2" charset="-52"/>
              </a:rPr>
              <a:t>from environment </a:t>
            </a:r>
            <a:r>
              <a:rPr lang="en-US" b="1" dirty="0">
                <a:latin typeface="Montserrat ExtraLight" panose="00000300000000000000" pitchFamily="2" charset="-52"/>
              </a:rPr>
              <a:t>variables prefixed with ASPNETCORE_ </a:t>
            </a:r>
            <a:r>
              <a:rPr lang="en-US" b="1" dirty="0" smtClean="0">
                <a:latin typeface="Montserrat ExtraLight" panose="00000300000000000000" pitchFamily="2" charset="-52"/>
              </a:rPr>
              <a:t>and command-line arguments.</a:t>
            </a:r>
          </a:p>
          <a:p>
            <a:endParaRPr lang="en-US" b="1" dirty="0">
              <a:latin typeface="Montserrat ExtraLight" panose="00000300000000000000" pitchFamily="2" charset="-52"/>
            </a:endParaRPr>
          </a:p>
          <a:p>
            <a:r>
              <a:rPr lang="en-US" b="1" dirty="0" smtClean="0">
                <a:latin typeface="Montserrat ExtraLight" panose="00000300000000000000" pitchFamily="2" charset="-52"/>
              </a:rPr>
              <a:t>App </a:t>
            </a:r>
            <a:r>
              <a:rPr lang="en-US" b="1" dirty="0">
                <a:latin typeface="Montserrat ExtraLight" panose="00000300000000000000" pitchFamily="2" charset="-52"/>
              </a:rPr>
              <a:t>configuration is provided </a:t>
            </a:r>
            <a:r>
              <a:rPr lang="en-US" b="1" dirty="0" smtClean="0">
                <a:latin typeface="Montserrat ExtraLight" panose="00000300000000000000" pitchFamily="2" charset="-52"/>
              </a:rPr>
              <a:t>from </a:t>
            </a:r>
            <a:r>
              <a:rPr lang="en-US" b="1" dirty="0" err="1" smtClean="0">
                <a:latin typeface="Montserrat ExtraLight" panose="00000300000000000000" pitchFamily="2" charset="-52"/>
              </a:rPr>
              <a:t>appsettings.json</a:t>
            </a:r>
            <a:r>
              <a:rPr lang="en-US" b="1" dirty="0" smtClean="0">
                <a:latin typeface="Montserrat ExtraLight" panose="00000300000000000000" pitchFamily="2" charset="-52"/>
              </a:rPr>
              <a:t>, environment </a:t>
            </a:r>
            <a:r>
              <a:rPr lang="en-US" b="1" dirty="0">
                <a:latin typeface="Montserrat ExtraLight" panose="00000300000000000000" pitchFamily="2" charset="-52"/>
              </a:rPr>
              <a:t>variables </a:t>
            </a:r>
            <a:r>
              <a:rPr lang="en-US" b="1" dirty="0" smtClean="0">
                <a:latin typeface="Montserrat ExtraLight" panose="00000300000000000000" pitchFamily="2" charset="-52"/>
              </a:rPr>
              <a:t>and command-line arguments.</a:t>
            </a:r>
            <a:endParaRPr lang="en-US" b="1" dirty="0" smtClean="0">
              <a:latin typeface="Montserrat ExtraLight" panose="00000300000000000000" pitchFamily="2" charset="-52"/>
            </a:endParaRPr>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1083700" y="5616665"/>
            <a:ext cx="10441701" cy="646331"/>
          </a:xfrm>
          <a:prstGeom prst="rect">
            <a:avLst/>
          </a:prstGeom>
        </p:spPr>
        <p:txBody>
          <a:bodyPr wrap="square">
            <a:spAutoFit/>
          </a:bodyPr>
          <a:lstStyle/>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2"/>
              </a:rPr>
              <a:t>https://docs.microsoft.com/en-gb/aspnet/core/fundamentals/configuration/?view=aspnetcore-2.2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935336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4733994" y="288639"/>
            <a:ext cx="3126581" cy="584775"/>
          </a:xfrm>
          <a:prstGeom prst="rect">
            <a:avLst/>
          </a:prstGeom>
          <a:noFill/>
        </p:spPr>
        <p:txBody>
          <a:bodyPr wrap="square" rtlCol="0">
            <a:spAutoFit/>
          </a:bodyPr>
          <a:lstStyle/>
          <a:p>
            <a:r>
              <a:rPr lang="en-US" sz="3200" b="1" dirty="0" smtClean="0">
                <a:latin typeface="Montserrat SemiBold" panose="00000700000000000000" pitchFamily="2" charset="-52"/>
              </a:rPr>
              <a:t>Agenda</a:t>
            </a:r>
            <a:endParaRPr lang="uk-UA" sz="3200" b="1"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544454" y="878522"/>
            <a:ext cx="2480839" cy="400110"/>
          </a:xfrm>
          <a:prstGeom prst="rect">
            <a:avLst/>
          </a:prstGeom>
        </p:spPr>
        <p:txBody>
          <a:bodyPr wrap="square">
            <a:spAutoFit/>
          </a:bodyPr>
          <a:lstStyle/>
          <a:p>
            <a:r>
              <a:rPr lang="en-US" sz="2000" b="1" dirty="0" smtClean="0">
                <a:latin typeface="Montserrat ExtraLight" panose="00000300000000000000" pitchFamily="2" charset="-52"/>
              </a:rPr>
              <a:t>Overview</a:t>
            </a:r>
            <a:endParaRPr lang="en-US" sz="2000" b="1" dirty="0" smtClean="0"/>
          </a:p>
        </p:txBody>
      </p:sp>
      <p:sp>
        <p:nvSpPr>
          <p:cNvPr id="19" name="Прямокутник 27">
            <a:extLst>
              <a:ext uri="{FF2B5EF4-FFF2-40B4-BE49-F238E27FC236}">
                <a16:creationId xmlns="" xmlns:a16="http://schemas.microsoft.com/office/drawing/2014/main" id="{F16B480B-808A-48C9-A952-86C5F036B8A8}"/>
              </a:ext>
            </a:extLst>
          </p:cNvPr>
          <p:cNvSpPr/>
          <p:nvPr/>
        </p:nvSpPr>
        <p:spPr>
          <a:xfrm>
            <a:off x="2544454" y="2252075"/>
            <a:ext cx="5497577" cy="400110"/>
          </a:xfrm>
          <a:prstGeom prst="rect">
            <a:avLst/>
          </a:prstGeom>
        </p:spPr>
        <p:txBody>
          <a:bodyPr wrap="square">
            <a:spAutoFit/>
          </a:bodyPr>
          <a:lstStyle/>
          <a:p>
            <a:r>
              <a:rPr lang="en-US" sz="2000" b="1" dirty="0" smtClean="0">
                <a:latin typeface="Montserrat ExtraLight" panose="00000300000000000000" pitchFamily="2" charset="-52"/>
              </a:rPr>
              <a:t>The Startup class</a:t>
            </a:r>
            <a:endParaRPr lang="en-US" sz="20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2528042" y="1332106"/>
            <a:ext cx="5497577" cy="400110"/>
          </a:xfrm>
          <a:prstGeom prst="rect">
            <a:avLst/>
          </a:prstGeom>
        </p:spPr>
        <p:txBody>
          <a:bodyPr wrap="square">
            <a:spAutoFit/>
          </a:bodyPr>
          <a:lstStyle/>
          <a:p>
            <a:r>
              <a:rPr lang="en-US" sz="2000" b="1" dirty="0" smtClean="0">
                <a:latin typeface="Montserrat ExtraLight" panose="00000300000000000000" pitchFamily="2" charset="-52"/>
              </a:rPr>
              <a:t>Types of applications</a:t>
            </a:r>
            <a:endParaRPr lang="en-US" sz="2000" b="1" dirty="0" smtClean="0"/>
          </a:p>
        </p:txBody>
      </p:sp>
      <p:sp>
        <p:nvSpPr>
          <p:cNvPr id="27" name="Прямокутник 27">
            <a:extLst>
              <a:ext uri="{FF2B5EF4-FFF2-40B4-BE49-F238E27FC236}">
                <a16:creationId xmlns="" xmlns:a16="http://schemas.microsoft.com/office/drawing/2014/main" id="{F16B480B-808A-48C9-A952-86C5F036B8A8}"/>
              </a:ext>
            </a:extLst>
          </p:cNvPr>
          <p:cNvSpPr/>
          <p:nvPr/>
        </p:nvSpPr>
        <p:spPr>
          <a:xfrm>
            <a:off x="2555996" y="3159589"/>
            <a:ext cx="5497577" cy="400110"/>
          </a:xfrm>
          <a:prstGeom prst="rect">
            <a:avLst/>
          </a:prstGeom>
        </p:spPr>
        <p:txBody>
          <a:bodyPr wrap="square">
            <a:spAutoFit/>
          </a:bodyPr>
          <a:lstStyle/>
          <a:p>
            <a:r>
              <a:rPr lang="en-US" sz="2000" b="1" dirty="0" smtClean="0">
                <a:latin typeface="Montserrat ExtraLight" panose="00000300000000000000" pitchFamily="2" charset="-52"/>
              </a:rPr>
              <a:t>Middleware</a:t>
            </a:r>
            <a:endParaRPr lang="en-US" sz="2000" b="1" dirty="0" smtClean="0"/>
          </a:p>
        </p:txBody>
      </p:sp>
      <p:sp>
        <p:nvSpPr>
          <p:cNvPr id="28" name="Прямокутник 27">
            <a:extLst>
              <a:ext uri="{FF2B5EF4-FFF2-40B4-BE49-F238E27FC236}">
                <a16:creationId xmlns="" xmlns:a16="http://schemas.microsoft.com/office/drawing/2014/main" id="{F16B480B-808A-48C9-A952-86C5F036B8A8}"/>
              </a:ext>
            </a:extLst>
          </p:cNvPr>
          <p:cNvSpPr/>
          <p:nvPr/>
        </p:nvSpPr>
        <p:spPr>
          <a:xfrm>
            <a:off x="2544454" y="1796931"/>
            <a:ext cx="5497577" cy="400110"/>
          </a:xfrm>
          <a:prstGeom prst="rect">
            <a:avLst/>
          </a:prstGeom>
        </p:spPr>
        <p:txBody>
          <a:bodyPr wrap="square">
            <a:spAutoFit/>
          </a:bodyPr>
          <a:lstStyle/>
          <a:p>
            <a:r>
              <a:rPr lang="en-US" sz="2000" b="1" dirty="0" smtClean="0">
                <a:latin typeface="Montserrat ExtraLight" panose="00000300000000000000" pitchFamily="2" charset="-52"/>
              </a:rPr>
              <a:t>General ASP.NET Core architecture</a:t>
            </a:r>
            <a:endParaRPr lang="en-US" sz="2000" b="1" dirty="0" smtClean="0"/>
          </a:p>
        </p:txBody>
      </p:sp>
      <p:sp>
        <p:nvSpPr>
          <p:cNvPr id="29" name="Прямокутник 27">
            <a:extLst>
              <a:ext uri="{FF2B5EF4-FFF2-40B4-BE49-F238E27FC236}">
                <a16:creationId xmlns="" xmlns:a16="http://schemas.microsoft.com/office/drawing/2014/main" id="{F16B480B-808A-48C9-A952-86C5F036B8A8}"/>
              </a:ext>
            </a:extLst>
          </p:cNvPr>
          <p:cNvSpPr/>
          <p:nvPr/>
        </p:nvSpPr>
        <p:spPr>
          <a:xfrm>
            <a:off x="2555996" y="2702946"/>
            <a:ext cx="5497577" cy="400110"/>
          </a:xfrm>
          <a:prstGeom prst="rect">
            <a:avLst/>
          </a:prstGeom>
        </p:spPr>
        <p:txBody>
          <a:bodyPr wrap="square">
            <a:spAutoFit/>
          </a:bodyPr>
          <a:lstStyle/>
          <a:p>
            <a:r>
              <a:rPr lang="en-US" sz="2000" b="1" dirty="0" smtClean="0">
                <a:latin typeface="Montserrat ExtraLight" panose="00000300000000000000" pitchFamily="2" charset="-52"/>
              </a:rPr>
              <a:t>Dependency Injection</a:t>
            </a:r>
            <a:endParaRPr lang="en-US" sz="2000" b="1" dirty="0" smtClean="0"/>
          </a:p>
        </p:txBody>
      </p:sp>
      <p:sp>
        <p:nvSpPr>
          <p:cNvPr id="30" name="Прямокутник 27">
            <a:extLst>
              <a:ext uri="{FF2B5EF4-FFF2-40B4-BE49-F238E27FC236}">
                <a16:creationId xmlns="" xmlns:a16="http://schemas.microsoft.com/office/drawing/2014/main" id="{F16B480B-808A-48C9-A952-86C5F036B8A8}"/>
              </a:ext>
            </a:extLst>
          </p:cNvPr>
          <p:cNvSpPr/>
          <p:nvPr/>
        </p:nvSpPr>
        <p:spPr>
          <a:xfrm>
            <a:off x="2555996" y="3625531"/>
            <a:ext cx="5497577" cy="400110"/>
          </a:xfrm>
          <a:prstGeom prst="rect">
            <a:avLst/>
          </a:prstGeom>
        </p:spPr>
        <p:txBody>
          <a:bodyPr wrap="square">
            <a:spAutoFit/>
          </a:bodyPr>
          <a:lstStyle/>
          <a:p>
            <a:r>
              <a:rPr lang="en-US" sz="2000" b="1" dirty="0" smtClean="0">
                <a:latin typeface="Montserrat ExtraLight" panose="00000300000000000000" pitchFamily="2" charset="-52"/>
              </a:rPr>
              <a:t>Host</a:t>
            </a:r>
            <a:endParaRPr lang="en-US" sz="2000" b="1" dirty="0" smtClean="0"/>
          </a:p>
        </p:txBody>
      </p:sp>
      <p:sp>
        <p:nvSpPr>
          <p:cNvPr id="31" name="Прямокутник 27">
            <a:extLst>
              <a:ext uri="{FF2B5EF4-FFF2-40B4-BE49-F238E27FC236}">
                <a16:creationId xmlns="" xmlns:a16="http://schemas.microsoft.com/office/drawing/2014/main" id="{F16B480B-808A-48C9-A952-86C5F036B8A8}"/>
              </a:ext>
            </a:extLst>
          </p:cNvPr>
          <p:cNvSpPr/>
          <p:nvPr/>
        </p:nvSpPr>
        <p:spPr>
          <a:xfrm>
            <a:off x="2555996" y="4083275"/>
            <a:ext cx="5497577" cy="400110"/>
          </a:xfrm>
          <a:prstGeom prst="rect">
            <a:avLst/>
          </a:prstGeom>
        </p:spPr>
        <p:txBody>
          <a:bodyPr wrap="square">
            <a:spAutoFit/>
          </a:bodyPr>
          <a:lstStyle/>
          <a:p>
            <a:r>
              <a:rPr lang="en-US" sz="2000" b="1" dirty="0" smtClean="0">
                <a:latin typeface="Montserrat ExtraLight" panose="00000300000000000000" pitchFamily="2" charset="-52"/>
              </a:rPr>
              <a:t>Servers</a:t>
            </a:r>
            <a:endParaRPr lang="en-US" sz="2000" b="1" dirty="0" smtClean="0"/>
          </a:p>
        </p:txBody>
      </p:sp>
      <p:sp>
        <p:nvSpPr>
          <p:cNvPr id="32" name="Прямокутник 27">
            <a:extLst>
              <a:ext uri="{FF2B5EF4-FFF2-40B4-BE49-F238E27FC236}">
                <a16:creationId xmlns="" xmlns:a16="http://schemas.microsoft.com/office/drawing/2014/main" id="{F16B480B-808A-48C9-A952-86C5F036B8A8}"/>
              </a:ext>
            </a:extLst>
          </p:cNvPr>
          <p:cNvSpPr/>
          <p:nvPr/>
        </p:nvSpPr>
        <p:spPr>
          <a:xfrm>
            <a:off x="2555996" y="4541019"/>
            <a:ext cx="5497577" cy="400110"/>
          </a:xfrm>
          <a:prstGeom prst="rect">
            <a:avLst/>
          </a:prstGeom>
        </p:spPr>
        <p:txBody>
          <a:bodyPr wrap="square">
            <a:spAutoFit/>
          </a:bodyPr>
          <a:lstStyle/>
          <a:p>
            <a:r>
              <a:rPr lang="en-US" sz="2000" b="1" dirty="0" smtClean="0">
                <a:latin typeface="Montserrat ExtraLight" panose="00000300000000000000" pitchFamily="2" charset="-52"/>
              </a:rPr>
              <a:t>Configuration and Options</a:t>
            </a:r>
            <a:endParaRPr lang="en-US" sz="2000" b="1" dirty="0" smtClean="0"/>
          </a:p>
        </p:txBody>
      </p:sp>
      <p:sp>
        <p:nvSpPr>
          <p:cNvPr id="34" name="Прямокутник 27">
            <a:extLst>
              <a:ext uri="{FF2B5EF4-FFF2-40B4-BE49-F238E27FC236}">
                <a16:creationId xmlns="" xmlns:a16="http://schemas.microsoft.com/office/drawing/2014/main" id="{F16B480B-808A-48C9-A952-86C5F036B8A8}"/>
              </a:ext>
            </a:extLst>
          </p:cNvPr>
          <p:cNvSpPr/>
          <p:nvPr/>
        </p:nvSpPr>
        <p:spPr>
          <a:xfrm>
            <a:off x="2544453" y="5026523"/>
            <a:ext cx="5497577" cy="400110"/>
          </a:xfrm>
          <a:prstGeom prst="rect">
            <a:avLst/>
          </a:prstGeom>
        </p:spPr>
        <p:txBody>
          <a:bodyPr wrap="square">
            <a:spAutoFit/>
          </a:bodyPr>
          <a:lstStyle/>
          <a:p>
            <a:r>
              <a:rPr lang="en-US" sz="2000" b="1" dirty="0" smtClean="0">
                <a:latin typeface="Montserrat ExtraLight" panose="00000300000000000000" pitchFamily="2" charset="-52"/>
              </a:rPr>
              <a:t>Environments</a:t>
            </a:r>
            <a:endParaRPr lang="en-US" sz="2000" b="1" dirty="0" smtClean="0"/>
          </a:p>
        </p:txBody>
      </p:sp>
      <p:sp>
        <p:nvSpPr>
          <p:cNvPr id="38" name="Прямокутник 27">
            <a:extLst>
              <a:ext uri="{FF2B5EF4-FFF2-40B4-BE49-F238E27FC236}">
                <a16:creationId xmlns="" xmlns:a16="http://schemas.microsoft.com/office/drawing/2014/main" id="{F16B480B-808A-48C9-A952-86C5F036B8A8}"/>
              </a:ext>
            </a:extLst>
          </p:cNvPr>
          <p:cNvSpPr/>
          <p:nvPr/>
        </p:nvSpPr>
        <p:spPr>
          <a:xfrm>
            <a:off x="2555996" y="5512027"/>
            <a:ext cx="5497577" cy="400110"/>
          </a:xfrm>
          <a:prstGeom prst="rect">
            <a:avLst/>
          </a:prstGeom>
        </p:spPr>
        <p:txBody>
          <a:bodyPr wrap="square">
            <a:spAutoFit/>
          </a:bodyPr>
          <a:lstStyle/>
          <a:p>
            <a:r>
              <a:rPr lang="en-US" sz="2000" b="1" dirty="0" smtClean="0">
                <a:latin typeface="Montserrat ExtraLight" panose="00000300000000000000" pitchFamily="2" charset="-52"/>
              </a:rPr>
              <a:t>Logging</a:t>
            </a:r>
            <a:endParaRPr lang="en-US" sz="2000" b="1" dirty="0" smtClean="0"/>
          </a:p>
        </p:txBody>
      </p:sp>
      <p:sp>
        <p:nvSpPr>
          <p:cNvPr id="39" name="Прямокутник 27">
            <a:extLst>
              <a:ext uri="{FF2B5EF4-FFF2-40B4-BE49-F238E27FC236}">
                <a16:creationId xmlns="" xmlns:a16="http://schemas.microsoft.com/office/drawing/2014/main" id="{F16B480B-808A-48C9-A952-86C5F036B8A8}"/>
              </a:ext>
            </a:extLst>
          </p:cNvPr>
          <p:cNvSpPr/>
          <p:nvPr/>
        </p:nvSpPr>
        <p:spPr>
          <a:xfrm>
            <a:off x="2555996" y="5997253"/>
            <a:ext cx="5497577" cy="400110"/>
          </a:xfrm>
          <a:prstGeom prst="rect">
            <a:avLst/>
          </a:prstGeom>
        </p:spPr>
        <p:txBody>
          <a:bodyPr wrap="square">
            <a:spAutoFit/>
          </a:bodyPr>
          <a:lstStyle/>
          <a:p>
            <a:r>
              <a:rPr lang="en-US" sz="2000" b="1" dirty="0" smtClean="0">
                <a:latin typeface="Montserrat ExtraLight" panose="00000300000000000000" pitchFamily="2" charset="-52"/>
              </a:rPr>
              <a:t>Routing</a:t>
            </a:r>
            <a:endParaRPr lang="en-US" sz="2000" b="1" dirty="0" smtClean="0"/>
          </a:p>
        </p:txBody>
      </p:sp>
    </p:spTree>
    <p:extLst>
      <p:ext uri="{BB962C8B-B14F-4D97-AF65-F5344CB8AC3E}">
        <p14:creationId xmlns:p14="http://schemas.microsoft.com/office/powerpoint/2010/main" val="569670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4422726" y="302623"/>
            <a:ext cx="3197273" cy="800219"/>
          </a:xfrm>
          <a:prstGeom prst="rect">
            <a:avLst/>
          </a:prstGeom>
          <a:noFill/>
        </p:spPr>
        <p:txBody>
          <a:bodyPr wrap="square" rtlCol="0">
            <a:spAutoFit/>
          </a:bodyPr>
          <a:lstStyle/>
          <a:p>
            <a:r>
              <a:rPr lang="en-US" sz="2800" b="1" dirty="0" smtClean="0">
                <a:latin typeface="Montserrat ExtraLight" panose="00000300000000000000" pitchFamily="2" charset="-52"/>
              </a:rPr>
              <a:t>Configuration</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083700" y="1238229"/>
            <a:ext cx="6317469" cy="3416320"/>
          </a:xfrm>
          <a:prstGeom prst="rect">
            <a:avLst/>
          </a:prstGeom>
        </p:spPr>
        <p:txBody>
          <a:bodyPr wrap="square">
            <a:spAutoFit/>
          </a:bodyPr>
          <a:lstStyle/>
          <a:p>
            <a:r>
              <a:rPr lang="en-US" b="1" dirty="0">
                <a:latin typeface="Montserrat ExtraLight" panose="00000300000000000000" pitchFamily="2" charset="-52"/>
              </a:rPr>
              <a:t>Adopt the following best practices:</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Never </a:t>
            </a:r>
            <a:r>
              <a:rPr lang="en-US" b="1" dirty="0">
                <a:latin typeface="Montserrat ExtraLight" panose="00000300000000000000" pitchFamily="2" charset="-52"/>
              </a:rPr>
              <a:t>store passwords or other sensitive data in configuration provider code or in plain text configuration files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Don't </a:t>
            </a:r>
            <a:r>
              <a:rPr lang="en-US" b="1" dirty="0">
                <a:latin typeface="Montserrat ExtraLight" panose="00000300000000000000" pitchFamily="2" charset="-52"/>
              </a:rPr>
              <a:t>use production secrets in development or test environments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Specify </a:t>
            </a:r>
            <a:r>
              <a:rPr lang="en-US" b="1" dirty="0">
                <a:latin typeface="Montserrat ExtraLight" panose="00000300000000000000" pitchFamily="2" charset="-52"/>
              </a:rPr>
              <a:t>secrets outside of the project so that they can't be accidentally committed to a source code repository.</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9" y="1412304"/>
            <a:ext cx="2579556" cy="2979206"/>
          </a:xfrm>
          <a:prstGeom prst="rect">
            <a:avLst/>
          </a:prstGeom>
        </p:spPr>
      </p:pic>
    </p:spTree>
    <p:extLst>
      <p:ext uri="{BB962C8B-B14F-4D97-AF65-F5344CB8AC3E}">
        <p14:creationId xmlns:p14="http://schemas.microsoft.com/office/powerpoint/2010/main" val="2553763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4733994" y="288639"/>
            <a:ext cx="3126581" cy="584775"/>
          </a:xfrm>
          <a:prstGeom prst="rect">
            <a:avLst/>
          </a:prstGeom>
          <a:noFill/>
        </p:spPr>
        <p:txBody>
          <a:bodyPr wrap="square" rtlCol="0">
            <a:spAutoFit/>
          </a:bodyPr>
          <a:lstStyle/>
          <a:p>
            <a:r>
              <a:rPr lang="en-US" sz="3200" b="1" dirty="0" smtClean="0">
                <a:latin typeface="Montserrat SemiBold" panose="00000700000000000000" pitchFamily="2" charset="-52"/>
              </a:rPr>
              <a:t>Agenda</a:t>
            </a:r>
            <a:endParaRPr lang="uk-UA" sz="3200" b="1"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544454" y="878522"/>
            <a:ext cx="2480839" cy="400110"/>
          </a:xfrm>
          <a:prstGeom prst="rect">
            <a:avLst/>
          </a:prstGeom>
        </p:spPr>
        <p:txBody>
          <a:bodyPr wrap="square">
            <a:spAutoFit/>
          </a:bodyPr>
          <a:lstStyle/>
          <a:p>
            <a:r>
              <a:rPr lang="en-US" sz="2000" b="1" dirty="0" smtClean="0">
                <a:latin typeface="Montserrat ExtraLight" panose="00000300000000000000" pitchFamily="2" charset="-52"/>
              </a:rPr>
              <a:t>Handle errors</a:t>
            </a:r>
            <a:endParaRPr lang="en-US" sz="2000" b="1" dirty="0" smtClean="0"/>
          </a:p>
        </p:txBody>
      </p:sp>
      <p:sp>
        <p:nvSpPr>
          <p:cNvPr id="19" name="Прямокутник 27">
            <a:extLst>
              <a:ext uri="{FF2B5EF4-FFF2-40B4-BE49-F238E27FC236}">
                <a16:creationId xmlns="" xmlns:a16="http://schemas.microsoft.com/office/drawing/2014/main" id="{F16B480B-808A-48C9-A952-86C5F036B8A8}"/>
              </a:ext>
            </a:extLst>
          </p:cNvPr>
          <p:cNvSpPr/>
          <p:nvPr/>
        </p:nvSpPr>
        <p:spPr>
          <a:xfrm>
            <a:off x="2544454" y="2252075"/>
            <a:ext cx="5497577" cy="400110"/>
          </a:xfrm>
          <a:prstGeom prst="rect">
            <a:avLst/>
          </a:prstGeom>
        </p:spPr>
        <p:txBody>
          <a:bodyPr wrap="square">
            <a:spAutoFit/>
          </a:bodyPr>
          <a:lstStyle/>
          <a:p>
            <a:r>
              <a:rPr lang="en-US" sz="2000" b="1" dirty="0" smtClean="0">
                <a:latin typeface="Montserrat ExtraLight" panose="00000300000000000000" pitchFamily="2" charset="-52"/>
              </a:rPr>
              <a:t>Swagger</a:t>
            </a:r>
            <a:endParaRPr lang="en-US" sz="2000" b="1" dirty="0" smtClean="0"/>
          </a:p>
        </p:txBody>
      </p:sp>
      <p:sp>
        <p:nvSpPr>
          <p:cNvPr id="20" name="Прямокутник 27">
            <a:extLst>
              <a:ext uri="{FF2B5EF4-FFF2-40B4-BE49-F238E27FC236}">
                <a16:creationId xmlns="" xmlns:a16="http://schemas.microsoft.com/office/drawing/2014/main" id="{F16B480B-808A-48C9-A952-86C5F036B8A8}"/>
              </a:ext>
            </a:extLst>
          </p:cNvPr>
          <p:cNvSpPr/>
          <p:nvPr/>
        </p:nvSpPr>
        <p:spPr>
          <a:xfrm>
            <a:off x="2528042" y="1332106"/>
            <a:ext cx="5497577" cy="400110"/>
          </a:xfrm>
          <a:prstGeom prst="rect">
            <a:avLst/>
          </a:prstGeom>
        </p:spPr>
        <p:txBody>
          <a:bodyPr wrap="square">
            <a:spAutoFit/>
          </a:bodyPr>
          <a:lstStyle/>
          <a:p>
            <a:r>
              <a:rPr lang="en-US" sz="2000" b="1" dirty="0" smtClean="0">
                <a:latin typeface="Montserrat ExtraLight" panose="00000300000000000000" pitchFamily="2" charset="-52"/>
              </a:rPr>
              <a:t>Filters</a:t>
            </a:r>
            <a:endParaRPr lang="en-US" sz="2000" b="1" dirty="0" smtClean="0"/>
          </a:p>
        </p:txBody>
      </p:sp>
      <p:sp>
        <p:nvSpPr>
          <p:cNvPr id="27" name="Прямокутник 27">
            <a:extLst>
              <a:ext uri="{FF2B5EF4-FFF2-40B4-BE49-F238E27FC236}">
                <a16:creationId xmlns="" xmlns:a16="http://schemas.microsoft.com/office/drawing/2014/main" id="{F16B480B-808A-48C9-A952-86C5F036B8A8}"/>
              </a:ext>
            </a:extLst>
          </p:cNvPr>
          <p:cNvSpPr/>
          <p:nvPr/>
        </p:nvSpPr>
        <p:spPr>
          <a:xfrm>
            <a:off x="2555996" y="3159589"/>
            <a:ext cx="5497577" cy="400110"/>
          </a:xfrm>
          <a:prstGeom prst="rect">
            <a:avLst/>
          </a:prstGeom>
        </p:spPr>
        <p:txBody>
          <a:bodyPr wrap="square">
            <a:spAutoFit/>
          </a:bodyPr>
          <a:lstStyle/>
          <a:p>
            <a:r>
              <a:rPr lang="en-US" sz="2000" b="1" dirty="0" smtClean="0">
                <a:latin typeface="Montserrat ExtraLight" panose="00000300000000000000" pitchFamily="2" charset="-52"/>
              </a:rPr>
              <a:t>Format response data</a:t>
            </a:r>
            <a:endParaRPr lang="en-US" sz="2000" b="1" dirty="0" smtClean="0"/>
          </a:p>
        </p:txBody>
      </p:sp>
      <p:sp>
        <p:nvSpPr>
          <p:cNvPr id="28" name="Прямокутник 27">
            <a:extLst>
              <a:ext uri="{FF2B5EF4-FFF2-40B4-BE49-F238E27FC236}">
                <a16:creationId xmlns="" xmlns:a16="http://schemas.microsoft.com/office/drawing/2014/main" id="{F16B480B-808A-48C9-A952-86C5F036B8A8}"/>
              </a:ext>
            </a:extLst>
          </p:cNvPr>
          <p:cNvSpPr/>
          <p:nvPr/>
        </p:nvSpPr>
        <p:spPr>
          <a:xfrm>
            <a:off x="2544454" y="1796931"/>
            <a:ext cx="5497577" cy="400110"/>
          </a:xfrm>
          <a:prstGeom prst="rect">
            <a:avLst/>
          </a:prstGeom>
        </p:spPr>
        <p:txBody>
          <a:bodyPr wrap="square">
            <a:spAutoFit/>
          </a:bodyPr>
          <a:lstStyle/>
          <a:p>
            <a:r>
              <a:rPr lang="en-US" sz="2000" b="1" dirty="0" smtClean="0">
                <a:latin typeface="Montserrat ExtraLight" panose="00000300000000000000" pitchFamily="2" charset="-52"/>
              </a:rPr>
              <a:t>Web API overview</a:t>
            </a:r>
            <a:endParaRPr lang="en-US" sz="2000" b="1" dirty="0" smtClean="0"/>
          </a:p>
        </p:txBody>
      </p:sp>
      <p:sp>
        <p:nvSpPr>
          <p:cNvPr id="29" name="Прямокутник 27">
            <a:extLst>
              <a:ext uri="{FF2B5EF4-FFF2-40B4-BE49-F238E27FC236}">
                <a16:creationId xmlns="" xmlns:a16="http://schemas.microsoft.com/office/drawing/2014/main" id="{F16B480B-808A-48C9-A952-86C5F036B8A8}"/>
              </a:ext>
            </a:extLst>
          </p:cNvPr>
          <p:cNvSpPr/>
          <p:nvPr/>
        </p:nvSpPr>
        <p:spPr>
          <a:xfrm>
            <a:off x="2555996" y="2702946"/>
            <a:ext cx="5497577" cy="400110"/>
          </a:xfrm>
          <a:prstGeom prst="rect">
            <a:avLst/>
          </a:prstGeom>
        </p:spPr>
        <p:txBody>
          <a:bodyPr wrap="square">
            <a:spAutoFit/>
          </a:bodyPr>
          <a:lstStyle/>
          <a:p>
            <a:r>
              <a:rPr lang="en-US" sz="2000" b="1" dirty="0" smtClean="0">
                <a:latin typeface="Montserrat ExtraLight" panose="00000300000000000000" pitchFamily="2" charset="-52"/>
              </a:rPr>
              <a:t>Action return types</a:t>
            </a:r>
            <a:endParaRPr lang="en-US" sz="2000" b="1" dirty="0" smtClean="0"/>
          </a:p>
        </p:txBody>
      </p:sp>
      <p:sp>
        <p:nvSpPr>
          <p:cNvPr id="30" name="Прямокутник 27">
            <a:extLst>
              <a:ext uri="{FF2B5EF4-FFF2-40B4-BE49-F238E27FC236}">
                <a16:creationId xmlns="" xmlns:a16="http://schemas.microsoft.com/office/drawing/2014/main" id="{F16B480B-808A-48C9-A952-86C5F036B8A8}"/>
              </a:ext>
            </a:extLst>
          </p:cNvPr>
          <p:cNvSpPr/>
          <p:nvPr/>
        </p:nvSpPr>
        <p:spPr>
          <a:xfrm>
            <a:off x="2555996" y="3625531"/>
            <a:ext cx="5497577" cy="400110"/>
          </a:xfrm>
          <a:prstGeom prst="rect">
            <a:avLst/>
          </a:prstGeom>
        </p:spPr>
        <p:txBody>
          <a:bodyPr wrap="square">
            <a:spAutoFit/>
          </a:bodyPr>
          <a:lstStyle/>
          <a:p>
            <a:r>
              <a:rPr lang="en-US" sz="2000" b="1" dirty="0" smtClean="0">
                <a:latin typeface="Montserrat ExtraLight" panose="00000300000000000000" pitchFamily="2" charset="-52"/>
              </a:rPr>
              <a:t>Authentication and authorization</a:t>
            </a:r>
            <a:endParaRPr lang="en-US" sz="2000" b="1" dirty="0" smtClean="0"/>
          </a:p>
        </p:txBody>
      </p:sp>
      <p:sp>
        <p:nvSpPr>
          <p:cNvPr id="31" name="Прямокутник 27">
            <a:extLst>
              <a:ext uri="{FF2B5EF4-FFF2-40B4-BE49-F238E27FC236}">
                <a16:creationId xmlns="" xmlns:a16="http://schemas.microsoft.com/office/drawing/2014/main" id="{F16B480B-808A-48C9-A952-86C5F036B8A8}"/>
              </a:ext>
            </a:extLst>
          </p:cNvPr>
          <p:cNvSpPr/>
          <p:nvPr/>
        </p:nvSpPr>
        <p:spPr>
          <a:xfrm>
            <a:off x="2555996" y="4083275"/>
            <a:ext cx="5497577" cy="400110"/>
          </a:xfrm>
          <a:prstGeom prst="rect">
            <a:avLst/>
          </a:prstGeom>
        </p:spPr>
        <p:txBody>
          <a:bodyPr wrap="square">
            <a:spAutoFit/>
          </a:bodyPr>
          <a:lstStyle/>
          <a:p>
            <a:r>
              <a:rPr lang="en-US" sz="2000" b="1" dirty="0" err="1" smtClean="0">
                <a:latin typeface="Montserrat ExtraLight" panose="00000300000000000000" pitchFamily="2" charset="-52"/>
              </a:rPr>
              <a:t>WebSockets</a:t>
            </a:r>
            <a:endParaRPr lang="en-US" sz="2000" b="1" dirty="0" smtClean="0"/>
          </a:p>
        </p:txBody>
      </p:sp>
      <p:sp>
        <p:nvSpPr>
          <p:cNvPr id="32" name="Прямокутник 27">
            <a:extLst>
              <a:ext uri="{FF2B5EF4-FFF2-40B4-BE49-F238E27FC236}">
                <a16:creationId xmlns="" xmlns:a16="http://schemas.microsoft.com/office/drawing/2014/main" id="{F16B480B-808A-48C9-A952-86C5F036B8A8}"/>
              </a:ext>
            </a:extLst>
          </p:cNvPr>
          <p:cNvSpPr/>
          <p:nvPr/>
        </p:nvSpPr>
        <p:spPr>
          <a:xfrm>
            <a:off x="2555996" y="4541019"/>
            <a:ext cx="5497577" cy="400110"/>
          </a:xfrm>
          <a:prstGeom prst="rect">
            <a:avLst/>
          </a:prstGeom>
        </p:spPr>
        <p:txBody>
          <a:bodyPr wrap="square">
            <a:spAutoFit/>
          </a:bodyPr>
          <a:lstStyle/>
          <a:p>
            <a:r>
              <a:rPr lang="en-US" sz="2000" b="1" dirty="0" smtClean="0">
                <a:latin typeface="Montserrat ExtraLight" panose="00000300000000000000" pitchFamily="2" charset="-52"/>
              </a:rPr>
              <a:t>Data access</a:t>
            </a:r>
            <a:endParaRPr lang="en-US" sz="2000" b="1" dirty="0" smtClean="0"/>
          </a:p>
        </p:txBody>
      </p:sp>
      <p:sp>
        <p:nvSpPr>
          <p:cNvPr id="34" name="Прямокутник 27">
            <a:extLst>
              <a:ext uri="{FF2B5EF4-FFF2-40B4-BE49-F238E27FC236}">
                <a16:creationId xmlns="" xmlns:a16="http://schemas.microsoft.com/office/drawing/2014/main" id="{F16B480B-808A-48C9-A952-86C5F036B8A8}"/>
              </a:ext>
            </a:extLst>
          </p:cNvPr>
          <p:cNvSpPr/>
          <p:nvPr/>
        </p:nvSpPr>
        <p:spPr>
          <a:xfrm>
            <a:off x="2544453" y="5026523"/>
            <a:ext cx="5497577" cy="400110"/>
          </a:xfrm>
          <a:prstGeom prst="rect">
            <a:avLst/>
          </a:prstGeom>
        </p:spPr>
        <p:txBody>
          <a:bodyPr wrap="square">
            <a:spAutoFit/>
          </a:bodyPr>
          <a:lstStyle/>
          <a:p>
            <a:r>
              <a:rPr lang="en-US" sz="2000" b="1" dirty="0" smtClean="0">
                <a:latin typeface="Montserrat ExtraLight" panose="00000300000000000000" pitchFamily="2" charset="-52"/>
              </a:rPr>
              <a:t>Hosting and deployment</a:t>
            </a:r>
            <a:endParaRPr lang="en-US" sz="2000" b="1" dirty="0" smtClean="0"/>
          </a:p>
        </p:txBody>
      </p:sp>
      <p:sp>
        <p:nvSpPr>
          <p:cNvPr id="38" name="Прямокутник 27">
            <a:extLst>
              <a:ext uri="{FF2B5EF4-FFF2-40B4-BE49-F238E27FC236}">
                <a16:creationId xmlns="" xmlns:a16="http://schemas.microsoft.com/office/drawing/2014/main" id="{F16B480B-808A-48C9-A952-86C5F036B8A8}"/>
              </a:ext>
            </a:extLst>
          </p:cNvPr>
          <p:cNvSpPr/>
          <p:nvPr/>
        </p:nvSpPr>
        <p:spPr>
          <a:xfrm>
            <a:off x="2555996" y="5512027"/>
            <a:ext cx="5497577" cy="400110"/>
          </a:xfrm>
          <a:prstGeom prst="rect">
            <a:avLst/>
          </a:prstGeom>
        </p:spPr>
        <p:txBody>
          <a:bodyPr wrap="square">
            <a:spAutoFit/>
          </a:bodyPr>
          <a:lstStyle/>
          <a:p>
            <a:r>
              <a:rPr lang="en-US" sz="2000" b="1" dirty="0" smtClean="0">
                <a:latin typeface="Montserrat ExtraLight" panose="00000300000000000000" pitchFamily="2" charset="-52"/>
              </a:rPr>
              <a:t>Validation and versioning</a:t>
            </a:r>
            <a:endParaRPr lang="en-US" sz="2000" b="1" dirty="0" smtClean="0"/>
          </a:p>
        </p:txBody>
      </p:sp>
    </p:spTree>
    <p:extLst>
      <p:ext uri="{BB962C8B-B14F-4D97-AF65-F5344CB8AC3E}">
        <p14:creationId xmlns:p14="http://schemas.microsoft.com/office/powerpoint/2010/main" val="90132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4733994" y="288639"/>
            <a:ext cx="3126581" cy="523220"/>
          </a:xfrm>
          <a:prstGeom prst="rect">
            <a:avLst/>
          </a:prstGeom>
          <a:noFill/>
        </p:spPr>
        <p:txBody>
          <a:bodyPr wrap="square" rtlCol="0">
            <a:spAutoFit/>
          </a:bodyPr>
          <a:lstStyle/>
          <a:p>
            <a:r>
              <a:rPr lang="en-US" sz="2800" b="1" dirty="0" smtClean="0">
                <a:latin typeface="Montserrat SemiBold" panose="00000700000000000000" pitchFamily="2" charset="-52"/>
              </a:rPr>
              <a:t>Benefits</a:t>
            </a:r>
            <a:endParaRPr lang="uk-UA" sz="2800" b="1"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164862" y="1209241"/>
            <a:ext cx="9574560" cy="4524315"/>
          </a:xfrm>
          <a:prstGeom prst="rect">
            <a:avLst/>
          </a:prstGeom>
        </p:spPr>
        <p:txBody>
          <a:bodyPr wrap="square">
            <a:spAutoFit/>
          </a:bodyPr>
          <a:lstStyle/>
          <a:p>
            <a:r>
              <a:rPr lang="en-US" b="1" dirty="0" smtClean="0">
                <a:latin typeface="Montserrat ExtraLight" panose="00000300000000000000" pitchFamily="2" charset="-52"/>
              </a:rPr>
              <a:t>- A </a:t>
            </a:r>
            <a:r>
              <a:rPr lang="en-US" b="1" dirty="0">
                <a:latin typeface="Montserrat ExtraLight" panose="00000300000000000000" pitchFamily="2" charset="-52"/>
              </a:rPr>
              <a:t>unified story for building web UI and web APIs.</a:t>
            </a:r>
          </a:p>
          <a:p>
            <a:r>
              <a:rPr lang="en-US" b="1" dirty="0" smtClean="0">
                <a:latin typeface="Montserrat ExtraLight" panose="00000300000000000000" pitchFamily="2" charset="-52"/>
              </a:rPr>
              <a:t>- Architected </a:t>
            </a:r>
            <a:r>
              <a:rPr lang="en-US" b="1" dirty="0">
                <a:latin typeface="Montserrat ExtraLight" panose="00000300000000000000" pitchFamily="2" charset="-52"/>
              </a:rPr>
              <a:t>for testability.</a:t>
            </a:r>
          </a:p>
          <a:p>
            <a:pPr marL="285750" indent="-285750">
              <a:buFontTx/>
              <a:buChar char="-"/>
            </a:pPr>
            <a:r>
              <a:rPr lang="en-US" b="1" dirty="0" smtClean="0">
                <a:latin typeface="Montserrat ExtraLight" panose="00000300000000000000" pitchFamily="2" charset="-52"/>
              </a:rPr>
              <a:t>Razor </a:t>
            </a:r>
            <a:r>
              <a:rPr lang="en-US" b="1" dirty="0">
                <a:latin typeface="Montserrat ExtraLight" panose="00000300000000000000" pitchFamily="2" charset="-52"/>
              </a:rPr>
              <a:t>Pages makes coding page-focused scenarios easier and </a:t>
            </a:r>
            <a:r>
              <a:rPr lang="en-US" b="1" dirty="0" smtClean="0">
                <a:latin typeface="Montserrat ExtraLight" panose="00000300000000000000" pitchFamily="2" charset="-52"/>
              </a:rPr>
              <a:t>more</a:t>
            </a:r>
          </a:p>
          <a:p>
            <a:r>
              <a:rPr lang="en-US" b="1" dirty="0">
                <a:latin typeface="Montserrat ExtraLight" panose="00000300000000000000" pitchFamily="2" charset="-52"/>
              </a:rPr>
              <a:t> </a:t>
            </a:r>
            <a:r>
              <a:rPr lang="en-US" b="1" dirty="0" smtClean="0">
                <a:latin typeface="Montserrat ExtraLight" panose="00000300000000000000" pitchFamily="2" charset="-52"/>
              </a:rPr>
              <a:t> </a:t>
            </a:r>
            <a:r>
              <a:rPr lang="en-US" b="1" dirty="0">
                <a:latin typeface="Montserrat ExtraLight" panose="00000300000000000000" pitchFamily="2" charset="-52"/>
              </a:rPr>
              <a:t>productive.</a:t>
            </a:r>
          </a:p>
          <a:p>
            <a:pPr marL="285750" indent="-285750">
              <a:buFontTx/>
              <a:buChar char="-"/>
            </a:pPr>
            <a:r>
              <a:rPr lang="en-US" b="1" dirty="0" err="1" smtClean="0">
                <a:latin typeface="Montserrat ExtraLight" panose="00000300000000000000" pitchFamily="2" charset="-52"/>
              </a:rPr>
              <a:t>Blazor</a:t>
            </a:r>
            <a:r>
              <a:rPr lang="en-US" b="1" dirty="0" smtClean="0">
                <a:latin typeface="Montserrat ExtraLight" panose="00000300000000000000" pitchFamily="2" charset="-52"/>
              </a:rPr>
              <a:t> </a:t>
            </a:r>
            <a:r>
              <a:rPr lang="en-US" b="1" dirty="0">
                <a:latin typeface="Montserrat ExtraLight" panose="00000300000000000000" pitchFamily="2" charset="-52"/>
              </a:rPr>
              <a:t>lets you use C# in the browser alongside </a:t>
            </a:r>
            <a:r>
              <a:rPr lang="en-US" b="1" dirty="0" smtClean="0">
                <a:latin typeface="Montserrat ExtraLight" panose="00000300000000000000" pitchFamily="2" charset="-52"/>
              </a:rPr>
              <a:t>JavaScript.</a:t>
            </a:r>
          </a:p>
          <a:p>
            <a:r>
              <a:rPr lang="en-US" b="1" dirty="0">
                <a:latin typeface="Montserrat ExtraLight" panose="00000300000000000000" pitchFamily="2" charset="-52"/>
              </a:rPr>
              <a:t> </a:t>
            </a:r>
            <a:r>
              <a:rPr lang="en-US" b="1" dirty="0" smtClean="0">
                <a:latin typeface="Montserrat ExtraLight" panose="00000300000000000000" pitchFamily="2" charset="-52"/>
              </a:rPr>
              <a:t> Share </a:t>
            </a:r>
            <a:r>
              <a:rPr lang="en-US" b="1" dirty="0">
                <a:latin typeface="Montserrat ExtraLight" panose="00000300000000000000" pitchFamily="2" charset="-52"/>
              </a:rPr>
              <a:t>server-side and client-side app logic all written with .NET.</a:t>
            </a:r>
          </a:p>
          <a:p>
            <a:r>
              <a:rPr lang="en-US" b="1" dirty="0" smtClean="0">
                <a:latin typeface="Montserrat ExtraLight" panose="00000300000000000000" pitchFamily="2" charset="-52"/>
              </a:rPr>
              <a:t>- Ability </a:t>
            </a:r>
            <a:r>
              <a:rPr lang="en-US" b="1" dirty="0">
                <a:latin typeface="Montserrat ExtraLight" panose="00000300000000000000" pitchFamily="2" charset="-52"/>
              </a:rPr>
              <a:t>to develop and run on Windows, </a:t>
            </a:r>
            <a:r>
              <a:rPr lang="en-US" b="1" dirty="0" err="1">
                <a:latin typeface="Montserrat ExtraLight" panose="00000300000000000000" pitchFamily="2" charset="-52"/>
              </a:rPr>
              <a:t>macOS</a:t>
            </a:r>
            <a:r>
              <a:rPr lang="en-US" b="1" dirty="0">
                <a:latin typeface="Montserrat ExtraLight" panose="00000300000000000000" pitchFamily="2" charset="-52"/>
              </a:rPr>
              <a:t>, and Linux.</a:t>
            </a:r>
          </a:p>
          <a:p>
            <a:r>
              <a:rPr lang="en-US" b="1" dirty="0" smtClean="0">
                <a:latin typeface="Montserrat ExtraLight" panose="00000300000000000000" pitchFamily="2" charset="-52"/>
              </a:rPr>
              <a:t>- Open-source </a:t>
            </a:r>
            <a:r>
              <a:rPr lang="en-US" b="1" dirty="0">
                <a:latin typeface="Montserrat ExtraLight" panose="00000300000000000000" pitchFamily="2" charset="-52"/>
              </a:rPr>
              <a:t>and community-focused</a:t>
            </a:r>
            <a:r>
              <a:rPr lang="en-US" b="1" dirty="0" smtClean="0">
                <a:latin typeface="Montserrat ExtraLight" panose="00000300000000000000" pitchFamily="2" charset="-52"/>
              </a:rPr>
              <a:t>.</a:t>
            </a:r>
          </a:p>
          <a:p>
            <a:r>
              <a:rPr lang="en-US" b="1" dirty="0" smtClean="0">
                <a:latin typeface="Montserrat ExtraLight" panose="00000300000000000000" pitchFamily="2" charset="-52"/>
              </a:rPr>
              <a:t>- A </a:t>
            </a:r>
            <a:r>
              <a:rPr lang="en-US" b="1" dirty="0">
                <a:latin typeface="Montserrat ExtraLight" panose="00000300000000000000" pitchFamily="2" charset="-52"/>
              </a:rPr>
              <a:t>cloud-ready, environment-based configuration system.</a:t>
            </a:r>
          </a:p>
          <a:p>
            <a:r>
              <a:rPr lang="en-US" b="1" dirty="0" smtClean="0">
                <a:latin typeface="Montserrat ExtraLight" panose="00000300000000000000" pitchFamily="2" charset="-52"/>
              </a:rPr>
              <a:t>- Built-in </a:t>
            </a:r>
            <a:r>
              <a:rPr lang="en-US" b="1" dirty="0">
                <a:latin typeface="Montserrat ExtraLight" panose="00000300000000000000" pitchFamily="2" charset="-52"/>
              </a:rPr>
              <a:t>dependency injection.</a:t>
            </a:r>
          </a:p>
          <a:p>
            <a:pPr marL="285750" indent="-285750">
              <a:buFontTx/>
              <a:buChar char="-"/>
            </a:pPr>
            <a:r>
              <a:rPr lang="en-US" b="1" dirty="0" smtClean="0">
                <a:latin typeface="Montserrat ExtraLight" panose="00000300000000000000" pitchFamily="2" charset="-52"/>
              </a:rPr>
              <a:t>A </a:t>
            </a:r>
            <a:r>
              <a:rPr lang="en-US" b="1" dirty="0">
                <a:latin typeface="Montserrat ExtraLight" panose="00000300000000000000" pitchFamily="2" charset="-52"/>
              </a:rPr>
              <a:t>lightweight, high-performance, and modular HTTP </a:t>
            </a:r>
            <a:r>
              <a:rPr lang="en-US" b="1" dirty="0" smtClean="0">
                <a:latin typeface="Montserrat ExtraLight" panose="00000300000000000000" pitchFamily="2" charset="-52"/>
              </a:rPr>
              <a:t>request</a:t>
            </a:r>
          </a:p>
          <a:p>
            <a:r>
              <a:rPr lang="en-US" b="1" dirty="0" smtClean="0">
                <a:latin typeface="Montserrat ExtraLight" panose="00000300000000000000" pitchFamily="2" charset="-52"/>
              </a:rPr>
              <a:t>  pipeline</a:t>
            </a:r>
            <a:r>
              <a:rPr lang="en-US" b="1" dirty="0">
                <a:latin typeface="Montserrat ExtraLight" panose="00000300000000000000" pitchFamily="2" charset="-52"/>
              </a:rPr>
              <a:t>.</a:t>
            </a:r>
          </a:p>
          <a:p>
            <a:pPr marL="285750" indent="-285750">
              <a:buFontTx/>
              <a:buChar char="-"/>
            </a:pPr>
            <a:r>
              <a:rPr lang="en-US" b="1" dirty="0" smtClean="0">
                <a:latin typeface="Montserrat ExtraLight" panose="00000300000000000000" pitchFamily="2" charset="-52"/>
              </a:rPr>
              <a:t>Ability </a:t>
            </a:r>
            <a:r>
              <a:rPr lang="en-US" b="1" dirty="0">
                <a:latin typeface="Montserrat ExtraLight" panose="00000300000000000000" pitchFamily="2" charset="-52"/>
              </a:rPr>
              <a:t>to host on IIS, Nginx, Apache, Docker, or </a:t>
            </a:r>
            <a:endParaRPr lang="en-US" b="1" dirty="0" smtClean="0">
              <a:latin typeface="Montserrat ExtraLight" panose="00000300000000000000" pitchFamily="2" charset="-52"/>
            </a:endParaRPr>
          </a:p>
          <a:p>
            <a:r>
              <a:rPr lang="en-US" b="1" dirty="0" smtClean="0">
                <a:latin typeface="Montserrat ExtraLight" panose="00000300000000000000" pitchFamily="2" charset="-52"/>
              </a:rPr>
              <a:t>  self-host </a:t>
            </a:r>
            <a:r>
              <a:rPr lang="en-US" b="1" dirty="0">
                <a:latin typeface="Montserrat ExtraLight" panose="00000300000000000000" pitchFamily="2" charset="-52"/>
              </a:rPr>
              <a:t>in your own process.</a:t>
            </a:r>
          </a:p>
          <a:p>
            <a:r>
              <a:rPr lang="en-US" b="1" dirty="0" smtClean="0">
                <a:latin typeface="Montserrat ExtraLight" panose="00000300000000000000" pitchFamily="2" charset="-52"/>
              </a:rPr>
              <a:t>- Side-by-side </a:t>
            </a:r>
            <a:r>
              <a:rPr lang="en-US" b="1" dirty="0">
                <a:latin typeface="Montserrat ExtraLight" panose="00000300000000000000" pitchFamily="2" charset="-52"/>
              </a:rPr>
              <a:t>app versioning when targeting .NET Core.</a:t>
            </a:r>
          </a:p>
          <a:p>
            <a:r>
              <a:rPr lang="en-US" b="1" dirty="0" smtClean="0">
                <a:latin typeface="Montserrat ExtraLight" panose="00000300000000000000" pitchFamily="2" charset="-52"/>
              </a:rPr>
              <a:t>- Tooling </a:t>
            </a:r>
            <a:r>
              <a:rPr lang="en-US" b="1" dirty="0">
                <a:latin typeface="Montserrat ExtraLight" panose="00000300000000000000" pitchFamily="2" charset="-52"/>
              </a:rPr>
              <a:t>that simplifies modern web development.</a:t>
            </a:r>
            <a:endParaRPr lang="en-US" b="1" dirty="0" smtClean="0"/>
          </a:p>
        </p:txBody>
      </p:sp>
    </p:spTree>
    <p:extLst>
      <p:ext uri="{BB962C8B-B14F-4D97-AF65-F5344CB8AC3E}">
        <p14:creationId xmlns:p14="http://schemas.microsoft.com/office/powerpoint/2010/main" val="75742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 xmlns:a16="http://schemas.microsoft.com/office/drawing/2014/main" id="{EBD3E627-4C65-4F82-B846-8CE56FB1525C}"/>
              </a:ext>
            </a:extLst>
          </p:cNvPr>
          <p:cNvSpPr txBox="1"/>
          <p:nvPr/>
        </p:nvSpPr>
        <p:spPr>
          <a:xfrm>
            <a:off x="3733625" y="201034"/>
            <a:ext cx="5355668" cy="523220"/>
          </a:xfrm>
          <a:prstGeom prst="rect">
            <a:avLst/>
          </a:prstGeom>
          <a:noFill/>
        </p:spPr>
        <p:txBody>
          <a:bodyPr wrap="square" rtlCol="0">
            <a:spAutoFit/>
          </a:bodyPr>
          <a:lstStyle/>
          <a:p>
            <a:r>
              <a:rPr lang="en-US" sz="2800" b="1" dirty="0" smtClean="0">
                <a:latin typeface="Montserrat SemiBold" panose="00000700000000000000" pitchFamily="2" charset="-52"/>
              </a:rPr>
              <a:t>Types of applications</a:t>
            </a:r>
            <a:endParaRPr lang="uk-UA" sz="2800" b="1" dirty="0">
              <a:latin typeface="Montserrat SemiBold" panose="00000700000000000000" pitchFamily="2" charset="-52"/>
            </a:endParaRPr>
          </a:p>
        </p:txBody>
      </p:sp>
      <p:sp>
        <p:nvSpPr>
          <p:cNvPr id="17" name="Прямокутник 27">
            <a:extLst>
              <a:ext uri="{FF2B5EF4-FFF2-40B4-BE49-F238E27FC236}">
                <a16:creationId xmlns="" xmlns:a16="http://schemas.microsoft.com/office/drawing/2014/main" id="{F16B480B-808A-48C9-A952-86C5F036B8A8}"/>
              </a:ext>
            </a:extLst>
          </p:cNvPr>
          <p:cNvSpPr/>
          <p:nvPr/>
        </p:nvSpPr>
        <p:spPr>
          <a:xfrm>
            <a:off x="2195093" y="925288"/>
            <a:ext cx="8230314" cy="5355312"/>
          </a:xfrm>
          <a:prstGeom prst="rect">
            <a:avLst/>
          </a:prstGeom>
        </p:spPr>
        <p:txBody>
          <a:bodyPr wrap="square">
            <a:spAutoFit/>
          </a:bodyPr>
          <a:lstStyle/>
          <a:p>
            <a:r>
              <a:rPr lang="en-US" b="1" dirty="0" smtClean="0">
                <a:latin typeface="Montserrat ExtraLight" panose="00000300000000000000" pitchFamily="2" charset="-52"/>
              </a:rPr>
              <a:t>Traditional </a:t>
            </a:r>
            <a:r>
              <a:rPr lang="en-US" b="1" dirty="0">
                <a:latin typeface="Montserrat ExtraLight" panose="00000300000000000000" pitchFamily="2" charset="-52"/>
              </a:rPr>
              <a:t>Web Application - UI application logic is performed on the server side</a:t>
            </a:r>
            <a:r>
              <a:rPr lang="en-US" b="1" dirty="0" smtClean="0">
                <a:latin typeface="Montserrat ExtraLight" panose="00000300000000000000" pitchFamily="2" charset="-52"/>
              </a:rPr>
              <a:t>.</a:t>
            </a:r>
            <a:endParaRPr lang="en-US" b="1" dirty="0" smtClean="0"/>
          </a:p>
          <a:p>
            <a:endParaRPr lang="en-US" b="1" dirty="0">
              <a:latin typeface="Montserrat ExtraLight" panose="00000300000000000000" pitchFamily="2" charset="-52"/>
            </a:endParaRPr>
          </a:p>
          <a:p>
            <a:r>
              <a:rPr lang="en-US" b="1" dirty="0">
                <a:latin typeface="Montserrat ExtraLight" panose="00000300000000000000" pitchFamily="2" charset="-52"/>
              </a:rPr>
              <a:t>Single Page Application </a:t>
            </a:r>
            <a:r>
              <a:rPr lang="en-US" b="1" dirty="0" smtClean="0">
                <a:latin typeface="Montserrat ExtraLight" panose="00000300000000000000" pitchFamily="2" charset="-52"/>
              </a:rPr>
              <a:t>- UI </a:t>
            </a:r>
            <a:r>
              <a:rPr lang="en-US" b="1" dirty="0">
                <a:latin typeface="Montserrat ExtraLight" panose="00000300000000000000" pitchFamily="2" charset="-52"/>
              </a:rPr>
              <a:t>logic is performed at the client (web browser) side and server side is communicated primarily for data processing through Web API calls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The list </a:t>
            </a:r>
            <a:r>
              <a:rPr lang="en-US" b="1" dirty="0">
                <a:latin typeface="Montserrat ExtraLight" panose="00000300000000000000" pitchFamily="2" charset="-52"/>
              </a:rPr>
              <a:t>of project templates that ASP.NET Web Core </a:t>
            </a:r>
            <a:r>
              <a:rPr lang="en-US" b="1" dirty="0" smtClean="0">
                <a:latin typeface="Montserrat ExtraLight" panose="00000300000000000000" pitchFamily="2" charset="-52"/>
              </a:rPr>
              <a:t>provides:</a:t>
            </a:r>
            <a:endParaRPr lang="en-US" b="1" dirty="0">
              <a:latin typeface="Montserrat ExtraLight" panose="00000300000000000000" pitchFamily="2" charset="-52"/>
            </a:endParaRPr>
          </a:p>
          <a:p>
            <a:endParaRPr lang="en-US" b="1" dirty="0">
              <a:latin typeface="Montserrat ExtraLight" panose="00000300000000000000" pitchFamily="2" charset="-52"/>
            </a:endParaRPr>
          </a:p>
          <a:p>
            <a:r>
              <a:rPr lang="en-US" b="1" dirty="0" smtClean="0">
                <a:latin typeface="Montserrat ExtraLight" panose="00000300000000000000" pitchFamily="2" charset="-52"/>
              </a:rPr>
              <a:t>- ASP.NET </a:t>
            </a:r>
            <a:r>
              <a:rPr lang="en-US" b="1" dirty="0">
                <a:latin typeface="Montserrat ExtraLight" panose="00000300000000000000" pitchFamily="2" charset="-52"/>
              </a:rPr>
              <a:t>Core Web App (Razor </a:t>
            </a:r>
            <a:r>
              <a:rPr lang="en-US" b="1" dirty="0" smtClean="0">
                <a:latin typeface="Montserrat ExtraLight" panose="00000300000000000000" pitchFamily="2" charset="-52"/>
              </a:rPr>
              <a:t>Pages)</a:t>
            </a:r>
            <a:endParaRPr lang="en-US" b="1" dirty="0">
              <a:latin typeface="Montserrat ExtraLight" panose="00000300000000000000" pitchFamily="2" charset="-52"/>
            </a:endParaRPr>
          </a:p>
          <a:p>
            <a:r>
              <a:rPr lang="en-US" b="1" dirty="0" smtClean="0">
                <a:latin typeface="Montserrat ExtraLight" panose="00000300000000000000" pitchFamily="2" charset="-52"/>
              </a:rPr>
              <a:t>- ASP.NET </a:t>
            </a:r>
            <a:r>
              <a:rPr lang="en-US" b="1" dirty="0">
                <a:latin typeface="Montserrat ExtraLight" panose="00000300000000000000" pitchFamily="2" charset="-52"/>
              </a:rPr>
              <a:t>Core Web App (Model-View-Controller</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ASP.NET </a:t>
            </a:r>
            <a:r>
              <a:rPr lang="en-US" b="1" dirty="0">
                <a:latin typeface="Montserrat ExtraLight" panose="00000300000000000000" pitchFamily="2" charset="-52"/>
              </a:rPr>
              <a:t>Core Web API (no UI</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ASP.NET </a:t>
            </a:r>
            <a:r>
              <a:rPr lang="en-US" b="1" dirty="0">
                <a:latin typeface="Montserrat ExtraLight" panose="00000300000000000000" pitchFamily="2" charset="-52"/>
              </a:rPr>
              <a:t>Core with Angular (SPA</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ASP.NET </a:t>
            </a:r>
            <a:r>
              <a:rPr lang="en-US" b="1" dirty="0">
                <a:latin typeface="Montserrat ExtraLight" panose="00000300000000000000" pitchFamily="2" charset="-52"/>
              </a:rPr>
              <a:t>Core with React.js (SPA</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ASP.NET </a:t>
            </a:r>
            <a:r>
              <a:rPr lang="en-US" b="1" dirty="0">
                <a:latin typeface="Montserrat ExtraLight" panose="00000300000000000000" pitchFamily="2" charset="-52"/>
              </a:rPr>
              <a:t>Core with React.js and Redux (SPA</a:t>
            </a:r>
            <a:r>
              <a:rPr lang="en-US" b="1" dirty="0" smtClean="0">
                <a:latin typeface="Montserrat ExtraLight" panose="00000300000000000000" pitchFamily="2" charset="-52"/>
              </a:rPr>
              <a:t>)</a:t>
            </a:r>
          </a:p>
          <a:p>
            <a:pPr marL="285750" indent="-285750">
              <a:buFontTx/>
              <a:buChar char="-"/>
            </a:pPr>
            <a:endParaRPr lang="en-US" b="1" dirty="0">
              <a:latin typeface="Montserrat ExtraLight" panose="00000300000000000000" pitchFamily="2" charset="-52"/>
            </a:endParaRPr>
          </a:p>
          <a:p>
            <a:r>
              <a:rPr lang="en-US" b="1" dirty="0" smtClean="0">
                <a:latin typeface="Montserrat ExtraLight" panose="00000300000000000000" pitchFamily="2" charset="-52"/>
              </a:rPr>
              <a:t>Tutorials:</a:t>
            </a:r>
          </a:p>
          <a:p>
            <a:r>
              <a:rPr lang="en-US" dirty="0">
                <a:hlinkClick r:id="rId3"/>
              </a:rPr>
              <a:t>https://docs.microsoft.com/en-gb/aspnet/core/?view=aspnetcore-2.2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66359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112792"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8" name="Овал 7">
            <a:extLst>
              <a:ext uri="{FF2B5EF4-FFF2-40B4-BE49-F238E27FC236}">
                <a16:creationId xmlns=""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57" y="258380"/>
            <a:ext cx="10960326" cy="5993928"/>
          </a:xfrm>
          <a:prstGeom prst="rect">
            <a:avLst/>
          </a:prstGeom>
        </p:spPr>
      </p:pic>
    </p:spTree>
    <p:extLst>
      <p:ext uri="{BB962C8B-B14F-4D97-AF65-F5344CB8AC3E}">
        <p14:creationId xmlns:p14="http://schemas.microsoft.com/office/powerpoint/2010/main" val="4005050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smtClean="0">
                <a:latin typeface="Montserrat ExtraLight" panose="00000300000000000000" pitchFamily="2" charset="-52"/>
              </a:rPr>
              <a:t>The Startup class</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1882476" y="1248563"/>
            <a:ext cx="8916453" cy="4247317"/>
          </a:xfrm>
          <a:prstGeom prst="rect">
            <a:avLst/>
          </a:prstGeom>
        </p:spPr>
        <p:txBody>
          <a:bodyPr wrap="square">
            <a:spAutoFit/>
          </a:bodyPr>
          <a:lstStyle/>
          <a:p>
            <a:r>
              <a:rPr lang="en-US" b="1" dirty="0">
                <a:latin typeface="Montserrat ExtraLight" panose="00000300000000000000" pitchFamily="2" charset="-52"/>
              </a:rPr>
              <a:t>The Startup class is where:</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Services </a:t>
            </a:r>
            <a:r>
              <a:rPr lang="en-US" b="1" dirty="0">
                <a:latin typeface="Montserrat ExtraLight" panose="00000300000000000000" pitchFamily="2" charset="-52"/>
              </a:rPr>
              <a:t>required by the app are configured.</a:t>
            </a:r>
          </a:p>
          <a:p>
            <a:pPr marL="285750" indent="-285750">
              <a:buFontTx/>
              <a:buChar char="-"/>
            </a:pPr>
            <a:r>
              <a:rPr lang="en-US" b="1" dirty="0" smtClean="0">
                <a:latin typeface="Montserrat ExtraLight" panose="00000300000000000000" pitchFamily="2" charset="-52"/>
              </a:rPr>
              <a:t>The </a:t>
            </a:r>
            <a:r>
              <a:rPr lang="en-US" b="1" dirty="0">
                <a:latin typeface="Montserrat ExtraLight" panose="00000300000000000000" pitchFamily="2" charset="-52"/>
              </a:rPr>
              <a:t>request handling pipeline is defined</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Services are components that are used by the app. For example, a logging component is a service. Code to configure (or register) services is added to the </a:t>
            </a:r>
            <a:r>
              <a:rPr lang="en-US" b="1" dirty="0" err="1">
                <a:latin typeface="Montserrat ExtraLight" panose="00000300000000000000" pitchFamily="2" charset="-52"/>
              </a:rPr>
              <a:t>Startup.ConfigureServices</a:t>
            </a:r>
            <a:r>
              <a:rPr lang="en-US" b="1" dirty="0">
                <a:latin typeface="Montserrat ExtraLight" panose="00000300000000000000" pitchFamily="2" charset="-52"/>
              </a:rPr>
              <a:t> </a:t>
            </a:r>
            <a:r>
              <a:rPr lang="en-US" b="1" dirty="0" smtClean="0">
                <a:latin typeface="Montserrat ExtraLight" panose="00000300000000000000" pitchFamily="2" charset="-52"/>
              </a:rPr>
              <a:t>method.</a:t>
            </a:r>
          </a:p>
          <a:p>
            <a:endParaRPr lang="en-US" b="1" dirty="0" smtClean="0">
              <a:latin typeface="Montserrat ExtraLight" panose="00000300000000000000" pitchFamily="2" charset="-52"/>
            </a:endParaRPr>
          </a:p>
          <a:p>
            <a:r>
              <a:rPr lang="en-US" b="1" dirty="0">
                <a:latin typeface="Montserrat ExtraLight" panose="00000300000000000000" pitchFamily="2" charset="-52"/>
              </a:rPr>
              <a:t>The request handling pipeline is composed as a series of middleware components</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2"/>
              </a:rPr>
              <a:t>https://docs.microsoft.com/en-gb/aspnet/core/fundamentals/startup?view=aspnetcore-2.2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3162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smtClean="0">
                <a:latin typeface="Montserrat ExtraLight" panose="00000300000000000000" pitchFamily="2" charset="-52"/>
              </a:rPr>
              <a:t>The Startup class</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43" y="1200421"/>
            <a:ext cx="9018800" cy="4663380"/>
          </a:xfrm>
          <a:prstGeom prst="rect">
            <a:avLst/>
          </a:prstGeom>
        </p:spPr>
      </p:pic>
    </p:spTree>
    <p:extLst>
      <p:ext uri="{BB962C8B-B14F-4D97-AF65-F5344CB8AC3E}">
        <p14:creationId xmlns:p14="http://schemas.microsoft.com/office/powerpoint/2010/main" val="3853363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 xmlns:a16="http://schemas.microsoft.com/office/drawing/2014/main"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 xmlns:a16="http://schemas.microsoft.com/office/drawing/2014/main" id="{0AEB6FDB-5F15-4220-BC92-2B695FBFC30F}"/>
              </a:ext>
            </a:extLst>
          </p:cNvPr>
          <p:cNvSpPr txBox="1"/>
          <p:nvPr/>
        </p:nvSpPr>
        <p:spPr>
          <a:xfrm>
            <a:off x="3817630" y="242598"/>
            <a:ext cx="4873077" cy="800219"/>
          </a:xfrm>
          <a:prstGeom prst="rect">
            <a:avLst/>
          </a:prstGeom>
          <a:noFill/>
        </p:spPr>
        <p:txBody>
          <a:bodyPr wrap="square" rtlCol="0">
            <a:spAutoFit/>
          </a:bodyPr>
          <a:lstStyle/>
          <a:p>
            <a:r>
              <a:rPr lang="en-US" sz="2800" b="1" dirty="0" smtClean="0">
                <a:latin typeface="Montserrat ExtraLight" panose="00000300000000000000" pitchFamily="2" charset="-52"/>
              </a:rPr>
              <a:t>Dependency Injection</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 xmlns:a16="http://schemas.microsoft.com/office/drawing/2014/main" id="{F16B480B-808A-48C9-A952-86C5F036B8A8}"/>
              </a:ext>
            </a:extLst>
          </p:cNvPr>
          <p:cNvSpPr/>
          <p:nvPr/>
        </p:nvSpPr>
        <p:spPr>
          <a:xfrm>
            <a:off x="789355" y="821306"/>
            <a:ext cx="10852917" cy="5909310"/>
          </a:xfrm>
          <a:prstGeom prst="rect">
            <a:avLst/>
          </a:prstGeom>
        </p:spPr>
        <p:txBody>
          <a:bodyPr wrap="square">
            <a:spAutoFit/>
          </a:bodyPr>
          <a:lstStyle/>
          <a:p>
            <a:r>
              <a:rPr lang="en-US" b="1" dirty="0">
                <a:latin typeface="Montserrat ExtraLight" panose="00000300000000000000" pitchFamily="2" charset="-52"/>
              </a:rPr>
              <a:t>ASP.NET Core supports </a:t>
            </a:r>
            <a:r>
              <a:rPr lang="en-US" b="1" dirty="0" smtClean="0">
                <a:latin typeface="Montserrat ExtraLight" panose="00000300000000000000" pitchFamily="2" charset="-52"/>
              </a:rPr>
              <a:t>the built-in </a:t>
            </a:r>
            <a:r>
              <a:rPr lang="en-US" b="1" dirty="0">
                <a:latin typeface="Montserrat ExtraLight" panose="00000300000000000000" pitchFamily="2" charset="-52"/>
              </a:rPr>
              <a:t>dependency injection (DI) software design pattern, which is a technique for achieving Inversion of Control (</a:t>
            </a:r>
            <a:r>
              <a:rPr lang="en-US" b="1" dirty="0" err="1">
                <a:latin typeface="Montserrat ExtraLight" panose="00000300000000000000" pitchFamily="2" charset="-52"/>
              </a:rPr>
              <a:t>IoC</a:t>
            </a:r>
            <a:r>
              <a:rPr lang="en-US" b="1" dirty="0">
                <a:latin typeface="Montserrat ExtraLight" panose="00000300000000000000" pitchFamily="2" charset="-52"/>
              </a:rPr>
              <a:t>) between classes and their dependencies. </a:t>
            </a:r>
            <a:r>
              <a:rPr lang="en-US" b="1" dirty="0" smtClean="0">
                <a:latin typeface="Montserrat ExtraLight" panose="00000300000000000000" pitchFamily="2" charset="-52"/>
              </a:rPr>
              <a:t>It makes </a:t>
            </a:r>
            <a:r>
              <a:rPr lang="en-US" b="1" dirty="0">
                <a:latin typeface="Montserrat ExtraLight" panose="00000300000000000000" pitchFamily="2" charset="-52"/>
              </a:rPr>
              <a:t>configured services available to an app's classes. </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One </a:t>
            </a:r>
            <a:r>
              <a:rPr lang="en-US" b="1" dirty="0">
                <a:latin typeface="Montserrat ExtraLight" panose="00000300000000000000" pitchFamily="2" charset="-52"/>
              </a:rPr>
              <a:t>way to get an instance of a service in a class is to create a constructor with a parameter of the required type. The parameter can be the service type or an interface. The DI system provides the service at runtime.</a:t>
            </a:r>
            <a:endParaRPr lang="en-US" b="1" dirty="0" smtClean="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a:latin typeface="Montserrat ExtraLight" panose="00000300000000000000" pitchFamily="2" charset="-52"/>
              </a:rPr>
              <a:t>Dependency injection </a:t>
            </a:r>
            <a:r>
              <a:rPr lang="en-US" b="1" dirty="0" smtClean="0">
                <a:latin typeface="Montserrat ExtraLight" panose="00000300000000000000" pitchFamily="2" charset="-52"/>
              </a:rPr>
              <a:t>benefits:</a:t>
            </a:r>
            <a:endParaRPr lang="en-US" b="1" dirty="0">
              <a:latin typeface="Montserrat ExtraLight" panose="00000300000000000000" pitchFamily="2" charset="-52"/>
            </a:endParaRPr>
          </a:p>
          <a:p>
            <a:endParaRPr lang="en-US" b="1" dirty="0">
              <a:latin typeface="Montserrat ExtraLight" panose="00000300000000000000" pitchFamily="2" charset="-52"/>
            </a:endParaRPr>
          </a:p>
          <a:p>
            <a:r>
              <a:rPr lang="en-US" b="1" dirty="0" smtClean="0">
                <a:latin typeface="Montserrat ExtraLight" panose="00000300000000000000" pitchFamily="2" charset="-52"/>
              </a:rPr>
              <a:t>- The </a:t>
            </a:r>
            <a:r>
              <a:rPr lang="en-US" b="1" dirty="0">
                <a:latin typeface="Montserrat ExtraLight" panose="00000300000000000000" pitchFamily="2" charset="-52"/>
              </a:rPr>
              <a:t>use of an interface to abstract the dependency implementation.</a:t>
            </a:r>
          </a:p>
          <a:p>
            <a:r>
              <a:rPr lang="en-US" b="1" dirty="0" smtClean="0">
                <a:latin typeface="Montserrat ExtraLight" panose="00000300000000000000" pitchFamily="2" charset="-52"/>
              </a:rPr>
              <a:t>- Registration </a:t>
            </a:r>
            <a:r>
              <a:rPr lang="en-US" b="1" dirty="0">
                <a:latin typeface="Montserrat ExtraLight" panose="00000300000000000000" pitchFamily="2" charset="-52"/>
              </a:rPr>
              <a:t>of the dependency in a service container. ASP.NET Core provides a built-in service container, </a:t>
            </a:r>
            <a:r>
              <a:rPr lang="en-US" b="1" dirty="0" err="1">
                <a:latin typeface="Montserrat ExtraLight" panose="00000300000000000000" pitchFamily="2" charset="-52"/>
              </a:rPr>
              <a:t>IServiceProvider</a:t>
            </a:r>
            <a:r>
              <a:rPr lang="en-US" b="1" dirty="0">
                <a:latin typeface="Montserrat ExtraLight" panose="00000300000000000000" pitchFamily="2" charset="-52"/>
              </a:rPr>
              <a:t>. Services are registered in the app's </a:t>
            </a:r>
            <a:r>
              <a:rPr lang="en-US" b="1" dirty="0" err="1">
                <a:latin typeface="Montserrat ExtraLight" panose="00000300000000000000" pitchFamily="2" charset="-52"/>
              </a:rPr>
              <a:t>Startup.ConfigureServices</a:t>
            </a:r>
            <a:r>
              <a:rPr lang="en-US" b="1" dirty="0">
                <a:latin typeface="Montserrat ExtraLight" panose="00000300000000000000" pitchFamily="2" charset="-52"/>
              </a:rPr>
              <a:t> method.</a:t>
            </a:r>
          </a:p>
          <a:p>
            <a:r>
              <a:rPr lang="en-US" b="1" dirty="0" smtClean="0">
                <a:latin typeface="Montserrat ExtraLight" panose="00000300000000000000" pitchFamily="2" charset="-52"/>
              </a:rPr>
              <a:t>- Injection </a:t>
            </a:r>
            <a:r>
              <a:rPr lang="en-US" b="1" dirty="0">
                <a:latin typeface="Montserrat ExtraLight" panose="00000300000000000000" pitchFamily="2" charset="-52"/>
              </a:rPr>
              <a:t>of the service into the constructor of the class where it's used. The framework takes on the responsibility of creating an instance of the dependency and disposing of it when it's no longer </a:t>
            </a:r>
            <a:r>
              <a:rPr lang="en-US" b="1" dirty="0" smtClean="0">
                <a:latin typeface="Montserrat ExtraLight" panose="00000300000000000000" pitchFamily="2" charset="-52"/>
              </a:rPr>
              <a:t>needed.</a:t>
            </a:r>
            <a:endParaRPr lang="en-US" b="1" dirty="0">
              <a:latin typeface="Montserrat ExtraLight" panose="00000300000000000000" pitchFamily="2" charset="-52"/>
            </a:endParaRPr>
          </a:p>
          <a:p>
            <a:endParaRPr lang="en-US" b="1" dirty="0" smtClean="0">
              <a:latin typeface="Montserrat ExtraLight" panose="00000300000000000000" pitchFamily="2" charset="-52"/>
            </a:endParaRPr>
          </a:p>
          <a:p>
            <a:r>
              <a:rPr lang="en-US" b="1" dirty="0" smtClean="0">
                <a:latin typeface="Montserrat ExtraLight" panose="00000300000000000000" pitchFamily="2" charset="-52"/>
              </a:rPr>
              <a:t>Info:</a:t>
            </a:r>
            <a:endParaRPr lang="en-US" b="1" dirty="0" smtClean="0">
              <a:latin typeface="Montserrat ExtraLight" panose="00000300000000000000" pitchFamily="2" charset="-52"/>
            </a:endParaRPr>
          </a:p>
          <a:p>
            <a:r>
              <a:rPr lang="en-US" dirty="0">
                <a:hlinkClick r:id="rId2"/>
              </a:rPr>
              <a:t>https://docs.microsoft.com/en-gb/aspnet/core/fundamentals/dependency-injection?view=aspnetcore-2.2</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1579832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2081</TotalTime>
  <Words>1377</Words>
  <Application>Microsoft Office PowerPoint</Application>
  <PresentationFormat>Широкоэкранный</PresentationFormat>
  <Paragraphs>158</Paragraphs>
  <Slides>21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Arial</vt:lpstr>
      <vt:lpstr>Calibri</vt:lpstr>
      <vt:lpstr>Calibri Light</vt:lpstr>
      <vt:lpstr>Montserrat ExtraLight</vt:lpstr>
      <vt:lpstr>Montserrat SemiBold</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93</cp:revision>
  <dcterms:created xsi:type="dcterms:W3CDTF">2019-05-27T13:51:26Z</dcterms:created>
  <dcterms:modified xsi:type="dcterms:W3CDTF">2019-06-19T13:11:26Z</dcterms:modified>
</cp:coreProperties>
</file>