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Montserrat SemiBold"/>
      <p:regular r:id="rId33"/>
      <p:bold r:id="rId34"/>
      <p:italic r:id="rId35"/>
      <p:boldItalic r:id="rId36"/>
    </p:embeddedFont>
    <p:embeddedFont>
      <p:font typeface="Montserrat"/>
      <p:regular r:id="rId37"/>
      <p:bold r:id="rId38"/>
      <p:italic r:id="rId39"/>
      <p:boldItalic r:id="rId40"/>
    </p:embeddedFont>
    <p:embeddedFont>
      <p:font typeface="Montserrat Extra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3.xml"/><Relationship Id="rId42" Type="http://schemas.openxmlformats.org/officeDocument/2006/relationships/font" Target="fonts/MontserratExtraLight-bold.fntdata"/><Relationship Id="rId41" Type="http://schemas.openxmlformats.org/officeDocument/2006/relationships/font" Target="fonts/MontserratExtraLight-regular.fntdata"/><Relationship Id="rId22" Type="http://schemas.openxmlformats.org/officeDocument/2006/relationships/slide" Target="slides/slide15.xml"/><Relationship Id="rId44" Type="http://schemas.openxmlformats.org/officeDocument/2006/relationships/font" Target="fonts/MontserratExtraLight-boldItalic.fntdata"/><Relationship Id="rId21" Type="http://schemas.openxmlformats.org/officeDocument/2006/relationships/slide" Target="slides/slide14.xml"/><Relationship Id="rId43" Type="http://schemas.openxmlformats.org/officeDocument/2006/relationships/font" Target="fonts/MontserratExtraLight-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MontserratSemiBold-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MontserratSemiBold-italic.fntdata"/><Relationship Id="rId12" Type="http://schemas.openxmlformats.org/officeDocument/2006/relationships/slide" Target="slides/slide5.xml"/><Relationship Id="rId34" Type="http://schemas.openxmlformats.org/officeDocument/2006/relationships/font" Target="fonts/MontserratSemiBold-bold.fntdata"/><Relationship Id="rId15" Type="http://schemas.openxmlformats.org/officeDocument/2006/relationships/slide" Target="slides/slide8.xml"/><Relationship Id="rId37" Type="http://schemas.openxmlformats.org/officeDocument/2006/relationships/font" Target="fonts/Montserrat-regular.fntdata"/><Relationship Id="rId14" Type="http://schemas.openxmlformats.org/officeDocument/2006/relationships/slide" Target="slides/slide7.xml"/><Relationship Id="rId36" Type="http://schemas.openxmlformats.org/officeDocument/2006/relationships/font" Target="fonts/MontserratSemiBold-boldItalic.fntdata"/><Relationship Id="rId17" Type="http://schemas.openxmlformats.org/officeDocument/2006/relationships/slide" Target="slides/slide10.xml"/><Relationship Id="rId39" Type="http://schemas.openxmlformats.org/officeDocument/2006/relationships/font" Target="fonts/Montserrat-italic.fntdata"/><Relationship Id="rId16" Type="http://schemas.openxmlformats.org/officeDocument/2006/relationships/slide" Target="slides/slide9.xml"/><Relationship Id="rId38" Type="http://schemas.openxmlformats.org/officeDocument/2006/relationships/font" Target="fonts/Montserrat-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5c4102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95c4102a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95d53559f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595d53559f_0_5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95d53559f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595d53559f_0_5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95d53559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595d53559f_0_6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95d53559f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595d53559f_0_6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95d53559f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595d53559f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595d53559f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595d53559f_0_7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95d53559f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595d53559f_0_8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595d53559f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595d53559f_0_8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b7d7e14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5b7d7e145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5b7d7e14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5b7d7e145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95d53559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95d53559f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b7d7e145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5b7d7e145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5b7d7e145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5b7d7e1457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5b7d7e145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5b7d7e1457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5b7d7e14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5b7d7e1457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595d53559f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595d53559f_0_8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5b7d7e145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Apk image sizes</a:t>
            </a:r>
            <a:endParaRPr/>
          </a:p>
          <a:p>
            <a:pPr indent="0" lvl="0" marL="0" rtl="0" algn="l">
              <a:spcBef>
                <a:spcPts val="0"/>
              </a:spcBef>
              <a:spcAft>
                <a:spcPts val="0"/>
              </a:spcAft>
              <a:buNone/>
            </a:pPr>
            <a:r>
              <a:rPr lang="uk"/>
              <a:t>App priority</a:t>
            </a:r>
            <a:endParaRPr/>
          </a:p>
        </p:txBody>
      </p:sp>
      <p:sp>
        <p:nvSpPr>
          <p:cNvPr id="653" name="Google Shape;653;g5b7d7e1457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95d53559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595d53559f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95d53559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595d53559f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95d53559f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595d53559f_0_3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95d53559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595d53559f_0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95d53559f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595d53559f_0_3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95d53559f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595d53559f_0_5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95d53559f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595d53559f_0_5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126" name="Shape 126"/>
        <p:cNvGrpSpPr/>
        <p:nvPr/>
      </p:nvGrpSpPr>
      <p:grpSpPr>
        <a:xfrm>
          <a:off x="0" y="0"/>
          <a:ext cx="0" cy="0"/>
          <a:chOff x="0" y="0"/>
          <a:chExt cx="0" cy="0"/>
        </a:xfrm>
      </p:grpSpPr>
      <p:grpSp>
        <p:nvGrpSpPr>
          <p:cNvPr id="127" name="Google Shape;127;p26"/>
          <p:cNvGrpSpPr/>
          <p:nvPr/>
        </p:nvGrpSpPr>
        <p:grpSpPr>
          <a:xfrm>
            <a:off x="-1" y="0"/>
            <a:ext cx="9144001" cy="5143500"/>
            <a:chOff x="-1" y="0"/>
            <a:chExt cx="12192001" cy="6858000"/>
          </a:xfrm>
        </p:grpSpPr>
        <p:sp>
          <p:nvSpPr>
            <p:cNvPr id="128" name="Google Shape;128;p26"/>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29" name="Google Shape;129;p26"/>
            <p:cNvGrpSpPr/>
            <p:nvPr/>
          </p:nvGrpSpPr>
          <p:grpSpPr>
            <a:xfrm>
              <a:off x="-1" y="0"/>
              <a:ext cx="12192001" cy="6858000"/>
              <a:chOff x="-1" y="0"/>
              <a:chExt cx="12192001" cy="6858000"/>
            </a:xfrm>
          </p:grpSpPr>
          <p:pic>
            <p:nvPicPr>
              <p:cNvPr id="130" name="Google Shape;130;p26"/>
              <p:cNvPicPr preferRelativeResize="0"/>
              <p:nvPr/>
            </p:nvPicPr>
            <p:blipFill rotWithShape="1">
              <a:blip r:embed="rId2">
                <a:alphaModFix/>
              </a:blip>
              <a:srcRect b="0" l="0" r="0" t="0"/>
              <a:stretch/>
            </p:blipFill>
            <p:spPr>
              <a:xfrm flipH="1">
                <a:off x="-1" y="0"/>
                <a:ext cx="12192001" cy="6858000"/>
              </a:xfrm>
              <a:prstGeom prst="rect">
                <a:avLst/>
              </a:prstGeom>
              <a:noFill/>
              <a:ln>
                <a:noFill/>
              </a:ln>
            </p:spPr>
          </p:pic>
          <p:pic>
            <p:nvPicPr>
              <p:cNvPr id="131" name="Google Shape;131;p26"/>
              <p:cNvPicPr preferRelativeResize="0"/>
              <p:nvPr/>
            </p:nvPicPr>
            <p:blipFill rotWithShape="1">
              <a:blip r:embed="rId3">
                <a:alphaModFix/>
              </a:blip>
              <a:srcRect b="0" l="0" r="0" t="0"/>
              <a:stretch/>
            </p:blipFill>
            <p:spPr>
              <a:xfrm>
                <a:off x="6372072" y="2462703"/>
                <a:ext cx="5587398" cy="4362639"/>
              </a:xfrm>
              <a:prstGeom prst="rect">
                <a:avLst/>
              </a:prstGeom>
              <a:noFill/>
              <a:ln>
                <a:noFill/>
              </a:ln>
            </p:spPr>
          </p:pic>
        </p:grpSp>
      </p:grpSp>
      <p:sp>
        <p:nvSpPr>
          <p:cNvPr id="132" name="Google Shape;132;p26"/>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uk" sz="2400" u="none" cap="none" strike="noStrike">
                <a:solidFill>
                  <a:schemeClr val="lt1"/>
                </a:solidFill>
                <a:latin typeface="Montserrat SemiBold"/>
                <a:ea typeface="Montserrat SemiBold"/>
                <a:cs typeface="Montserrat SemiBold"/>
                <a:sym typeface="Montserrat SemiBold"/>
              </a:rPr>
              <a:t>Memory management, Lifecycle, Multi-screen Apps List (TableView, RecyclerView)</a:t>
            </a:r>
            <a:endParaRPr sz="2400">
              <a:solidFill>
                <a:schemeClr val="lt1"/>
              </a:solidFill>
              <a:latin typeface="Montserrat SemiBold"/>
              <a:ea typeface="Montserrat SemiBold"/>
              <a:cs typeface="Montserrat SemiBold"/>
              <a:sym typeface="Montserrat SemiBold"/>
            </a:endParaRPr>
          </a:p>
        </p:txBody>
      </p:sp>
      <p:sp>
        <p:nvSpPr>
          <p:cNvPr id="133" name="Google Shape;133;p26"/>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134" name="Google Shape;134;p26"/>
          <p:cNvSpPr txBox="1"/>
          <p:nvPr/>
        </p:nvSpPr>
        <p:spPr>
          <a:xfrm>
            <a:off x="526597" y="4009018"/>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Name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35" name="Shape 135"/>
        <p:cNvGrpSpPr/>
        <p:nvPr/>
      </p:nvGrpSpPr>
      <p:grpSpPr>
        <a:xfrm>
          <a:off x="0" y="0"/>
          <a:ext cx="0" cy="0"/>
          <a:chOff x="0" y="0"/>
          <a:chExt cx="0" cy="0"/>
        </a:xfrm>
      </p:grpSpPr>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145" name="Shape 145"/>
        <p:cNvGrpSpPr/>
        <p:nvPr/>
      </p:nvGrpSpPr>
      <p:grpSpPr>
        <a:xfrm>
          <a:off x="0" y="0"/>
          <a:ext cx="0" cy="0"/>
          <a:chOff x="0" y="0"/>
          <a:chExt cx="0" cy="0"/>
        </a:xfrm>
      </p:grpSpPr>
      <p:sp>
        <p:nvSpPr>
          <p:cNvPr id="146" name="Google Shape;146;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47" name="Google Shape;147;p2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9" name="Google Shape;14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0" name="Google Shape;15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151" name="Shape 151"/>
        <p:cNvGrpSpPr/>
        <p:nvPr/>
      </p:nvGrpSpPr>
      <p:grpSpPr>
        <a:xfrm>
          <a:off x="0" y="0"/>
          <a:ext cx="0" cy="0"/>
          <a:chOff x="0" y="0"/>
          <a:chExt cx="0" cy="0"/>
        </a:xfrm>
      </p:grpSpPr>
      <p:sp>
        <p:nvSpPr>
          <p:cNvPr id="152" name="Google Shape;15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53" name="Google Shape;153;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4" name="Google Shape;154;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5" name="Google Shape;15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6" name="Google Shape;15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7" name="Google Shape;157;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158" name="Shape 158"/>
        <p:cNvGrpSpPr/>
        <p:nvPr/>
      </p:nvGrpSpPr>
      <p:grpSpPr>
        <a:xfrm>
          <a:off x="0" y="0"/>
          <a:ext cx="0" cy="0"/>
          <a:chOff x="0" y="0"/>
          <a:chExt cx="0" cy="0"/>
        </a:xfrm>
      </p:grpSpPr>
      <p:sp>
        <p:nvSpPr>
          <p:cNvPr id="159" name="Google Shape;159;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0" name="Google Shape;160;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1"/>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62" name="Google Shape;162;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3" name="Google Shape;163;p3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9" name="Google Shape;16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0" name="Google Shape;17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1" name="Google Shape;17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172" name="Shape 172"/>
        <p:cNvGrpSpPr/>
        <p:nvPr/>
      </p:nvGrpSpPr>
      <p:grpSpPr>
        <a:xfrm>
          <a:off x="0" y="0"/>
          <a:ext cx="0" cy="0"/>
          <a:chOff x="0" y="0"/>
          <a:chExt cx="0" cy="0"/>
        </a:xfrm>
      </p:grpSpPr>
      <p:sp>
        <p:nvSpPr>
          <p:cNvPr id="173" name="Google Shape;17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74" name="Google Shape;17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5" name="Google Shape;17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6" name="Google Shape;17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7" name="Google Shape;17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8" name="Google Shape;17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81" name="Google Shape;181;p3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4" name="Google Shape;18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5" name="Google Shape;18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88" name="Google Shape;18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89" name="Google Shape;18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0" name="Google Shape;19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1" name="Google Shape;19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92" name="Shape 192"/>
        <p:cNvGrpSpPr/>
        <p:nvPr/>
      </p:nvGrpSpPr>
      <p:grpSpPr>
        <a:xfrm>
          <a:off x="0" y="0"/>
          <a:ext cx="0" cy="0"/>
          <a:chOff x="0" y="0"/>
          <a:chExt cx="0" cy="0"/>
        </a:xfrm>
      </p:grpSpPr>
      <p:sp>
        <p:nvSpPr>
          <p:cNvPr id="193" name="Google Shape;19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94" name="Google Shape;19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95" name="Google Shape;19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6" name="Google Shape;19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7" name="Google Shape;19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37"/>
          <p:cNvGrpSpPr/>
          <p:nvPr/>
        </p:nvGrpSpPr>
        <p:grpSpPr>
          <a:xfrm>
            <a:off x="-1" y="0"/>
            <a:ext cx="9144001" cy="5143500"/>
            <a:chOff x="-1" y="0"/>
            <a:chExt cx="12192001" cy="6858000"/>
          </a:xfrm>
        </p:grpSpPr>
        <p:sp>
          <p:nvSpPr>
            <p:cNvPr id="203" name="Google Shape;203;p37"/>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04" name="Google Shape;204;p37"/>
            <p:cNvGrpSpPr/>
            <p:nvPr/>
          </p:nvGrpSpPr>
          <p:grpSpPr>
            <a:xfrm>
              <a:off x="-1" y="0"/>
              <a:ext cx="12192001" cy="6858000"/>
              <a:chOff x="-1" y="0"/>
              <a:chExt cx="12192001" cy="6858000"/>
            </a:xfrm>
          </p:grpSpPr>
          <p:pic>
            <p:nvPicPr>
              <p:cNvPr id="205" name="Google Shape;205;p37"/>
              <p:cNvPicPr preferRelativeResize="0"/>
              <p:nvPr/>
            </p:nvPicPr>
            <p:blipFill rotWithShape="1">
              <a:blip r:embed="rId3">
                <a:alphaModFix/>
              </a:blip>
              <a:srcRect b="0" l="0" r="0" t="0"/>
              <a:stretch/>
            </p:blipFill>
            <p:spPr>
              <a:xfrm flipH="1">
                <a:off x="-1" y="0"/>
                <a:ext cx="12192001" cy="6858000"/>
              </a:xfrm>
              <a:prstGeom prst="rect">
                <a:avLst/>
              </a:prstGeom>
              <a:noFill/>
              <a:ln>
                <a:noFill/>
              </a:ln>
            </p:spPr>
          </p:pic>
          <p:pic>
            <p:nvPicPr>
              <p:cNvPr id="206" name="Google Shape;206;p37"/>
              <p:cNvPicPr preferRelativeResize="0"/>
              <p:nvPr/>
            </p:nvPicPr>
            <p:blipFill rotWithShape="1">
              <a:blip r:embed="rId4">
                <a:alphaModFix/>
              </a:blip>
              <a:srcRect b="0" l="0" r="0" t="0"/>
              <a:stretch/>
            </p:blipFill>
            <p:spPr>
              <a:xfrm>
                <a:off x="6372072" y="2462703"/>
                <a:ext cx="5587398" cy="4362639"/>
              </a:xfrm>
              <a:prstGeom prst="rect">
                <a:avLst/>
              </a:prstGeom>
              <a:noFill/>
              <a:ln>
                <a:noFill/>
              </a:ln>
            </p:spPr>
          </p:pic>
        </p:grpSp>
      </p:grpSp>
      <p:sp>
        <p:nvSpPr>
          <p:cNvPr id="207" name="Google Shape;207;p37"/>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3200">
                <a:solidFill>
                  <a:schemeClr val="lt1"/>
                </a:solidFill>
                <a:latin typeface="Montserrat SemiBold"/>
                <a:ea typeface="Montserrat SemiBold"/>
                <a:cs typeface="Montserrat SemiBold"/>
                <a:sym typeface="Montserrat SemiBold"/>
              </a:rPr>
              <a:t>User Interface</a:t>
            </a:r>
            <a:endParaRPr sz="3200">
              <a:solidFill>
                <a:schemeClr val="lt1"/>
              </a:solidFill>
              <a:latin typeface="Montserrat SemiBold"/>
              <a:ea typeface="Montserrat SemiBold"/>
              <a:cs typeface="Montserrat SemiBold"/>
              <a:sym typeface="Montserrat SemiBold"/>
            </a:endParaRPr>
          </a:p>
        </p:txBody>
      </p:sp>
      <p:sp>
        <p:nvSpPr>
          <p:cNvPr id="208" name="Google Shape;208;p37"/>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209" name="Google Shape;209;p37"/>
          <p:cNvSpPr txBox="1"/>
          <p:nvPr/>
        </p:nvSpPr>
        <p:spPr>
          <a:xfrm>
            <a:off x="526601" y="4009025"/>
            <a:ext cx="976500" cy="207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uk" sz="900">
                <a:solidFill>
                  <a:schemeClr val="lt1"/>
                </a:solidFill>
                <a:latin typeface="Montserrat ExtraLight"/>
                <a:ea typeface="Montserrat ExtraLight"/>
                <a:cs typeface="Montserrat ExtraLight"/>
                <a:sym typeface="Montserrat ExtraLight"/>
              </a:rPr>
              <a:t>Andrii Rudyk</a:t>
            </a:r>
            <a:endParaRPr sz="900">
              <a:solidFill>
                <a:schemeClr val="lt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6"/>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4" name="Google Shape;374;p46"/>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5" name="Google Shape;375;p46"/>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Google Shape;376;p46"/>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Google Shape;377;p46"/>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46"/>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Google Shape;379;p46"/>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0" name="Google Shape;380;p46"/>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1" name="Google Shape;381;p46"/>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2" name="Google Shape;382;p46"/>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3" name="Google Shape;383;p46"/>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4" name="Google Shape;384;p46"/>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5" name="Google Shape;385;p46"/>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ConstraintLayout</a:t>
            </a:r>
            <a:endParaRPr sz="1800">
              <a:solidFill>
                <a:schemeClr val="dk1"/>
              </a:solidFill>
              <a:latin typeface="Montserrat SemiBold"/>
              <a:ea typeface="Montserrat SemiBold"/>
              <a:cs typeface="Montserrat SemiBold"/>
              <a:sym typeface="Montserrat SemiBold"/>
            </a:endParaRPr>
          </a:p>
        </p:txBody>
      </p:sp>
      <p:sp>
        <p:nvSpPr>
          <p:cNvPr id="386" name="Google Shape;386;p46"/>
          <p:cNvSpPr txBox="1"/>
          <p:nvPr/>
        </p:nvSpPr>
        <p:spPr>
          <a:xfrm>
            <a:off x="998675" y="1784538"/>
            <a:ext cx="3101100" cy="459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Align the edge of a view to the same edge of another view.</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387" name="Google Shape;387;p46"/>
          <p:cNvSpPr txBox="1"/>
          <p:nvPr/>
        </p:nvSpPr>
        <p:spPr>
          <a:xfrm>
            <a:off x="998675" y="3663538"/>
            <a:ext cx="3101100" cy="459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Baseline alignment - align the text baseline of a view to the text baseline of another view.</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pic>
        <p:nvPicPr>
          <p:cNvPr id="388" name="Google Shape;388;p46"/>
          <p:cNvPicPr preferRelativeResize="0"/>
          <p:nvPr/>
        </p:nvPicPr>
        <p:blipFill>
          <a:blip r:embed="rId3">
            <a:alphaModFix/>
          </a:blip>
          <a:stretch>
            <a:fillRect/>
          </a:stretch>
        </p:blipFill>
        <p:spPr>
          <a:xfrm>
            <a:off x="4366224" y="1170125"/>
            <a:ext cx="1581432" cy="1620824"/>
          </a:xfrm>
          <a:prstGeom prst="rect">
            <a:avLst/>
          </a:prstGeom>
          <a:noFill/>
          <a:ln>
            <a:noFill/>
          </a:ln>
        </p:spPr>
      </p:pic>
      <p:pic>
        <p:nvPicPr>
          <p:cNvPr id="389" name="Google Shape;389;p46"/>
          <p:cNvPicPr preferRelativeResize="0"/>
          <p:nvPr/>
        </p:nvPicPr>
        <p:blipFill>
          <a:blip r:embed="rId4">
            <a:alphaModFix/>
          </a:blip>
          <a:stretch>
            <a:fillRect/>
          </a:stretch>
        </p:blipFill>
        <p:spPr>
          <a:xfrm>
            <a:off x="6502999" y="1170125"/>
            <a:ext cx="1588619" cy="1620825"/>
          </a:xfrm>
          <a:prstGeom prst="rect">
            <a:avLst/>
          </a:prstGeom>
          <a:noFill/>
          <a:ln>
            <a:noFill/>
          </a:ln>
        </p:spPr>
      </p:pic>
      <p:pic>
        <p:nvPicPr>
          <p:cNvPr id="390" name="Google Shape;390;p46"/>
          <p:cNvPicPr preferRelativeResize="0"/>
          <p:nvPr/>
        </p:nvPicPr>
        <p:blipFill>
          <a:blip r:embed="rId5">
            <a:alphaModFix/>
          </a:blip>
          <a:stretch>
            <a:fillRect/>
          </a:stretch>
        </p:blipFill>
        <p:spPr>
          <a:xfrm>
            <a:off x="4366235" y="2933798"/>
            <a:ext cx="3725388" cy="18178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7"/>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6" name="Google Shape;396;p47"/>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7" name="Google Shape;397;p47"/>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8" name="Google Shape;398;p47"/>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9" name="Google Shape;399;p47"/>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0" name="Google Shape;400;p47"/>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1" name="Google Shape;401;p47"/>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2" name="Google Shape;402;p47"/>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3" name="Google Shape;403;p47"/>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4" name="Google Shape;404;p47"/>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5" name="Google Shape;405;p47"/>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6" name="Google Shape;406;p47"/>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7" name="Google Shape;407;p47"/>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ConstraintLayout</a:t>
            </a:r>
            <a:endParaRPr sz="1800">
              <a:solidFill>
                <a:schemeClr val="dk1"/>
              </a:solidFill>
              <a:latin typeface="Montserrat SemiBold"/>
              <a:ea typeface="Montserrat SemiBold"/>
              <a:cs typeface="Montserrat SemiBold"/>
              <a:sym typeface="Montserrat SemiBold"/>
            </a:endParaRPr>
          </a:p>
        </p:txBody>
      </p:sp>
      <p:sp>
        <p:nvSpPr>
          <p:cNvPr id="408" name="Google Shape;408;p47"/>
          <p:cNvSpPr txBox="1"/>
          <p:nvPr/>
        </p:nvSpPr>
        <p:spPr>
          <a:xfrm>
            <a:off x="998675" y="1555938"/>
            <a:ext cx="3101100" cy="459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Constrain to a guideline - add a vertical or horizontal guideline to which you can constrain views, and the guideline will be invisible to app users.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409" name="Google Shape;409;p47"/>
          <p:cNvSpPr txBox="1"/>
          <p:nvPr/>
        </p:nvSpPr>
        <p:spPr>
          <a:xfrm>
            <a:off x="998675" y="3663538"/>
            <a:ext cx="3101100" cy="459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Constrain to a barrier - similar to a guideline, a barrier is an invisible line that you can constrain views to.</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pic>
        <p:nvPicPr>
          <p:cNvPr id="410" name="Google Shape;410;p47"/>
          <p:cNvPicPr preferRelativeResize="0"/>
          <p:nvPr/>
        </p:nvPicPr>
        <p:blipFill>
          <a:blip r:embed="rId3">
            <a:alphaModFix/>
          </a:blip>
          <a:stretch>
            <a:fillRect/>
          </a:stretch>
        </p:blipFill>
        <p:spPr>
          <a:xfrm>
            <a:off x="4479175" y="935525"/>
            <a:ext cx="3315491" cy="1729200"/>
          </a:xfrm>
          <a:prstGeom prst="rect">
            <a:avLst/>
          </a:prstGeom>
          <a:noFill/>
          <a:ln>
            <a:noFill/>
          </a:ln>
        </p:spPr>
      </p:pic>
      <p:pic>
        <p:nvPicPr>
          <p:cNvPr id="411" name="Google Shape;411;p47"/>
          <p:cNvPicPr preferRelativeResize="0"/>
          <p:nvPr/>
        </p:nvPicPr>
        <p:blipFill>
          <a:blip r:embed="rId4">
            <a:alphaModFix/>
          </a:blip>
          <a:stretch>
            <a:fillRect/>
          </a:stretch>
        </p:blipFill>
        <p:spPr>
          <a:xfrm>
            <a:off x="5297350" y="2834525"/>
            <a:ext cx="1850856" cy="193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48"/>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7" name="Google Shape;417;p4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8" name="Google Shape;418;p48"/>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9" name="Google Shape;419;p4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0" name="Google Shape;420;p48"/>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1" name="Google Shape;421;p48"/>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2" name="Google Shape;422;p4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3" name="Google Shape;423;p48"/>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4" name="Google Shape;424;p48"/>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5" name="Google Shape;425;p48"/>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6" name="Google Shape;426;p4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7" name="Google Shape;427;p4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8" name="Google Shape;428;p48"/>
          <p:cNvSpPr txBox="1"/>
          <p:nvPr/>
        </p:nvSpPr>
        <p:spPr>
          <a:xfrm>
            <a:off x="1404650" y="743725"/>
            <a:ext cx="68352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UI Controls (Textview, EditText, Radio Button, Checkbox)</a:t>
            </a:r>
            <a:endParaRPr sz="1800">
              <a:solidFill>
                <a:schemeClr val="dk1"/>
              </a:solidFill>
              <a:latin typeface="Montserrat SemiBold"/>
              <a:ea typeface="Montserrat SemiBold"/>
              <a:cs typeface="Montserrat SemiBold"/>
              <a:sym typeface="Montserrat SemiBold"/>
            </a:endParaRPr>
          </a:p>
        </p:txBody>
      </p:sp>
      <p:sp>
        <p:nvSpPr>
          <p:cNvPr id="429" name="Google Shape;429;p48"/>
          <p:cNvSpPr txBox="1"/>
          <p:nvPr/>
        </p:nvSpPr>
        <p:spPr>
          <a:xfrm>
            <a:off x="1017475" y="1224050"/>
            <a:ext cx="66648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In android ui or input controls are the interactive or View components which are used to design the user interface of an application. In android we have a wide variety of UI or input controls available, those are TextView, EditText, Buttons, Checkbox, Progressbar, Spinners, etc. Generally, in android the user interface of an app is made with a collection of View and ViewGroup objects.</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pic>
        <p:nvPicPr>
          <p:cNvPr id="430" name="Google Shape;430;p48"/>
          <p:cNvPicPr preferRelativeResize="0"/>
          <p:nvPr/>
        </p:nvPicPr>
        <p:blipFill>
          <a:blip r:embed="rId3">
            <a:alphaModFix/>
          </a:blip>
          <a:stretch>
            <a:fillRect/>
          </a:stretch>
        </p:blipFill>
        <p:spPr>
          <a:xfrm>
            <a:off x="2738250" y="2571750"/>
            <a:ext cx="3190875" cy="178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6" name="Google Shape;436;p4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7" name="Google Shape;437;p4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8" name="Google Shape;438;p4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9" name="Google Shape;439;p4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0" name="Google Shape;440;p4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1" name="Google Shape;441;p4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2" name="Google Shape;442;p4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3" name="Google Shape;443;p4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4" name="Google Shape;444;p4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5" name="Google Shape;445;p4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6" name="Google Shape;446;p4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7" name="Google Shape;447;p49"/>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Declare UI Elements in XML</a:t>
            </a:r>
            <a:endParaRPr sz="1800">
              <a:solidFill>
                <a:schemeClr val="dk1"/>
              </a:solidFill>
              <a:latin typeface="Montserrat SemiBold"/>
              <a:ea typeface="Montserrat SemiBold"/>
              <a:cs typeface="Montserrat SemiBold"/>
              <a:sym typeface="Montserrat SemiBold"/>
            </a:endParaRPr>
          </a:p>
        </p:txBody>
      </p:sp>
      <p:sp>
        <p:nvSpPr>
          <p:cNvPr id="448" name="Google Shape;448;p49"/>
          <p:cNvSpPr txBox="1"/>
          <p:nvPr/>
        </p:nvSpPr>
        <p:spPr>
          <a:xfrm>
            <a:off x="1017475" y="1224050"/>
            <a:ext cx="66648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Input controls are the interactive components in your app's user interface. Android provides a wide variety of controls you can use in your UI, such as buttons, text fields, seek bars, check box, zoom buttons, toggle buttons, and many more.</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pic>
        <p:nvPicPr>
          <p:cNvPr id="449" name="Google Shape;449;p49"/>
          <p:cNvPicPr preferRelativeResize="0"/>
          <p:nvPr/>
        </p:nvPicPr>
        <p:blipFill rotWithShape="1">
          <a:blip r:embed="rId3">
            <a:alphaModFix/>
          </a:blip>
          <a:srcRect b="0" l="10047" r="0" t="2752"/>
          <a:stretch/>
        </p:blipFill>
        <p:spPr>
          <a:xfrm>
            <a:off x="921500" y="1918225"/>
            <a:ext cx="4776274" cy="1551525"/>
          </a:xfrm>
          <a:prstGeom prst="rect">
            <a:avLst/>
          </a:prstGeom>
          <a:noFill/>
          <a:ln>
            <a:noFill/>
          </a:ln>
        </p:spPr>
      </p:pic>
      <p:pic>
        <p:nvPicPr>
          <p:cNvPr id="450" name="Google Shape;450;p49"/>
          <p:cNvPicPr preferRelativeResize="0"/>
          <p:nvPr/>
        </p:nvPicPr>
        <p:blipFill rotWithShape="1">
          <a:blip r:embed="rId4">
            <a:alphaModFix/>
          </a:blip>
          <a:srcRect b="0" l="1477" r="0" t="0"/>
          <a:stretch/>
        </p:blipFill>
        <p:spPr>
          <a:xfrm>
            <a:off x="3507350" y="3217575"/>
            <a:ext cx="5044749" cy="177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0"/>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6" name="Google Shape;456;p50"/>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7" name="Google Shape;457;p50"/>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8" name="Google Shape;458;p50"/>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9" name="Google Shape;459;p50"/>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0" name="Google Shape;460;p50"/>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1" name="Google Shape;461;p50"/>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2" name="Google Shape;462;p50"/>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3" name="Google Shape;463;p50"/>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4" name="Google Shape;464;p50"/>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5" name="Google Shape;465;p50"/>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6" name="Google Shape;466;p50"/>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7" name="Google Shape;467;p50"/>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Layout Attributes</a:t>
            </a:r>
            <a:endParaRPr sz="1800">
              <a:solidFill>
                <a:schemeClr val="dk1"/>
              </a:solidFill>
              <a:latin typeface="Montserrat SemiBold"/>
              <a:ea typeface="Montserrat SemiBold"/>
              <a:cs typeface="Montserrat SemiBold"/>
              <a:sym typeface="Montserrat SemiBold"/>
            </a:endParaRPr>
          </a:p>
        </p:txBody>
      </p:sp>
      <p:sp>
        <p:nvSpPr>
          <p:cNvPr id="468" name="Google Shape;468;p50"/>
          <p:cNvSpPr txBox="1"/>
          <p:nvPr/>
        </p:nvSpPr>
        <p:spPr>
          <a:xfrm>
            <a:off x="1017475" y="1224050"/>
            <a:ext cx="66648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Each layout has a set of attributes which define the visual properties of that layout. There are few common attributes among all the layouts and their are other attributes which are specific to that layout.</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pic>
        <p:nvPicPr>
          <p:cNvPr id="469" name="Google Shape;469;p50"/>
          <p:cNvPicPr preferRelativeResize="0"/>
          <p:nvPr/>
        </p:nvPicPr>
        <p:blipFill>
          <a:blip r:embed="rId3">
            <a:alphaModFix/>
          </a:blip>
          <a:stretch>
            <a:fillRect/>
          </a:stretch>
        </p:blipFill>
        <p:spPr>
          <a:xfrm>
            <a:off x="614425" y="2135950"/>
            <a:ext cx="3519327" cy="2334350"/>
          </a:xfrm>
          <a:prstGeom prst="rect">
            <a:avLst/>
          </a:prstGeom>
          <a:noFill/>
          <a:ln>
            <a:noFill/>
          </a:ln>
        </p:spPr>
      </p:pic>
      <p:pic>
        <p:nvPicPr>
          <p:cNvPr id="470" name="Google Shape;470;p50"/>
          <p:cNvPicPr preferRelativeResize="0"/>
          <p:nvPr/>
        </p:nvPicPr>
        <p:blipFill>
          <a:blip r:embed="rId4">
            <a:alphaModFix/>
          </a:blip>
          <a:stretch>
            <a:fillRect/>
          </a:stretch>
        </p:blipFill>
        <p:spPr>
          <a:xfrm>
            <a:off x="4572000" y="1974750"/>
            <a:ext cx="3427625" cy="249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1"/>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76" name="Google Shape;476;p5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77" name="Google Shape;477;p51"/>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8" name="Google Shape;478;p51"/>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9" name="Google Shape;479;p51"/>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0" name="Google Shape;480;p51"/>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1" name="Google Shape;481;p51"/>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2" name="Google Shape;482;p51"/>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3" name="Google Shape;483;p51"/>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4" name="Google Shape;484;p51"/>
          <p:cNvSpPr txBox="1"/>
          <p:nvPr/>
        </p:nvSpPr>
        <p:spPr>
          <a:xfrm>
            <a:off x="2489765" y="1555604"/>
            <a:ext cx="4323600" cy="1315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Events are a useful way to collect data about a user's interaction with interactive components of Applications.</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Event Listener − an interface in the View class that contains a single callback method. These methods will be called by the Android framework when the View to which the listener has been registered is triggered by user interaction with the item in the UI.</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Event Listeners Registration − the process by which an Event Handler gets registered with an Event Listener so that the handler is called when the Event Listener fires the event.</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Event Handler − when an event happens and we have registered an event listener for the event, the event listener calls the Event Handlers, which is the method that actually handles the event.</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485" name="Google Shape;485;p51"/>
          <p:cNvSpPr txBox="1"/>
          <p:nvPr/>
        </p:nvSpPr>
        <p:spPr>
          <a:xfrm>
            <a:off x="2489764" y="1005181"/>
            <a:ext cx="3288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Event Handling</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2"/>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91" name="Google Shape;491;p5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92" name="Google Shape;492;p52"/>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3" name="Google Shape;493;p52"/>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4" name="Google Shape;494;p52"/>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5" name="Google Shape;495;p52"/>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6" name="Google Shape;496;p52"/>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7" name="Google Shape;497;p52"/>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8" name="Google Shape;498;p52"/>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9" name="Google Shape;499;p52"/>
          <p:cNvSpPr txBox="1"/>
          <p:nvPr/>
        </p:nvSpPr>
        <p:spPr>
          <a:xfrm>
            <a:off x="2489765" y="2165204"/>
            <a:ext cx="4323600" cy="1315800"/>
          </a:xfrm>
          <a:prstGeom prst="rect">
            <a:avLst/>
          </a:prstGeom>
          <a:noFill/>
          <a:ln>
            <a:noFill/>
          </a:ln>
        </p:spPr>
        <p:txBody>
          <a:bodyPr anchorCtr="0" anchor="t" bIns="34275" lIns="68575" spcFirstLastPara="1" rIns="68575" wrap="square" tIns="34275">
            <a:noAutofit/>
          </a:bodyPr>
          <a:lstStyle/>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onClick() - From View.OnClickListener. When touch the item.</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onLongClick() - From View.OnLongClickListener. When touch and holds the item</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onFocusChange() - From View.OnFocusChangeListener. When navigate onto or away from the item</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onKey() - From View.OnKeyListener. When focus on the item and presses or releases a hardware key on the device</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onTouch() - From View.OnTouchListener. When perform an action qualified as a touch event</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500" name="Google Shape;500;p52"/>
          <p:cNvSpPr txBox="1"/>
          <p:nvPr/>
        </p:nvSpPr>
        <p:spPr>
          <a:xfrm>
            <a:off x="2489764" y="1614781"/>
            <a:ext cx="3288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Event listeners</a:t>
            </a:r>
            <a:endParaRPr sz="18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3"/>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6" name="Google Shape;506;p53"/>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7" name="Google Shape;507;p53"/>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8" name="Google Shape;508;p53"/>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9" name="Google Shape;509;p53"/>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0" name="Google Shape;510;p53"/>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1" name="Google Shape;511;p53"/>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2" name="Google Shape;512;p53"/>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3" name="Google Shape;513;p53"/>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4" name="Google Shape;514;p53"/>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5" name="Google Shape;515;p53"/>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6" name="Google Shape;516;p53"/>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7" name="Google Shape;517;p53"/>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Event Listeners Registration</a:t>
            </a:r>
            <a:endParaRPr sz="1800">
              <a:solidFill>
                <a:schemeClr val="dk1"/>
              </a:solidFill>
              <a:latin typeface="Montserrat SemiBold"/>
              <a:ea typeface="Montserrat SemiBold"/>
              <a:cs typeface="Montserrat SemiBold"/>
              <a:sym typeface="Montserrat SemiBold"/>
            </a:endParaRPr>
          </a:p>
        </p:txBody>
      </p:sp>
      <p:pic>
        <p:nvPicPr>
          <p:cNvPr id="518" name="Google Shape;518;p53"/>
          <p:cNvPicPr preferRelativeResize="0"/>
          <p:nvPr/>
        </p:nvPicPr>
        <p:blipFill>
          <a:blip r:embed="rId3">
            <a:alphaModFix/>
          </a:blip>
          <a:stretch>
            <a:fillRect/>
          </a:stretch>
        </p:blipFill>
        <p:spPr>
          <a:xfrm>
            <a:off x="1402213" y="2492415"/>
            <a:ext cx="5635074" cy="2076097"/>
          </a:xfrm>
          <a:prstGeom prst="rect">
            <a:avLst/>
          </a:prstGeom>
          <a:noFill/>
          <a:ln>
            <a:noFill/>
          </a:ln>
        </p:spPr>
      </p:pic>
      <p:pic>
        <p:nvPicPr>
          <p:cNvPr id="519" name="Google Shape;519;p53"/>
          <p:cNvPicPr preferRelativeResize="0"/>
          <p:nvPr/>
        </p:nvPicPr>
        <p:blipFill>
          <a:blip r:embed="rId4">
            <a:alphaModFix/>
          </a:blip>
          <a:stretch>
            <a:fillRect/>
          </a:stretch>
        </p:blipFill>
        <p:spPr>
          <a:xfrm>
            <a:off x="1402213" y="1318487"/>
            <a:ext cx="5635073" cy="933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4"/>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5" name="Google Shape;525;p54"/>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6" name="Google Shape;526;p54"/>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7" name="Google Shape;527;p54"/>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8" name="Google Shape;528;p54"/>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9" name="Google Shape;529;p54"/>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0" name="Google Shape;530;p54"/>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1" name="Google Shape;531;p54"/>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2" name="Google Shape;532;p54"/>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3" name="Google Shape;533;p54"/>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4" name="Google Shape;534;p54"/>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5" name="Google Shape;535;p54"/>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6" name="Google Shape;536;p54"/>
          <p:cNvSpPr txBox="1"/>
          <p:nvPr/>
        </p:nvSpPr>
        <p:spPr>
          <a:xfrm>
            <a:off x="828600" y="1179050"/>
            <a:ext cx="4314900" cy="29250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RecyclerView is a new ViewGroup that is prepared to render any adapter-based view in a similar way. It is supposed to be the successor of ListView and GridView, and it can be found in the latest support-v7 version. </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RecyclerView Features:</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ViewHolder to store data that makes binding view contents easier</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ItemDecorator to set special drawing and layout offset</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SmoothScroller for smooth scrolling</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LayoutManager</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By Default Animations while adding or removing an item</a:t>
            </a:r>
            <a:endParaRPr sz="1200">
              <a:solidFill>
                <a:schemeClr val="dk1"/>
              </a:solidFill>
              <a:latin typeface="Montserrat ExtraLight"/>
              <a:ea typeface="Montserrat ExtraLight"/>
              <a:cs typeface="Montserrat ExtraLight"/>
              <a:sym typeface="Montserrat ExtraLight"/>
            </a:endParaRPr>
          </a:p>
        </p:txBody>
      </p:sp>
      <p:sp>
        <p:nvSpPr>
          <p:cNvPr id="537" name="Google Shape;537;p54"/>
          <p:cNvSpPr txBox="1"/>
          <p:nvPr/>
        </p:nvSpPr>
        <p:spPr>
          <a:xfrm>
            <a:off x="3507350" y="504225"/>
            <a:ext cx="3597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RecyclerView</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538" name="Google Shape;538;p54"/>
          <p:cNvPicPr preferRelativeResize="0"/>
          <p:nvPr/>
        </p:nvPicPr>
        <p:blipFill>
          <a:blip r:embed="rId3">
            <a:alphaModFix/>
          </a:blip>
          <a:stretch>
            <a:fillRect/>
          </a:stretch>
        </p:blipFill>
        <p:spPr>
          <a:xfrm>
            <a:off x="5852500" y="504213"/>
            <a:ext cx="2542075" cy="43367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55"/>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4" name="Google Shape;544;p55"/>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5" name="Google Shape;545;p55"/>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6" name="Google Shape;546;p55"/>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7" name="Google Shape;547;p55"/>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8" name="Google Shape;548;p55"/>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9" name="Google Shape;549;p55"/>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0" name="Google Shape;550;p55"/>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1" name="Google Shape;551;p55"/>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2" name="Google Shape;552;p55"/>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3" name="Google Shape;553;p55"/>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4" name="Google Shape;554;p55"/>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5" name="Google Shape;555;p55"/>
          <p:cNvSpPr txBox="1"/>
          <p:nvPr/>
        </p:nvSpPr>
        <p:spPr>
          <a:xfrm>
            <a:off x="828600" y="1179050"/>
            <a:ext cx="7366200" cy="2965200"/>
          </a:xfrm>
          <a:prstGeom prst="rect">
            <a:avLst/>
          </a:prstGeom>
          <a:noFill/>
          <a:ln>
            <a:noFill/>
          </a:ln>
        </p:spPr>
        <p:txBody>
          <a:bodyPr anchorCtr="0" anchor="t" bIns="34275" lIns="0"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If you want to use a RecyclerView, you will need to work with the following:</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RecyclerView.Adapter - To handle the data collection and bind it to the view</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LayoutManager - Helps in positioning the items</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ItemAnimator - Helps with animating the items for common operations such as Addition or Removal of item</a:t>
            </a:r>
            <a:endParaRPr sz="1200">
              <a:solidFill>
                <a:schemeClr val="dk1"/>
              </a:solidFill>
              <a:latin typeface="Montserrat ExtraLight"/>
              <a:ea typeface="Montserrat ExtraLight"/>
              <a:cs typeface="Montserrat ExtraLight"/>
              <a:sym typeface="Montserrat ExtraLight"/>
            </a:endParaRPr>
          </a:p>
        </p:txBody>
      </p:sp>
      <p:sp>
        <p:nvSpPr>
          <p:cNvPr id="556" name="Google Shape;556;p55"/>
          <p:cNvSpPr txBox="1"/>
          <p:nvPr/>
        </p:nvSpPr>
        <p:spPr>
          <a:xfrm>
            <a:off x="1897063" y="504225"/>
            <a:ext cx="5207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RecyclerView - Overview</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557" name="Google Shape;557;p55"/>
          <p:cNvPicPr preferRelativeResize="0"/>
          <p:nvPr/>
        </p:nvPicPr>
        <p:blipFill>
          <a:blip r:embed="rId3">
            <a:alphaModFix/>
          </a:blip>
          <a:stretch>
            <a:fillRect/>
          </a:stretch>
        </p:blipFill>
        <p:spPr>
          <a:xfrm>
            <a:off x="765225" y="2637323"/>
            <a:ext cx="7411046" cy="1433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3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38"/>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8"/>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8"/>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3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8"/>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8"/>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8"/>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3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5" name="Google Shape;225;p3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6" name="Google Shape;226;p38"/>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UI Layouts</a:t>
            </a:r>
            <a:endParaRPr sz="1800">
              <a:solidFill>
                <a:schemeClr val="dk1"/>
              </a:solidFill>
              <a:latin typeface="Montserrat SemiBold"/>
              <a:ea typeface="Montserrat SemiBold"/>
              <a:cs typeface="Montserrat SemiBold"/>
              <a:sym typeface="Montserrat SemiBold"/>
            </a:endParaRPr>
          </a:p>
        </p:txBody>
      </p:sp>
      <p:sp>
        <p:nvSpPr>
          <p:cNvPr id="227" name="Google Shape;227;p38"/>
          <p:cNvSpPr txBox="1"/>
          <p:nvPr/>
        </p:nvSpPr>
        <p:spPr>
          <a:xfrm>
            <a:off x="1364075" y="1224050"/>
            <a:ext cx="60990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A View occupies a rectangular area on the screen and is responsible for drawing and event handling.The View class is a superclass for all GUI components in Android</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pic>
        <p:nvPicPr>
          <p:cNvPr id="228" name="Google Shape;228;p38"/>
          <p:cNvPicPr preferRelativeResize="0"/>
          <p:nvPr/>
        </p:nvPicPr>
        <p:blipFill>
          <a:blip r:embed="rId3">
            <a:alphaModFix/>
          </a:blip>
          <a:stretch>
            <a:fillRect/>
          </a:stretch>
        </p:blipFill>
        <p:spPr>
          <a:xfrm>
            <a:off x="1017475" y="1858900"/>
            <a:ext cx="5579511" cy="2605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56"/>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3" name="Google Shape;563;p56"/>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4" name="Google Shape;564;p56"/>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5" name="Google Shape;565;p56"/>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6" name="Google Shape;566;p56"/>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7" name="Google Shape;567;p56"/>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8" name="Google Shape;568;p56"/>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9" name="Google Shape;569;p56"/>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0" name="Google Shape;570;p56"/>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1" name="Google Shape;571;p56"/>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2" name="Google Shape;572;p56"/>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3" name="Google Shape;573;p56"/>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4" name="Google Shape;574;p56"/>
          <p:cNvSpPr txBox="1"/>
          <p:nvPr/>
        </p:nvSpPr>
        <p:spPr>
          <a:xfrm>
            <a:off x="828600" y="1179050"/>
            <a:ext cx="7366200" cy="858900"/>
          </a:xfrm>
          <a:prstGeom prst="rect">
            <a:avLst/>
          </a:prstGeom>
          <a:noFill/>
          <a:ln>
            <a:noFill/>
          </a:ln>
        </p:spPr>
        <p:txBody>
          <a:bodyPr anchorCtr="0" anchor="t" bIns="34275" lIns="0"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To access the RecyclerView widget, you need to add the v7 Support Libraries to your project as follows:</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Open the build.gradle file for your app module.</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Add the support library to the dependencies section.</a:t>
            </a:r>
            <a:endParaRPr sz="1200">
              <a:solidFill>
                <a:schemeClr val="dk1"/>
              </a:solidFill>
              <a:latin typeface="Montserrat ExtraLight"/>
              <a:ea typeface="Montserrat ExtraLight"/>
              <a:cs typeface="Montserrat ExtraLight"/>
              <a:sym typeface="Montserrat ExtraLight"/>
            </a:endParaRPr>
          </a:p>
        </p:txBody>
      </p:sp>
      <p:sp>
        <p:nvSpPr>
          <p:cNvPr id="575" name="Google Shape;575;p56"/>
          <p:cNvSpPr txBox="1"/>
          <p:nvPr/>
        </p:nvSpPr>
        <p:spPr>
          <a:xfrm>
            <a:off x="1897063" y="504225"/>
            <a:ext cx="5207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RecyclerView - Dependencies</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576" name="Google Shape;576;p56"/>
          <p:cNvPicPr preferRelativeResize="0"/>
          <p:nvPr/>
        </p:nvPicPr>
        <p:blipFill>
          <a:blip r:embed="rId3">
            <a:alphaModFix/>
          </a:blip>
          <a:stretch>
            <a:fillRect/>
          </a:stretch>
        </p:blipFill>
        <p:spPr>
          <a:xfrm>
            <a:off x="828600" y="2037950"/>
            <a:ext cx="5858124" cy="805375"/>
          </a:xfrm>
          <a:prstGeom prst="rect">
            <a:avLst/>
          </a:prstGeom>
          <a:noFill/>
          <a:ln>
            <a:noFill/>
          </a:ln>
        </p:spPr>
      </p:pic>
      <p:sp>
        <p:nvSpPr>
          <p:cNvPr id="577" name="Google Shape;577;p56"/>
          <p:cNvSpPr txBox="1"/>
          <p:nvPr/>
        </p:nvSpPr>
        <p:spPr>
          <a:xfrm>
            <a:off x="817825" y="2948300"/>
            <a:ext cx="7366200" cy="276900"/>
          </a:xfrm>
          <a:prstGeom prst="rect">
            <a:avLst/>
          </a:prstGeom>
          <a:noFill/>
          <a:ln>
            <a:noFill/>
          </a:ln>
        </p:spPr>
        <p:txBody>
          <a:bodyPr anchorCtr="0" anchor="t" bIns="34275" lIns="0" spcFirstLastPara="1" rIns="68575" wrap="square" tIns="34275">
            <a:noAutofit/>
          </a:bodyPr>
          <a:lstStyle/>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Add RecyclerView to your layout</a:t>
            </a:r>
            <a:endParaRPr sz="1200">
              <a:solidFill>
                <a:schemeClr val="dk1"/>
              </a:solidFill>
              <a:latin typeface="Montserrat ExtraLight"/>
              <a:ea typeface="Montserrat ExtraLight"/>
              <a:cs typeface="Montserrat ExtraLight"/>
              <a:sym typeface="Montserrat ExtraLight"/>
            </a:endParaRPr>
          </a:p>
        </p:txBody>
      </p:sp>
      <p:pic>
        <p:nvPicPr>
          <p:cNvPr id="578" name="Google Shape;578;p56"/>
          <p:cNvPicPr preferRelativeResize="0"/>
          <p:nvPr/>
        </p:nvPicPr>
        <p:blipFill>
          <a:blip r:embed="rId4">
            <a:alphaModFix/>
          </a:blip>
          <a:stretch>
            <a:fillRect/>
          </a:stretch>
        </p:blipFill>
        <p:spPr>
          <a:xfrm>
            <a:off x="828600" y="3346300"/>
            <a:ext cx="5858124" cy="10170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57"/>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4" name="Google Shape;584;p57"/>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5" name="Google Shape;585;p57"/>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6" name="Google Shape;586;p57"/>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7" name="Google Shape;587;p57"/>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8" name="Google Shape;588;p57"/>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9" name="Google Shape;589;p57"/>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0" name="Google Shape;590;p57"/>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1" name="Google Shape;591;p57"/>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2" name="Google Shape;592;p57"/>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3" name="Google Shape;593;p57"/>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4" name="Google Shape;594;p57"/>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5" name="Google Shape;595;p57"/>
          <p:cNvSpPr txBox="1"/>
          <p:nvPr/>
        </p:nvSpPr>
        <p:spPr>
          <a:xfrm>
            <a:off x="1897063" y="504225"/>
            <a:ext cx="5207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RecyclerView - Item</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596" name="Google Shape;596;p57"/>
          <p:cNvPicPr preferRelativeResize="0"/>
          <p:nvPr/>
        </p:nvPicPr>
        <p:blipFill rotWithShape="1">
          <a:blip r:embed="rId3">
            <a:alphaModFix/>
          </a:blip>
          <a:srcRect b="0" l="2343" r="0" t="0"/>
          <a:stretch/>
        </p:blipFill>
        <p:spPr>
          <a:xfrm>
            <a:off x="1185650" y="1152475"/>
            <a:ext cx="7103024" cy="299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58"/>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2" name="Google Shape;602;p5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3" name="Google Shape;603;p58"/>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4" name="Google Shape;604;p5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5" name="Google Shape;605;p58"/>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6" name="Google Shape;606;p58"/>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7" name="Google Shape;607;p5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8" name="Google Shape;608;p58"/>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9" name="Google Shape;609;p58"/>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0" name="Google Shape;610;p58"/>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1" name="Google Shape;611;p5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2" name="Google Shape;612;p5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3" name="Google Shape;613;p58"/>
          <p:cNvSpPr txBox="1"/>
          <p:nvPr/>
        </p:nvSpPr>
        <p:spPr>
          <a:xfrm>
            <a:off x="1897063" y="504225"/>
            <a:ext cx="5207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RecyclerView - Activity</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614" name="Google Shape;614;p58"/>
          <p:cNvPicPr preferRelativeResize="0"/>
          <p:nvPr/>
        </p:nvPicPr>
        <p:blipFill rotWithShape="1">
          <a:blip r:embed="rId3">
            <a:alphaModFix/>
          </a:blip>
          <a:srcRect b="0" l="1787" r="0" t="0"/>
          <a:stretch/>
        </p:blipFill>
        <p:spPr>
          <a:xfrm>
            <a:off x="1513900" y="1017725"/>
            <a:ext cx="4545425"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5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0" name="Google Shape;620;p5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1" name="Google Shape;621;p5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2" name="Google Shape;622;p5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3" name="Google Shape;623;p5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4" name="Google Shape;624;p5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5" name="Google Shape;625;p5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6" name="Google Shape;626;p5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7" name="Google Shape;627;p5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8" name="Google Shape;628;p5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9" name="Google Shape;629;p5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0" name="Google Shape;630;p5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1" name="Google Shape;631;p59"/>
          <p:cNvSpPr txBox="1"/>
          <p:nvPr/>
        </p:nvSpPr>
        <p:spPr>
          <a:xfrm>
            <a:off x="1897063" y="504225"/>
            <a:ext cx="5207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RecyclerView - Adapter</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632" name="Google Shape;632;p59"/>
          <p:cNvPicPr preferRelativeResize="0"/>
          <p:nvPr/>
        </p:nvPicPr>
        <p:blipFill>
          <a:blip r:embed="rId3">
            <a:alphaModFix/>
          </a:blip>
          <a:stretch>
            <a:fillRect/>
          </a:stretch>
        </p:blipFill>
        <p:spPr>
          <a:xfrm>
            <a:off x="1566626" y="904875"/>
            <a:ext cx="5235962" cy="4238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60"/>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8" name="Google Shape;638;p60"/>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9" name="Google Shape;639;p60"/>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0" name="Google Shape;640;p60"/>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1" name="Google Shape;641;p60"/>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2" name="Google Shape;642;p60"/>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3" name="Google Shape;643;p60"/>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4" name="Google Shape;644;p60"/>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5" name="Google Shape;645;p60"/>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6" name="Google Shape;646;p60"/>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7" name="Google Shape;647;p60"/>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8" name="Google Shape;648;p60"/>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9" name="Google Shape;649;p60"/>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Create Login Screen</a:t>
            </a:r>
            <a:endParaRPr>
              <a:solidFill>
                <a:schemeClr val="dk1"/>
              </a:solidFill>
              <a:latin typeface="Montserrat SemiBold"/>
              <a:ea typeface="Montserrat SemiBold"/>
              <a:cs typeface="Montserrat SemiBold"/>
              <a:sym typeface="Montserrat SemiBold"/>
            </a:endParaRPr>
          </a:p>
        </p:txBody>
      </p:sp>
      <p:pic>
        <p:nvPicPr>
          <p:cNvPr id="650" name="Google Shape;650;p60"/>
          <p:cNvPicPr preferRelativeResize="0"/>
          <p:nvPr/>
        </p:nvPicPr>
        <p:blipFill>
          <a:blip r:embed="rId3">
            <a:alphaModFix/>
          </a:blip>
          <a:stretch>
            <a:fillRect/>
          </a:stretch>
        </p:blipFill>
        <p:spPr>
          <a:xfrm>
            <a:off x="3447200" y="1134150"/>
            <a:ext cx="2249607" cy="38209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pic>
        <p:nvPicPr>
          <p:cNvPr id="655" name="Google Shape;655;p6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56" name="Google Shape;656;p61"/>
          <p:cNvSpPr/>
          <p:nvPr/>
        </p:nvSpPr>
        <p:spPr>
          <a:xfrm>
            <a:off x="3331517" y="2447058"/>
            <a:ext cx="21318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700">
                <a:solidFill>
                  <a:schemeClr val="lt1"/>
                </a:solidFill>
                <a:latin typeface="Montserrat SemiBold"/>
                <a:ea typeface="Montserrat SemiBold"/>
                <a:cs typeface="Montserrat SemiBold"/>
                <a:sym typeface="Montserrat SemiBold"/>
              </a:rPr>
              <a:t>Thank you!</a:t>
            </a:r>
            <a:endParaRPr sz="2700">
              <a:solidFill>
                <a:schemeClr val="lt1"/>
              </a:solidFill>
              <a:latin typeface="Montserrat SemiBold"/>
              <a:ea typeface="Montserrat SemiBold"/>
              <a:cs typeface="Montserrat SemiBold"/>
              <a:sym typeface="Montserrat SemiBold"/>
            </a:endParaRPr>
          </a:p>
        </p:txBody>
      </p:sp>
      <p:sp>
        <p:nvSpPr>
          <p:cNvPr id="657" name="Google Shape;657;p61"/>
          <p:cNvSpPr/>
          <p:nvPr/>
        </p:nvSpPr>
        <p:spPr>
          <a:xfrm>
            <a:off x="1800477" y="4630633"/>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8" name="Google Shape;658;p61"/>
          <p:cNvSpPr/>
          <p:nvPr/>
        </p:nvSpPr>
        <p:spPr>
          <a:xfrm>
            <a:off x="671293" y="3348655"/>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9" name="Google Shape;659;p61"/>
          <p:cNvSpPr/>
          <p:nvPr/>
        </p:nvSpPr>
        <p:spPr>
          <a:xfrm>
            <a:off x="414650" y="102406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0" name="Google Shape;660;p61"/>
          <p:cNvSpPr/>
          <p:nvPr/>
        </p:nvSpPr>
        <p:spPr>
          <a:xfrm>
            <a:off x="1155558" y="2666980"/>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1" name="Google Shape;661;p61"/>
          <p:cNvSpPr/>
          <p:nvPr/>
        </p:nvSpPr>
        <p:spPr>
          <a:xfrm>
            <a:off x="7068475" y="854466"/>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2" name="Google Shape;662;p61"/>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3" name="Google Shape;663;p61"/>
          <p:cNvSpPr/>
          <p:nvPr/>
        </p:nvSpPr>
        <p:spPr>
          <a:xfrm>
            <a:off x="6680857" y="1782842"/>
            <a:ext cx="58500" cy="58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4" name="Google Shape;664;p61"/>
          <p:cNvSpPr/>
          <p:nvPr/>
        </p:nvSpPr>
        <p:spPr>
          <a:xfrm>
            <a:off x="6530505" y="459241"/>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5" name="Google Shape;665;p61"/>
          <p:cNvSpPr/>
          <p:nvPr/>
        </p:nvSpPr>
        <p:spPr>
          <a:xfrm>
            <a:off x="5254710" y="275489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6" name="Google Shape;666;p61"/>
          <p:cNvSpPr/>
          <p:nvPr/>
        </p:nvSpPr>
        <p:spPr>
          <a:xfrm>
            <a:off x="8849162" y="2447058"/>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7" name="Google Shape;667;p61"/>
          <p:cNvSpPr/>
          <p:nvPr/>
        </p:nvSpPr>
        <p:spPr>
          <a:xfrm>
            <a:off x="8007436" y="1823605"/>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8" name="Google Shape;668;p61"/>
          <p:cNvSpPr/>
          <p:nvPr/>
        </p:nvSpPr>
        <p:spPr>
          <a:xfrm>
            <a:off x="3008977" y="483102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3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3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3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3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3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2" name="Google Shape;242;p3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3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5" name="Google Shape;245;p39"/>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Layout file</a:t>
            </a:r>
            <a:endParaRPr sz="1800">
              <a:solidFill>
                <a:schemeClr val="dk1"/>
              </a:solidFill>
              <a:latin typeface="Montserrat SemiBold"/>
              <a:ea typeface="Montserrat SemiBold"/>
              <a:cs typeface="Montserrat SemiBold"/>
              <a:sym typeface="Montserrat SemiBold"/>
            </a:endParaRPr>
          </a:p>
        </p:txBody>
      </p:sp>
      <p:sp>
        <p:nvSpPr>
          <p:cNvPr id="246" name="Google Shape;246;p39"/>
          <p:cNvSpPr txBox="1"/>
          <p:nvPr/>
        </p:nvSpPr>
        <p:spPr>
          <a:xfrm>
            <a:off x="1017475" y="1224050"/>
            <a:ext cx="66648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Android activities define their user interface with views (widgets) and fragments. This user interface can be defined via XML layout resource files in the /res/layout folder or via Java code. You can also mix both approaches.</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pic>
        <p:nvPicPr>
          <p:cNvPr id="247" name="Google Shape;247;p39"/>
          <p:cNvPicPr preferRelativeResize="0"/>
          <p:nvPr/>
        </p:nvPicPr>
        <p:blipFill rotWithShape="1">
          <a:blip r:embed="rId3">
            <a:alphaModFix/>
          </a:blip>
          <a:srcRect b="0" l="6941" r="10428" t="0"/>
          <a:stretch/>
        </p:blipFill>
        <p:spPr>
          <a:xfrm>
            <a:off x="1017475" y="1902825"/>
            <a:ext cx="6954426" cy="259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0"/>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3" name="Google Shape;253;p40"/>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4" name="Google Shape;254;p40"/>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5" name="Google Shape;255;p40"/>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6" name="Google Shape;256;p40"/>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7" name="Google Shape;257;p40"/>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8" name="Google Shape;258;p40"/>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9" name="Google Shape;259;p40"/>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0" name="Google Shape;260;p40"/>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1" name="Google Shape;261;p40"/>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2" name="Google Shape;262;p40"/>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3" name="Google Shape;263;p40"/>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4" name="Google Shape;264;p40"/>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Android Layout Types</a:t>
            </a:r>
            <a:endParaRPr sz="1800">
              <a:solidFill>
                <a:schemeClr val="dk1"/>
              </a:solidFill>
              <a:latin typeface="Montserrat SemiBold"/>
              <a:ea typeface="Montserrat SemiBold"/>
              <a:cs typeface="Montserrat SemiBold"/>
              <a:sym typeface="Montserrat SemiBold"/>
            </a:endParaRPr>
          </a:p>
        </p:txBody>
      </p:sp>
      <p:sp>
        <p:nvSpPr>
          <p:cNvPr id="265" name="Google Shape;265;p40"/>
          <p:cNvSpPr txBox="1"/>
          <p:nvPr/>
        </p:nvSpPr>
        <p:spPr>
          <a:xfrm>
            <a:off x="1017475" y="1224050"/>
            <a:ext cx="66648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Android activities define their user interface with views (widgets) and fragments. This user interface can be defined via XML layout resource files in the /res/layout folder or via Java code. You can also mix both approaches.</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pic>
        <p:nvPicPr>
          <p:cNvPr id="266" name="Google Shape;266;p40"/>
          <p:cNvPicPr preferRelativeResize="0"/>
          <p:nvPr/>
        </p:nvPicPr>
        <p:blipFill>
          <a:blip r:embed="rId3">
            <a:alphaModFix/>
          </a:blip>
          <a:stretch>
            <a:fillRect/>
          </a:stretch>
        </p:blipFill>
        <p:spPr>
          <a:xfrm>
            <a:off x="630700" y="1928250"/>
            <a:ext cx="4748741" cy="2746675"/>
          </a:xfrm>
          <a:prstGeom prst="rect">
            <a:avLst/>
          </a:prstGeom>
          <a:noFill/>
          <a:ln>
            <a:noFill/>
          </a:ln>
        </p:spPr>
      </p:pic>
      <p:pic>
        <p:nvPicPr>
          <p:cNvPr id="267" name="Google Shape;267;p40"/>
          <p:cNvPicPr preferRelativeResize="0"/>
          <p:nvPr/>
        </p:nvPicPr>
        <p:blipFill>
          <a:blip r:embed="rId4">
            <a:alphaModFix/>
          </a:blip>
          <a:stretch>
            <a:fillRect/>
          </a:stretch>
        </p:blipFill>
        <p:spPr>
          <a:xfrm>
            <a:off x="5269635" y="1928250"/>
            <a:ext cx="3243665" cy="19124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1"/>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3" name="Google Shape;273;p41"/>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4" name="Google Shape;274;p41"/>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5" name="Google Shape;275;p41"/>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6" name="Google Shape;276;p41"/>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41"/>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8" name="Google Shape;278;p41"/>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9" name="Google Shape;279;p41"/>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0" name="Google Shape;280;p41"/>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1" name="Google Shape;281;p41"/>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2" name="Google Shape;282;p41"/>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3" name="Google Shape;283;p41"/>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4" name="Google Shape;284;p41"/>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 LinearLayout</a:t>
            </a:r>
            <a:endParaRPr sz="1800">
              <a:solidFill>
                <a:schemeClr val="dk1"/>
              </a:solidFill>
              <a:latin typeface="Montserrat SemiBold"/>
              <a:ea typeface="Montserrat SemiBold"/>
              <a:cs typeface="Montserrat SemiBold"/>
              <a:sym typeface="Montserrat SemiBold"/>
            </a:endParaRPr>
          </a:p>
        </p:txBody>
      </p:sp>
      <p:sp>
        <p:nvSpPr>
          <p:cNvPr id="285" name="Google Shape;285;p41"/>
          <p:cNvSpPr txBox="1"/>
          <p:nvPr/>
        </p:nvSpPr>
        <p:spPr>
          <a:xfrm>
            <a:off x="1017475" y="1224050"/>
            <a:ext cx="66648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LinearLayout is a view group that aligns all children in a single direction, vertically or horizontally. You can specify the layout direction with the android:orientation attribute.</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pic>
        <p:nvPicPr>
          <p:cNvPr id="286" name="Google Shape;286;p41"/>
          <p:cNvPicPr preferRelativeResize="0"/>
          <p:nvPr/>
        </p:nvPicPr>
        <p:blipFill>
          <a:blip r:embed="rId3">
            <a:alphaModFix/>
          </a:blip>
          <a:stretch>
            <a:fillRect/>
          </a:stretch>
        </p:blipFill>
        <p:spPr>
          <a:xfrm>
            <a:off x="1597575" y="2319775"/>
            <a:ext cx="2781300" cy="1714500"/>
          </a:xfrm>
          <a:prstGeom prst="rect">
            <a:avLst/>
          </a:prstGeom>
          <a:noFill/>
          <a:ln>
            <a:noFill/>
          </a:ln>
        </p:spPr>
      </p:pic>
      <p:pic>
        <p:nvPicPr>
          <p:cNvPr id="287" name="Google Shape;287;p41"/>
          <p:cNvPicPr preferRelativeResize="0"/>
          <p:nvPr/>
        </p:nvPicPr>
        <p:blipFill>
          <a:blip r:embed="rId4">
            <a:alphaModFix/>
          </a:blip>
          <a:stretch>
            <a:fillRect/>
          </a:stretch>
        </p:blipFill>
        <p:spPr>
          <a:xfrm>
            <a:off x="5284250" y="1786375"/>
            <a:ext cx="1714500"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3" name="Google Shape;293;p42"/>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4" name="Google Shape;294;p42"/>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5" name="Google Shape;295;p42"/>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6" name="Google Shape;296;p42"/>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7" name="Google Shape;297;p42"/>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8" name="Google Shape;298;p42"/>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9" name="Google Shape;299;p42"/>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0" name="Google Shape;300;p42"/>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1" name="Google Shape;301;p42"/>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2" name="Google Shape;302;p42"/>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3" name="Google Shape;303;p42"/>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42"/>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RelativeLayout</a:t>
            </a:r>
            <a:endParaRPr sz="1800">
              <a:solidFill>
                <a:schemeClr val="dk1"/>
              </a:solidFill>
              <a:latin typeface="Montserrat SemiBold"/>
              <a:ea typeface="Montserrat SemiBold"/>
              <a:cs typeface="Montserrat SemiBold"/>
              <a:sym typeface="Montserrat SemiBold"/>
            </a:endParaRPr>
          </a:p>
        </p:txBody>
      </p:sp>
      <p:sp>
        <p:nvSpPr>
          <p:cNvPr id="305" name="Google Shape;305;p42"/>
          <p:cNvSpPr txBox="1"/>
          <p:nvPr/>
        </p:nvSpPr>
        <p:spPr>
          <a:xfrm>
            <a:off x="1009700" y="1919875"/>
            <a:ext cx="3815700" cy="1333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RelativeLayout is a view group that displays child views in relative positions. The position of each view can be specified as relative to sibling elements (such as to the left-of or below another view) or in positions relative to the parent RelativeLayout area (such as aligned to the bottom, left or center).</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pic>
        <p:nvPicPr>
          <p:cNvPr id="306" name="Google Shape;306;p42"/>
          <p:cNvPicPr preferRelativeResize="0"/>
          <p:nvPr/>
        </p:nvPicPr>
        <p:blipFill>
          <a:blip r:embed="rId3">
            <a:alphaModFix/>
          </a:blip>
          <a:stretch>
            <a:fillRect/>
          </a:stretch>
        </p:blipFill>
        <p:spPr>
          <a:xfrm>
            <a:off x="5401425" y="1020625"/>
            <a:ext cx="2457450" cy="361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2" name="Google Shape;312;p43"/>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3" name="Google Shape;313;p43"/>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4" name="Google Shape;314;p43"/>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5" name="Google Shape;315;p43"/>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Google Shape;316;p43"/>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7" name="Google Shape;317;p43"/>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8" name="Google Shape;318;p43"/>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p43"/>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0" name="Google Shape;320;p43"/>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1" name="Google Shape;321;p43"/>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2" name="Google Shape;322;p43"/>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3" name="Google Shape;323;p43"/>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Google Shape;324;p43"/>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5" name="Google Shape;325;p43"/>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6" name="Google Shape;326;p43"/>
          <p:cNvSpPr txBox="1"/>
          <p:nvPr/>
        </p:nvSpPr>
        <p:spPr>
          <a:xfrm>
            <a:off x="1312923" y="1980520"/>
            <a:ext cx="2768100" cy="2313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b="1" lang="uk" sz="1200">
                <a:solidFill>
                  <a:schemeClr val="dk1"/>
                </a:solidFill>
                <a:latin typeface="Montserrat"/>
                <a:ea typeface="Montserrat"/>
                <a:cs typeface="Montserrat"/>
                <a:sym typeface="Montserrat"/>
              </a:rPr>
              <a:t>FrameLayout</a:t>
            </a:r>
            <a:r>
              <a:rPr lang="uk" sz="1200">
                <a:solidFill>
                  <a:schemeClr val="dk1"/>
                </a:solidFill>
                <a:latin typeface="Montserrat ExtraLight"/>
                <a:ea typeface="Montserrat ExtraLight"/>
                <a:cs typeface="Montserrat ExtraLight"/>
                <a:sym typeface="Montserrat ExtraLight"/>
              </a:rPr>
              <a:t> is designed to block out an area on the screen to display a single item. Generally, FrameLayout should be used to hold a single child view, because it can be difficult to organize child views in a way that's scalable to different screen sizes without the children overlapping each other.</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327" name="Google Shape;327;p43"/>
          <p:cNvSpPr txBox="1"/>
          <p:nvPr/>
        </p:nvSpPr>
        <p:spPr>
          <a:xfrm>
            <a:off x="2403668" y="1516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FrameLayout, GridLayout</a:t>
            </a:r>
            <a:endParaRPr sz="1800">
              <a:solidFill>
                <a:schemeClr val="dk1"/>
              </a:solidFill>
              <a:latin typeface="Montserrat SemiBold"/>
              <a:ea typeface="Montserrat SemiBold"/>
              <a:cs typeface="Montserrat SemiBold"/>
              <a:sym typeface="Montserrat SemiBold"/>
            </a:endParaRPr>
          </a:p>
        </p:txBody>
      </p:sp>
      <p:sp>
        <p:nvSpPr>
          <p:cNvPr id="328" name="Google Shape;328;p43"/>
          <p:cNvSpPr txBox="1"/>
          <p:nvPr/>
        </p:nvSpPr>
        <p:spPr>
          <a:xfrm>
            <a:off x="4474298" y="1980520"/>
            <a:ext cx="2768100" cy="2313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The </a:t>
            </a:r>
            <a:r>
              <a:rPr b="1" lang="uk" sz="1200">
                <a:solidFill>
                  <a:schemeClr val="dk1"/>
                </a:solidFill>
                <a:latin typeface="Montserrat"/>
                <a:ea typeface="Montserrat"/>
                <a:cs typeface="Montserrat"/>
                <a:sym typeface="Montserrat"/>
              </a:rPr>
              <a:t>grid</a:t>
            </a:r>
            <a:r>
              <a:rPr lang="uk" sz="1200">
                <a:solidFill>
                  <a:schemeClr val="dk1"/>
                </a:solidFill>
                <a:latin typeface="Montserrat ExtraLight"/>
                <a:ea typeface="Montserrat ExtraLight"/>
                <a:cs typeface="Montserrat ExtraLight"/>
                <a:sym typeface="Montserrat ExtraLight"/>
              </a:rPr>
              <a:t> is composed of a set of infinitely thin lines that separate the viewing area into cells. Throughout the API, grid lines are referenced by grid indices.</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4" name="Google Shape;334;p44"/>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5" name="Google Shape;335;p44"/>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6" name="Google Shape;336;p44"/>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7" name="Google Shape;337;p44"/>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8" name="Google Shape;338;p44"/>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9" name="Google Shape;339;p44"/>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0" name="Google Shape;340;p44"/>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1" name="Google Shape;341;p44"/>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2" name="Google Shape;342;p44"/>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3" name="Google Shape;343;p44"/>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4" name="Google Shape;344;p44"/>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5" name="Google Shape;345;p44"/>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ConstraintLayout</a:t>
            </a:r>
            <a:endParaRPr sz="1800">
              <a:solidFill>
                <a:schemeClr val="dk1"/>
              </a:solidFill>
              <a:latin typeface="Montserrat SemiBold"/>
              <a:ea typeface="Montserrat SemiBold"/>
              <a:cs typeface="Montserrat SemiBold"/>
              <a:sym typeface="Montserrat SemiBold"/>
            </a:endParaRPr>
          </a:p>
        </p:txBody>
      </p:sp>
      <p:sp>
        <p:nvSpPr>
          <p:cNvPr id="346" name="Google Shape;346;p44"/>
          <p:cNvSpPr txBox="1"/>
          <p:nvPr/>
        </p:nvSpPr>
        <p:spPr>
          <a:xfrm>
            <a:off x="1017475" y="1224050"/>
            <a:ext cx="66648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ConstraintLayout is provided by an external library. It allows you to use a flat view hierarchy and has great performance. Also the design tools support constraint layout very well.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pic>
        <p:nvPicPr>
          <p:cNvPr id="347" name="Google Shape;347;p44"/>
          <p:cNvPicPr preferRelativeResize="0"/>
          <p:nvPr/>
        </p:nvPicPr>
        <p:blipFill>
          <a:blip r:embed="rId3">
            <a:alphaModFix/>
          </a:blip>
          <a:stretch>
            <a:fillRect/>
          </a:stretch>
        </p:blipFill>
        <p:spPr>
          <a:xfrm>
            <a:off x="2438400" y="1828325"/>
            <a:ext cx="4267202" cy="29887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5"/>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3" name="Google Shape;353;p45"/>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4" name="Google Shape;354;p45"/>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5" name="Google Shape;355;p45"/>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6" name="Google Shape;356;p45"/>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7" name="Google Shape;357;p45"/>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8" name="Google Shape;358;p45"/>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9" name="Google Shape;359;p45"/>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0" name="Google Shape;360;p45"/>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1" name="Google Shape;361;p45"/>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2" name="Google Shape;362;p45"/>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3" name="Google Shape;363;p45"/>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4" name="Google Shape;364;p45"/>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ConstraintLayout</a:t>
            </a:r>
            <a:endParaRPr sz="1800">
              <a:solidFill>
                <a:schemeClr val="dk1"/>
              </a:solidFill>
              <a:latin typeface="Montserrat SemiBold"/>
              <a:ea typeface="Montserrat SemiBold"/>
              <a:cs typeface="Montserrat SemiBold"/>
              <a:sym typeface="Montserrat SemiBold"/>
            </a:endParaRPr>
          </a:p>
        </p:txBody>
      </p:sp>
      <p:sp>
        <p:nvSpPr>
          <p:cNvPr id="365" name="Google Shape;365;p45"/>
          <p:cNvSpPr txBox="1"/>
          <p:nvPr/>
        </p:nvSpPr>
        <p:spPr>
          <a:xfrm>
            <a:off x="998675" y="1784538"/>
            <a:ext cx="3101100" cy="459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Parent position - constrain the side of a view to the corresponding edge of the layout.</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pic>
        <p:nvPicPr>
          <p:cNvPr id="366" name="Google Shape;366;p45"/>
          <p:cNvPicPr preferRelativeResize="0"/>
          <p:nvPr/>
        </p:nvPicPr>
        <p:blipFill>
          <a:blip r:embed="rId3">
            <a:alphaModFix/>
          </a:blip>
          <a:stretch>
            <a:fillRect/>
          </a:stretch>
        </p:blipFill>
        <p:spPr>
          <a:xfrm>
            <a:off x="4572000" y="1173775"/>
            <a:ext cx="3441000" cy="1680514"/>
          </a:xfrm>
          <a:prstGeom prst="rect">
            <a:avLst/>
          </a:prstGeom>
          <a:noFill/>
          <a:ln>
            <a:noFill/>
          </a:ln>
        </p:spPr>
      </p:pic>
      <p:pic>
        <p:nvPicPr>
          <p:cNvPr id="367" name="Google Shape;367;p45"/>
          <p:cNvPicPr preferRelativeResize="0"/>
          <p:nvPr/>
        </p:nvPicPr>
        <p:blipFill>
          <a:blip r:embed="rId4">
            <a:alphaModFix/>
          </a:blip>
          <a:stretch>
            <a:fillRect/>
          </a:stretch>
        </p:blipFill>
        <p:spPr>
          <a:xfrm>
            <a:off x="4572000" y="3060620"/>
            <a:ext cx="3440997" cy="1664855"/>
          </a:xfrm>
          <a:prstGeom prst="rect">
            <a:avLst/>
          </a:prstGeom>
          <a:noFill/>
          <a:ln>
            <a:noFill/>
          </a:ln>
        </p:spPr>
      </p:pic>
      <p:sp>
        <p:nvSpPr>
          <p:cNvPr id="368" name="Google Shape;368;p45"/>
          <p:cNvSpPr txBox="1"/>
          <p:nvPr/>
        </p:nvSpPr>
        <p:spPr>
          <a:xfrm>
            <a:off x="998675" y="3663538"/>
            <a:ext cx="3101100" cy="459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Order position - define the order of appearance for two views, either vertically or horizontally.</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