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embeddedFontLst>
    <p:embeddedFont>
      <p:font typeface="Montserrat SemiBold"/>
      <p:regular r:id="rId8"/>
      <p:bold r:id="rId9"/>
      <p:italic r:id="rId10"/>
      <p:boldItalic r:id="rId11"/>
    </p:embeddedFont>
    <p:embeddedFont>
      <p:font typeface="Montserrat ExtraLigh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SemiBold-boldItalic.fntdata"/><Relationship Id="rId10" Type="http://schemas.openxmlformats.org/officeDocument/2006/relationships/font" Target="fonts/MontserratSemiBold-italic.fntdata"/><Relationship Id="rId13" Type="http://schemas.openxmlformats.org/officeDocument/2006/relationships/font" Target="fonts/MontserratExtraLight-bold.fntdata"/><Relationship Id="rId12" Type="http://schemas.openxmlformats.org/officeDocument/2006/relationships/font" Target="fonts/MontserratExtraLigh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MontserratSemiBold-bold.fntdata"/><Relationship Id="rId15" Type="http://schemas.openxmlformats.org/officeDocument/2006/relationships/font" Target="fonts/MontserratExtraLight-boldItalic.fntdata"/><Relationship Id="rId14" Type="http://schemas.openxmlformats.org/officeDocument/2006/relationships/font" Target="fonts/MontserratExtraLigh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Montserrat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Introduce course and speacers</a:t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micrisoft</a:t>
            </a:r>
            <a:br>
              <a:rPr lang="en-US"/>
            </a:br>
            <a:r>
              <a:rPr lang="en-US"/>
              <a:t>team work </a:t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и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і вертикальни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ьний заголовок і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ий слайд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Назва та вміс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Назва розділу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’єкти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орівняння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Лише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міст і підпис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исунок і підпис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hyperlink" Target="https://basarat.gitbooks.io/typescript/docs/tips/singleton.html" TargetMode="External"/><Relationship Id="rId10" Type="http://schemas.openxmlformats.org/officeDocument/2006/relationships/hyperlink" Target="https://devdocs.io/angular/guide/architecture-services" TargetMode="External"/><Relationship Id="rId13" Type="http://schemas.openxmlformats.org/officeDocument/2006/relationships/hyperlink" Target="https://devdocs.io/angular/api/router/activatedroute" TargetMode="External"/><Relationship Id="rId12" Type="http://schemas.openxmlformats.org/officeDocument/2006/relationships/hyperlink" Target="https://devdocs.io/angular/guide/router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evdocs.io/angular/guide/dependency-injection-in-action" TargetMode="External"/><Relationship Id="rId4" Type="http://schemas.openxmlformats.org/officeDocument/2006/relationships/hyperlink" Target="https://devdocs.io/angular/guide/hierarchical-dependency-injection" TargetMode="External"/><Relationship Id="rId9" Type="http://schemas.openxmlformats.org/officeDocument/2006/relationships/hyperlink" Target="https://devdocs.io/angular/guide/pipes" TargetMode="External"/><Relationship Id="rId15" Type="http://schemas.openxmlformats.org/officeDocument/2006/relationships/hyperlink" Target="https://devdocs.io/angular/guide/dependency-injection-pattern" TargetMode="External"/><Relationship Id="rId14" Type="http://schemas.openxmlformats.org/officeDocument/2006/relationships/hyperlink" Target="https://devdocs.io/angular/guide/lazy-loading-ngmodules" TargetMode="External"/><Relationship Id="rId16" Type="http://schemas.openxmlformats.org/officeDocument/2006/relationships/hyperlink" Target="https://refactoring.guru/" TargetMode="External"/><Relationship Id="rId5" Type="http://schemas.openxmlformats.org/officeDocument/2006/relationships/hyperlink" Target="https://devdocs.io/angular/guide/architecture-modules" TargetMode="External"/><Relationship Id="rId6" Type="http://schemas.openxmlformats.org/officeDocument/2006/relationships/hyperlink" Target="https://devdocs.io/angular/guide/architecture-components" TargetMode="External"/><Relationship Id="rId7" Type="http://schemas.openxmlformats.org/officeDocument/2006/relationships/hyperlink" Target="https://devdocs.io/angular/guide/attribute-directives" TargetMode="External"/><Relationship Id="rId8" Type="http://schemas.openxmlformats.org/officeDocument/2006/relationships/hyperlink" Target="https://devdocs.io/angular/guide/lifecycle-hook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5" name="Google Shape;85;p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26443F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6" name="Google Shape;86;p13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pic>
            <p:nvPicPr>
              <p:cNvPr id="87" name="Google Shape;87;p1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0" y="0"/>
                <a:ext cx="12192000" cy="6858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8" name="Google Shape;88;p1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372072" y="2462703"/>
                <a:ext cx="5587398" cy="436264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89" name="Google Shape;89;p13"/>
          <p:cNvSpPr txBox="1"/>
          <p:nvPr/>
        </p:nvSpPr>
        <p:spPr>
          <a:xfrm>
            <a:off x="680358" y="1755403"/>
            <a:ext cx="6106886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ANGULAR</a:t>
            </a:r>
            <a:endParaRPr sz="32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702130" y="5048858"/>
            <a:ext cx="101237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Speaker:</a:t>
            </a:r>
            <a:endParaRPr sz="12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702119" y="5345350"/>
            <a:ext cx="2249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Taras Aftanashchuk</a:t>
            </a:r>
            <a:endParaRPr sz="1200">
              <a:solidFill>
                <a:schemeClr val="lt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2F2F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406899" y="2207079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1932169" y="6479721"/>
            <a:ext cx="89807" cy="89807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11381015" y="6335487"/>
            <a:ext cx="65314" cy="65314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10682597" y="1665514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521199" y="55789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11527972" y="3592286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764812" y="2876550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11413672" y="615043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1206908" y="1459922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11753850" y="2349953"/>
            <a:ext cx="59872" cy="59872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1039585" y="5725884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1264058" y="4395107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10674433" y="5216234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9764485" y="6504831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2021975" y="729319"/>
            <a:ext cx="5775900" cy="48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ExtraLight"/>
              <a:buChar char="●"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Dependency injection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dependency tree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Modules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Components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Directives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■"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Lifecycle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■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Input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■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Output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■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HostListener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■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HostBinding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Pipes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Services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■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How works DI (@Injectable)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■"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Singleton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marR="8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2"/>
              </a:rPr>
              <a:t>Routing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371600" marR="8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■"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3"/>
              </a:rPr>
              <a:t>Activated route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371600" marR="8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■"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4"/>
              </a:rPr>
              <a:t>lazy loading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371600" marR="8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■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guards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7044900" y="729325"/>
            <a:ext cx="53817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5"/>
              </a:rPr>
              <a:t>DI Example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6"/>
              </a:rPr>
              <a:t>Patterns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5"/>
          <p:cNvSpPr/>
          <p:nvPr/>
        </p:nvSpPr>
        <p:spPr>
          <a:xfrm>
            <a:off x="4442023" y="3262744"/>
            <a:ext cx="284216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Thank you!</a:t>
            </a:r>
            <a:endParaRPr sz="36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2400636" y="6174177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5"/>
          <p:cNvSpPr/>
          <p:nvPr/>
        </p:nvSpPr>
        <p:spPr>
          <a:xfrm>
            <a:off x="895057" y="4464874"/>
            <a:ext cx="89807" cy="89807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552866" y="1365415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1540744" y="3555973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9424633" y="1139288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1039585" y="5725884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8907809" y="2377122"/>
            <a:ext cx="77854" cy="77854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8707340" y="612321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7006280" y="3673187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11798883" y="3262744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10676581" y="243147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5"/>
          <p:cNvSpPr/>
          <p:nvPr/>
        </p:nvSpPr>
        <p:spPr>
          <a:xfrm>
            <a:off x="4011969" y="6441372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Офіс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