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322" r:id="rId5"/>
    <p:sldId id="323" r:id="rId6"/>
    <p:sldId id="324" r:id="rId7"/>
    <p:sldId id="308" r:id="rId8"/>
    <p:sldId id="325" r:id="rId9"/>
    <p:sldId id="326" r:id="rId10"/>
    <p:sldId id="327" r:id="rId11"/>
    <p:sldId id="328" r:id="rId12"/>
    <p:sldId id="329" r:id="rId13"/>
    <p:sldId id="330" r:id="rId14"/>
    <p:sldId id="331" r:id="rId15"/>
    <p:sldId id="332" r:id="rId16"/>
    <p:sldId id="333" r:id="rId17"/>
    <p:sldId id="334" r:id="rId18"/>
    <p:sldId id="320" r:id="rId19"/>
    <p:sldId id="335" r:id="rId20"/>
    <p:sldId id="336" r:id="rId21"/>
    <p:sldId id="337" r:id="rId22"/>
    <p:sldId id="338" r:id="rId23"/>
    <p:sldId id="339" r:id="rId24"/>
    <p:sldId id="340" r:id="rId25"/>
    <p:sldId id="341" r:id="rId26"/>
    <p:sldId id="342" r:id="rId27"/>
    <p:sldId id="343" r:id="rId28"/>
    <p:sldId id="344" r:id="rId29"/>
    <p:sldId id="345" r:id="rId30"/>
    <p:sldId id="259"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C77"/>
    <a:srgbClr val="115C5F"/>
    <a:srgbClr val="F8F8F8"/>
    <a:srgbClr val="25403C"/>
    <a:srgbClr val="264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xmlns=""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xmlns="" id="{04F39295-1F96-441F-9704-F939EF793596}"/>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xmlns=""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xmlns=""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xmlns="" id="{847EB11C-43EA-40A9-8226-FA2E7F7AD471}"/>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xmlns=""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xmlns=""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xmlns=""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xmlns="" id="{36EED71E-D2B5-4DD1-8977-C0534DBFDDB2}"/>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xmlns=""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xmlns=""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xmlns="" id="{FBA82BBA-8B49-4AE9-BF5D-798126A65DCA}"/>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xmlns=""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xmlns=""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xmlns="" id="{6F7B6692-A141-4D24-8A1C-AFBBD7569D6B}"/>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xmlns=""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xmlns=""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xmlns=""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xmlns="" id="{CF8C6DC0-059B-4FBD-8DB9-FB8A4F134C81}"/>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6" name="Місце для нижнього колонтитула 5">
            <a:extLst>
              <a:ext uri="{FF2B5EF4-FFF2-40B4-BE49-F238E27FC236}">
                <a16:creationId xmlns:a16="http://schemas.microsoft.com/office/drawing/2014/main" xmlns=""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xmlns=""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xmlns=""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xmlns=""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xmlns=""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xmlns=""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xmlns="" id="{C9E98F94-D86A-4E65-B354-77A91116550A}"/>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8" name="Місце для нижнього колонтитула 7">
            <a:extLst>
              <a:ext uri="{FF2B5EF4-FFF2-40B4-BE49-F238E27FC236}">
                <a16:creationId xmlns:a16="http://schemas.microsoft.com/office/drawing/2014/main" xmlns=""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xmlns=""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xmlns="" id="{8CE5365C-0693-4D6B-B5CB-53DC8F6A6DFB}"/>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4" name="Місце для нижнього колонтитула 3">
            <a:extLst>
              <a:ext uri="{FF2B5EF4-FFF2-40B4-BE49-F238E27FC236}">
                <a16:creationId xmlns:a16="http://schemas.microsoft.com/office/drawing/2014/main" xmlns=""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xmlns=""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xmlns="" id="{CAA23786-B117-49F7-9870-6F75F67F353E}"/>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3" name="Місце для нижнього колонтитула 2">
            <a:extLst>
              <a:ext uri="{FF2B5EF4-FFF2-40B4-BE49-F238E27FC236}">
                <a16:creationId xmlns:a16="http://schemas.microsoft.com/office/drawing/2014/main" xmlns=""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xmlns=""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xmlns=""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xmlns=""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xmlns="" id="{7BA21098-4993-4EB4-A2B1-EF797D07ADBC}"/>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6" name="Місце для нижнього колонтитула 5">
            <a:extLst>
              <a:ext uri="{FF2B5EF4-FFF2-40B4-BE49-F238E27FC236}">
                <a16:creationId xmlns:a16="http://schemas.microsoft.com/office/drawing/2014/main" xmlns=""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xmlns=""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xmlns=""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xmlns=""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xmlns="" id="{9BB220E5-2E5C-46C9-95BA-CCFEF06C7CE8}"/>
              </a:ext>
            </a:extLst>
          </p:cNvPr>
          <p:cNvSpPr>
            <a:spLocks noGrp="1"/>
          </p:cNvSpPr>
          <p:nvPr>
            <p:ph type="dt" sz="half" idx="10"/>
          </p:nvPr>
        </p:nvSpPr>
        <p:spPr/>
        <p:txBody>
          <a:bodyPr/>
          <a:lstStyle/>
          <a:p>
            <a:fld id="{A26C1440-241F-4D1F-883A-D6B09AD66FDD}" type="datetimeFigureOut">
              <a:rPr lang="uk-UA" smtClean="0"/>
              <a:t>21.06.2019</a:t>
            </a:fld>
            <a:endParaRPr lang="uk-UA"/>
          </a:p>
        </p:txBody>
      </p:sp>
      <p:sp>
        <p:nvSpPr>
          <p:cNvPr id="6" name="Місце для нижнього колонтитула 5">
            <a:extLst>
              <a:ext uri="{FF2B5EF4-FFF2-40B4-BE49-F238E27FC236}">
                <a16:creationId xmlns:a16="http://schemas.microsoft.com/office/drawing/2014/main" xmlns=""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xmlns=""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xmlns=""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xmlns=""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xmlns=""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21.06.2019</a:t>
            </a:fld>
            <a:endParaRPr lang="uk-UA"/>
          </a:p>
        </p:txBody>
      </p:sp>
      <p:sp>
        <p:nvSpPr>
          <p:cNvPr id="5" name="Місце для нижнього колонтитула 4">
            <a:extLst>
              <a:ext uri="{FF2B5EF4-FFF2-40B4-BE49-F238E27FC236}">
                <a16:creationId xmlns:a16="http://schemas.microsoft.com/office/drawing/2014/main" xmlns=""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xmlns=""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metanit.com/sharp/tutorial/18.1.php" TargetMode="External"/><Relationship Id="rId2" Type="http://schemas.openxmlformats.org/officeDocument/2006/relationships/hyperlink" Target="https://docs.microsoft.com/en-gb/dotnet/api/system.diagnostics.process?view=netframework-4.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metanit.com/sharp/tutorial/11.1.php" TargetMode="External"/><Relationship Id="rId2" Type="http://schemas.openxmlformats.org/officeDocument/2006/relationships/hyperlink" Target="https://docs.microsoft.com/en-gb/dotnet/api/system.threading.thread?view=netframework-4.8" TargetMode="Externa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gb/dotnet/api/system.threading.tasks.task-1?view=netframework-4.8" TargetMode="External"/><Relationship Id="rId2" Type="http://schemas.openxmlformats.org/officeDocument/2006/relationships/hyperlink" Target="https://docs.microsoft.com/en-gb/dotnet/api/system.threading.tasks.task?view=netframework-4.8" TargetMode="Externa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hyperlink" Target="https://metanit.com/sharp/tutorial/12.2.php"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a16="http://schemas.microsoft.com/office/drawing/2014/main" xmlns=""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a16="http://schemas.microsoft.com/office/drawing/2014/main" xmlns=""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a16="http://schemas.microsoft.com/office/drawing/2014/main" xmlns=""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a16="http://schemas.microsoft.com/office/drawing/2014/main" xmlns=""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a16="http://schemas.microsoft.com/office/drawing/2014/main" xmlns=""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a16="http://schemas.microsoft.com/office/drawing/2014/main" xmlns="" id="{4A7FC238-E12A-42EC-B5D6-E31FA7B3B9C9}"/>
              </a:ext>
            </a:extLst>
          </p:cNvPr>
          <p:cNvSpPr txBox="1"/>
          <p:nvPr/>
        </p:nvSpPr>
        <p:spPr>
          <a:xfrm>
            <a:off x="578757" y="1104374"/>
            <a:ext cx="8627765" cy="1754326"/>
          </a:xfrm>
          <a:prstGeom prst="rect">
            <a:avLst/>
          </a:prstGeom>
          <a:noFill/>
        </p:spPr>
        <p:txBody>
          <a:bodyPr wrap="square" rtlCol="0">
            <a:spAutoFit/>
          </a:bodyPr>
          <a:lstStyle/>
          <a:p>
            <a:r>
              <a:rPr lang="en-US" sz="3600" dirty="0" smtClean="0">
                <a:solidFill>
                  <a:schemeClr val="bg1"/>
                </a:solidFill>
                <a:effectLst/>
                <a:latin typeface="Montserrat SemiBold" panose="00000700000000000000" pitchFamily="2" charset="-52"/>
              </a:rPr>
              <a:t>Object lifetime,</a:t>
            </a:r>
          </a:p>
          <a:p>
            <a:r>
              <a:rPr lang="en-US" sz="3600" dirty="0" smtClean="0">
                <a:solidFill>
                  <a:schemeClr val="bg1"/>
                </a:solidFill>
                <a:latin typeface="Montserrat SemiBold" panose="00000700000000000000" pitchFamily="2" charset="-52"/>
              </a:rPr>
              <a:t>Memory management.</a:t>
            </a:r>
          </a:p>
          <a:p>
            <a:r>
              <a:rPr lang="en-US" sz="3600" dirty="0" smtClean="0">
                <a:solidFill>
                  <a:schemeClr val="bg1"/>
                </a:solidFill>
                <a:latin typeface="Montserrat SemiBold" panose="00000700000000000000" pitchFamily="2" charset="-52"/>
              </a:rPr>
              <a:t>Multithreading</a:t>
            </a:r>
            <a:endParaRPr lang="uk-UA" sz="3600" dirty="0">
              <a:solidFill>
                <a:schemeClr val="bg1"/>
              </a:solidFill>
              <a:latin typeface="Montserrat SemiBold" panose="00000700000000000000" pitchFamily="2" charset="-52"/>
            </a:endParaRPr>
          </a:p>
        </p:txBody>
      </p:sp>
      <p:sp>
        <p:nvSpPr>
          <p:cNvPr id="15" name="TextBox 14">
            <a:extLst>
              <a:ext uri="{FF2B5EF4-FFF2-40B4-BE49-F238E27FC236}">
                <a16:creationId xmlns:a16="http://schemas.microsoft.com/office/drawing/2014/main" xmlns="" id="{1AA4576C-F50C-41A8-B6C8-8B1DFE3D2628}"/>
              </a:ext>
            </a:extLst>
          </p:cNvPr>
          <p:cNvSpPr txBox="1"/>
          <p:nvPr/>
        </p:nvSpPr>
        <p:spPr>
          <a:xfrm>
            <a:off x="702129" y="5048858"/>
            <a:ext cx="1423655" cy="369332"/>
          </a:xfrm>
          <a:prstGeom prst="rect">
            <a:avLst/>
          </a:prstGeom>
          <a:noFill/>
        </p:spPr>
        <p:txBody>
          <a:bodyPr wrap="square" rtlCol="0">
            <a:spAutoFit/>
          </a:bodyPr>
          <a:lstStyle/>
          <a:p>
            <a:r>
              <a:rPr lang="en-US" dirty="0">
                <a:solidFill>
                  <a:schemeClr val="bg1"/>
                </a:solidFill>
                <a:latin typeface="Montserrat SemiBold" panose="00000700000000000000" pitchFamily="2" charset="-52"/>
              </a:rPr>
              <a:t>Speaker</a:t>
            </a:r>
            <a:r>
              <a:rPr lang="ru-RU" dirty="0">
                <a:solidFill>
                  <a:schemeClr val="bg1"/>
                </a:solidFill>
                <a:latin typeface="Montserrat SemiBold" panose="00000700000000000000" pitchFamily="2" charset="-52"/>
              </a:rPr>
              <a:t>:</a:t>
            </a:r>
            <a:endParaRPr lang="uk-UA" dirty="0">
              <a:solidFill>
                <a:schemeClr val="bg1"/>
              </a:solidFill>
              <a:latin typeface="Montserrat SemiBold" panose="00000700000000000000" pitchFamily="2" charset="-52"/>
            </a:endParaRPr>
          </a:p>
        </p:txBody>
      </p:sp>
      <p:sp>
        <p:nvSpPr>
          <p:cNvPr id="16" name="TextBox 15">
            <a:extLst>
              <a:ext uri="{FF2B5EF4-FFF2-40B4-BE49-F238E27FC236}">
                <a16:creationId xmlns:a16="http://schemas.microsoft.com/office/drawing/2014/main" xmlns="" id="{1F93BCD3-33FD-4F1B-B072-DEEC469F4F2C}"/>
              </a:ext>
            </a:extLst>
          </p:cNvPr>
          <p:cNvSpPr txBox="1"/>
          <p:nvPr/>
        </p:nvSpPr>
        <p:spPr>
          <a:xfrm>
            <a:off x="702129" y="5345357"/>
            <a:ext cx="1697193" cy="830997"/>
          </a:xfrm>
          <a:prstGeom prst="rect">
            <a:avLst/>
          </a:prstGeom>
          <a:noFill/>
        </p:spPr>
        <p:txBody>
          <a:bodyPr wrap="square" rtlCol="0">
            <a:spAutoFit/>
          </a:bodyPr>
          <a:lstStyle/>
          <a:p>
            <a:r>
              <a:rPr lang="en-US" sz="2400" dirty="0" smtClean="0">
                <a:solidFill>
                  <a:schemeClr val="bg1"/>
                </a:solidFill>
                <a:latin typeface="Montserrat ExtraLight" panose="00000300000000000000" pitchFamily="2" charset="-52"/>
              </a:rPr>
              <a:t>Ivan</a:t>
            </a:r>
            <a:r>
              <a:rPr lang="en-US" sz="1200" dirty="0" smtClean="0">
                <a:solidFill>
                  <a:schemeClr val="bg1"/>
                </a:solidFill>
                <a:latin typeface="Montserrat ExtraLight" panose="00000300000000000000" pitchFamily="2" charset="-52"/>
              </a:rPr>
              <a:t> </a:t>
            </a:r>
            <a:r>
              <a:rPr lang="en-US" sz="2400" dirty="0" err="1" smtClean="0">
                <a:solidFill>
                  <a:schemeClr val="bg1"/>
                </a:solidFill>
                <a:latin typeface="Montserrat ExtraLight" panose="00000300000000000000" pitchFamily="2" charset="-52"/>
              </a:rPr>
              <a:t>Hlabets</a:t>
            </a:r>
            <a:r>
              <a:rPr lang="en-US" sz="1200" dirty="0" smtClean="0">
                <a:solidFill>
                  <a:schemeClr val="bg1"/>
                </a:solidFill>
                <a:latin typeface="Montserrat ExtraLight" panose="00000300000000000000" pitchFamily="2" charset="-52"/>
              </a:rPr>
              <a:t>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Forcing a Garbage Collection</a:t>
            </a:r>
            <a:endParaRPr lang="uk-UA" dirty="0">
              <a:latin typeface="Montserrat SemiBold" panose="00000700000000000000" pitchFamily="2" charset="-52"/>
            </a:endParaRPr>
          </a:p>
        </p:txBody>
      </p:sp>
      <p:sp>
        <p:nvSpPr>
          <p:cNvPr id="15" name="Прямокутник 27">
            <a:extLst>
              <a:ext uri="{FF2B5EF4-FFF2-40B4-BE49-F238E27FC236}">
                <a16:creationId xmlns:a16="http://schemas.microsoft.com/office/drawing/2014/main" xmlns="" id="{F16B480B-808A-48C9-A952-86C5F036B8A8}"/>
              </a:ext>
            </a:extLst>
          </p:cNvPr>
          <p:cNvSpPr/>
          <p:nvPr/>
        </p:nvSpPr>
        <p:spPr>
          <a:xfrm>
            <a:off x="835828" y="843677"/>
            <a:ext cx="10074030" cy="2585323"/>
          </a:xfrm>
          <a:prstGeom prst="rect">
            <a:avLst/>
          </a:prstGeom>
        </p:spPr>
        <p:txBody>
          <a:bodyPr wrap="square">
            <a:spAutoFit/>
          </a:bodyPr>
          <a:lstStyle/>
          <a:p>
            <a:r>
              <a:rPr lang="en-US" b="1" dirty="0" smtClean="0">
                <a:latin typeface="Montserrat ExtraLight" panose="00000300000000000000" pitchFamily="2" charset="-52"/>
              </a:rPr>
              <a:t>Two </a:t>
            </a:r>
            <a:r>
              <a:rPr lang="en-US" b="1" dirty="0">
                <a:latin typeface="Montserrat ExtraLight" panose="00000300000000000000" pitchFamily="2" charset="-52"/>
              </a:rPr>
              <a:t>common situations where you might consider interacting with the collection process:</a:t>
            </a:r>
          </a:p>
          <a:p>
            <a:endParaRPr lang="en-US" b="1" dirty="0" smtClean="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Your </a:t>
            </a:r>
            <a:r>
              <a:rPr lang="en-US" b="1" dirty="0">
                <a:latin typeface="Montserrat ExtraLight" panose="00000300000000000000" pitchFamily="2" charset="-52"/>
              </a:rPr>
              <a:t>application is about to enter into a block of code that you don’t want interrupted by a possible garbage collection</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Your </a:t>
            </a:r>
            <a:r>
              <a:rPr lang="en-US" b="1" dirty="0">
                <a:latin typeface="Montserrat ExtraLight" panose="00000300000000000000" pitchFamily="2" charset="-52"/>
              </a:rPr>
              <a:t>application has just finished allocating an extremely large number of objects and you want to remove as much of the acquired memory as soon as possible</a:t>
            </a:r>
            <a:r>
              <a:rPr lang="en-US" b="1" dirty="0" smtClean="0">
                <a:latin typeface="Montserrat ExtraLight" panose="00000300000000000000" pitchFamily="2" charset="-52"/>
              </a:rPr>
              <a:t>.</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231" y="3728782"/>
            <a:ext cx="5222475" cy="2603443"/>
          </a:xfrm>
          <a:prstGeom prst="rect">
            <a:avLst/>
          </a:prstGeom>
        </p:spPr>
      </p:pic>
      <p:sp>
        <p:nvSpPr>
          <p:cNvPr id="18" name="Прямокутник 27">
            <a:extLst>
              <a:ext uri="{FF2B5EF4-FFF2-40B4-BE49-F238E27FC236}">
                <a16:creationId xmlns:a16="http://schemas.microsoft.com/office/drawing/2014/main" xmlns="" id="{F16B480B-808A-48C9-A952-86C5F036B8A8}"/>
              </a:ext>
            </a:extLst>
          </p:cNvPr>
          <p:cNvSpPr/>
          <p:nvPr/>
        </p:nvSpPr>
        <p:spPr>
          <a:xfrm>
            <a:off x="835829" y="3703745"/>
            <a:ext cx="3611125" cy="2031325"/>
          </a:xfrm>
          <a:prstGeom prst="rect">
            <a:avLst/>
          </a:prstGeom>
        </p:spPr>
        <p:txBody>
          <a:bodyPr wrap="square">
            <a:spAutoFit/>
          </a:bodyPr>
          <a:lstStyle/>
          <a:p>
            <a:r>
              <a:rPr lang="en-US" b="1" dirty="0">
                <a:latin typeface="Montserrat ExtraLight" panose="00000300000000000000" pitchFamily="2" charset="-52"/>
              </a:rPr>
              <a:t>The </a:t>
            </a:r>
            <a:r>
              <a:rPr lang="en-US" b="1" dirty="0" err="1">
                <a:latin typeface="Montserrat ExtraLight" panose="00000300000000000000" pitchFamily="2" charset="-52"/>
              </a:rPr>
              <a:t>GC.Collect</a:t>
            </a:r>
            <a:r>
              <a:rPr lang="en-US" b="1" dirty="0">
                <a:latin typeface="Montserrat ExtraLight" panose="00000300000000000000" pitchFamily="2" charset="-52"/>
              </a:rPr>
              <a:t>() method can also be supplied a numerical value that identifies the oldest generation on which a garbage collection will be performed.</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339425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a:t>
            </a:r>
            <a:r>
              <a:rPr lang="en-US" sz="2800" b="1" dirty="0" err="1" smtClean="0">
                <a:latin typeface="Montserrat SemiBold" panose="00000700000000000000" pitchFamily="2" charset="-52"/>
              </a:rPr>
              <a:t>Finalizable</a:t>
            </a:r>
            <a:r>
              <a:rPr lang="en-US" sz="2800" b="1" dirty="0" smtClean="0">
                <a:latin typeface="Montserrat SemiBold" panose="00000700000000000000" pitchFamily="2" charset="-52"/>
              </a:rPr>
              <a:t> Objects</a:t>
            </a:r>
            <a:endParaRPr lang="uk-UA" dirty="0">
              <a:latin typeface="Montserrat SemiBold" panose="00000700000000000000" pitchFamily="2" charset="-52"/>
            </a:endParaRPr>
          </a:p>
        </p:txBody>
      </p:sp>
      <p:sp>
        <p:nvSpPr>
          <p:cNvPr id="15" name="Прямокутник 27">
            <a:extLst>
              <a:ext uri="{FF2B5EF4-FFF2-40B4-BE49-F238E27FC236}">
                <a16:creationId xmlns:a16="http://schemas.microsoft.com/office/drawing/2014/main" xmlns="" id="{F16B480B-808A-48C9-A952-86C5F036B8A8}"/>
              </a:ext>
            </a:extLst>
          </p:cNvPr>
          <p:cNvSpPr/>
          <p:nvPr/>
        </p:nvSpPr>
        <p:spPr>
          <a:xfrm>
            <a:off x="892978" y="2561308"/>
            <a:ext cx="10074030" cy="3970318"/>
          </a:xfrm>
          <a:prstGeom prst="rect">
            <a:avLst/>
          </a:prstGeom>
        </p:spPr>
        <p:txBody>
          <a:bodyPr wrap="square">
            <a:spAutoFit/>
          </a:bodyPr>
          <a:lstStyle/>
          <a:p>
            <a:r>
              <a:rPr lang="en-US" b="1" dirty="0">
                <a:latin typeface="Montserrat ExtraLight" panose="00000300000000000000" pitchFamily="2" charset="-52"/>
              </a:rPr>
              <a:t>This member is defined as protected, it is not possible to directly call an object’s Finalize() method from a class instance via the dot </a:t>
            </a:r>
          </a:p>
          <a:p>
            <a:r>
              <a:rPr lang="en-US" b="1" dirty="0">
                <a:latin typeface="Montserrat ExtraLight" panose="00000300000000000000" pitchFamily="2" charset="-52"/>
              </a:rPr>
              <a:t>operator. Rather, the garbage collector will call an object’s Finalize() method (if supported) before removing the object from memory</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b="1" dirty="0">
                <a:latin typeface="Montserrat ExtraLight" panose="00000300000000000000" pitchFamily="2" charset="-52"/>
              </a:rPr>
              <a:t>It is illegal to override Finalize() on structure types. </a:t>
            </a:r>
            <a:r>
              <a:rPr lang="en-US" b="1" dirty="0" smtClean="0">
                <a:latin typeface="Montserrat ExtraLight" panose="00000300000000000000" pitchFamily="2" charset="-52"/>
              </a:rPr>
              <a:t>This </a:t>
            </a:r>
            <a:r>
              <a:rPr lang="en-US" b="1" dirty="0">
                <a:latin typeface="Montserrat ExtraLight" panose="00000300000000000000" pitchFamily="2" charset="-52"/>
              </a:rPr>
              <a:t>makes perfect sense given that structures are value types, which are never allocated on the heap to begin with and, therefore, are not garbage collected</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The only time you would need to design a class that can clean up after itself is when you are using unmanaged resources (such as raw OS file handles, raw unmanaged database connections, chunks of unmanaged memory, or other unmanaged resources).</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689" y="885363"/>
            <a:ext cx="4056603" cy="1577567"/>
          </a:xfrm>
          <a:prstGeom prst="rect">
            <a:avLst/>
          </a:prstGeom>
        </p:spPr>
      </p:pic>
    </p:spTree>
    <p:extLst>
      <p:ext uri="{BB962C8B-B14F-4D97-AF65-F5344CB8AC3E}">
        <p14:creationId xmlns:p14="http://schemas.microsoft.com/office/powerpoint/2010/main" val="858019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882005" y="302190"/>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Overriding Finalize()</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416" y="3157894"/>
            <a:ext cx="6876190" cy="2066667"/>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60" y="1343233"/>
            <a:ext cx="4657143" cy="1504762"/>
          </a:xfrm>
          <a:prstGeom prst="rect">
            <a:avLst/>
          </a:prstGeom>
        </p:spPr>
      </p:pic>
    </p:spTree>
    <p:extLst>
      <p:ext uri="{BB962C8B-B14F-4D97-AF65-F5344CB8AC3E}">
        <p14:creationId xmlns:p14="http://schemas.microsoft.com/office/powerpoint/2010/main" val="3501454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Disposable Objects</a:t>
            </a:r>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765" y="1538524"/>
            <a:ext cx="6200000" cy="3780952"/>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45" y="2446985"/>
            <a:ext cx="3400000" cy="1190476"/>
          </a:xfrm>
          <a:prstGeom prst="rect">
            <a:avLst/>
          </a:prstGeom>
        </p:spPr>
      </p:pic>
    </p:spTree>
    <p:extLst>
      <p:ext uri="{BB962C8B-B14F-4D97-AF65-F5344CB8AC3E}">
        <p14:creationId xmlns:p14="http://schemas.microsoft.com/office/powerpoint/2010/main" val="4023345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Disposable Objects</a:t>
            </a:r>
            <a:endParaRPr lang="uk-UA" dirty="0">
              <a:latin typeface="Montserrat SemiBold" panose="00000700000000000000" pitchFamily="2" charset="-52"/>
            </a:endParaRPr>
          </a:p>
        </p:txBody>
      </p:sp>
      <p:sp>
        <p:nvSpPr>
          <p:cNvPr id="15" name="Прямокутник 27">
            <a:extLst>
              <a:ext uri="{FF2B5EF4-FFF2-40B4-BE49-F238E27FC236}">
                <a16:creationId xmlns:a16="http://schemas.microsoft.com/office/drawing/2014/main" xmlns="" id="{F16B480B-808A-48C9-A952-86C5F036B8A8}"/>
              </a:ext>
            </a:extLst>
          </p:cNvPr>
          <p:cNvSpPr/>
          <p:nvPr/>
        </p:nvSpPr>
        <p:spPr>
          <a:xfrm>
            <a:off x="835828" y="885363"/>
            <a:ext cx="10074030" cy="1754326"/>
          </a:xfrm>
          <a:prstGeom prst="rect">
            <a:avLst/>
          </a:prstGeom>
        </p:spPr>
        <p:txBody>
          <a:bodyPr wrap="square">
            <a:spAutoFit/>
          </a:bodyPr>
          <a:lstStyle/>
          <a:p>
            <a:r>
              <a:rPr lang="en-US" b="1" dirty="0">
                <a:latin typeface="Montserrat ExtraLight" panose="00000300000000000000" pitchFamily="2" charset="-52"/>
              </a:rPr>
              <a:t>It is a good idea to call Dispose() on any object you directly create if the object supports </a:t>
            </a:r>
            <a:r>
              <a:rPr lang="en-US" b="1" dirty="0" err="1">
                <a:latin typeface="Montserrat ExtraLight" panose="00000300000000000000" pitchFamily="2" charset="-52"/>
              </a:rPr>
              <a:t>IDisposable</a:t>
            </a:r>
            <a:r>
              <a:rPr lang="en-US" b="1" dirty="0">
                <a:latin typeface="Montserrat ExtraLight" panose="00000300000000000000" pitchFamily="2" charset="-52"/>
              </a:rPr>
              <a:t>. The assumption you should make is that if the class designer chose to support the Dispose() method, the type has some cleanup to perform. If you forget, memory will </a:t>
            </a:r>
          </a:p>
          <a:p>
            <a:r>
              <a:rPr lang="en-US" b="1" dirty="0">
                <a:latin typeface="Montserrat ExtraLight" panose="00000300000000000000" pitchFamily="2" charset="-52"/>
              </a:rPr>
              <a:t>eventually be cleaned up (so don’t panic), but it could take longer than necessary.</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428" y="2807051"/>
            <a:ext cx="6657143" cy="3495238"/>
          </a:xfrm>
          <a:prstGeom prst="rect">
            <a:avLst/>
          </a:prstGeom>
        </p:spPr>
      </p:pic>
    </p:spTree>
    <p:extLst>
      <p:ext uri="{BB962C8B-B14F-4D97-AF65-F5344CB8AC3E}">
        <p14:creationId xmlns:p14="http://schemas.microsoft.com/office/powerpoint/2010/main" val="2073998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Disposable Objects</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23" y="5009301"/>
            <a:ext cx="9942857" cy="1485714"/>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764" y="831412"/>
            <a:ext cx="5050098" cy="2567274"/>
          </a:xfrm>
          <a:prstGeom prst="rect">
            <a:avLst/>
          </a:prstGeom>
        </p:spPr>
      </p:pic>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03" y="3521342"/>
            <a:ext cx="7205681" cy="1417511"/>
          </a:xfrm>
          <a:prstGeom prst="rect">
            <a:avLst/>
          </a:prstGeom>
        </p:spPr>
      </p:pic>
    </p:spTree>
    <p:extLst>
      <p:ext uri="{BB962C8B-B14F-4D97-AF65-F5344CB8AC3E}">
        <p14:creationId xmlns:p14="http://schemas.microsoft.com/office/powerpoint/2010/main" val="1495938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Disposable Objects</a:t>
            </a:r>
            <a:endParaRPr lang="uk-UA" dirty="0">
              <a:latin typeface="Montserrat SemiBold" panose="00000700000000000000" pitchFamily="2" charset="-52"/>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184" y="1050750"/>
            <a:ext cx="9847619" cy="5476190"/>
          </a:xfrm>
          <a:prstGeom prst="rect">
            <a:avLst/>
          </a:prstGeom>
        </p:spPr>
      </p:pic>
    </p:spTree>
    <p:extLst>
      <p:ext uri="{BB962C8B-B14F-4D97-AF65-F5344CB8AC3E}">
        <p14:creationId xmlns:p14="http://schemas.microsoft.com/office/powerpoint/2010/main" val="2985733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2543545" y="263765"/>
            <a:ext cx="6658597" cy="523220"/>
          </a:xfrm>
          <a:prstGeom prst="rect">
            <a:avLst/>
          </a:prstGeom>
          <a:noFill/>
        </p:spPr>
        <p:txBody>
          <a:bodyPr wrap="square" rtlCol="0">
            <a:spAutoFit/>
          </a:bodyPr>
          <a:lstStyle/>
          <a:p>
            <a:r>
              <a:rPr lang="en-US" sz="2800" b="1" dirty="0" smtClean="0">
                <a:latin typeface="Montserrat SemiBold" panose="00000700000000000000" pitchFamily="2" charset="-52"/>
              </a:rPr>
              <a:t>Building Disposable Objects</a:t>
            </a:r>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898" y="1493741"/>
            <a:ext cx="7476190" cy="4323809"/>
          </a:xfrm>
          <a:prstGeom prst="rect">
            <a:avLst/>
          </a:prstGeom>
        </p:spPr>
      </p:pic>
    </p:spTree>
    <p:extLst>
      <p:ext uri="{BB962C8B-B14F-4D97-AF65-F5344CB8AC3E}">
        <p14:creationId xmlns:p14="http://schemas.microsoft.com/office/powerpoint/2010/main" val="233200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422726" y="302623"/>
            <a:ext cx="3197273" cy="800219"/>
          </a:xfrm>
          <a:prstGeom prst="rect">
            <a:avLst/>
          </a:prstGeom>
          <a:noFill/>
        </p:spPr>
        <p:txBody>
          <a:bodyPr wrap="square" rtlCol="0">
            <a:spAutoFit/>
          </a:bodyPr>
          <a:lstStyle/>
          <a:p>
            <a:r>
              <a:rPr lang="en-US" sz="2800" b="1" dirty="0" smtClean="0">
                <a:latin typeface="Montserrat ExtraLight" panose="00000300000000000000" pitchFamily="2" charset="-52"/>
              </a:rPr>
              <a:t>Process</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1324850"/>
            <a:ext cx="9555673" cy="2585323"/>
          </a:xfrm>
          <a:prstGeom prst="rect">
            <a:avLst/>
          </a:prstGeom>
        </p:spPr>
        <p:txBody>
          <a:bodyPr wrap="square">
            <a:spAutoFit/>
          </a:bodyPr>
          <a:lstStyle/>
          <a:p>
            <a:r>
              <a:rPr lang="en-US" b="1" dirty="0" smtClean="0">
                <a:latin typeface="Montserrat ExtraLight" panose="00000300000000000000" pitchFamily="2" charset="-52"/>
              </a:rPr>
              <a:t>A </a:t>
            </a:r>
            <a:r>
              <a:rPr lang="en-US" b="1" dirty="0">
                <a:latin typeface="Montserrat ExtraLight" panose="00000300000000000000" pitchFamily="2" charset="-52"/>
              </a:rPr>
              <a:t>Process component provides access to a process that is running on a computer. A process, in the simplest terms, is a running app</a:t>
            </a:r>
            <a:r>
              <a:rPr lang="en-US" b="1" dirty="0" smtClean="0">
                <a:latin typeface="Montserrat ExtraLight" panose="00000300000000000000" pitchFamily="2" charset="-52"/>
              </a:rPr>
              <a:t>.</a:t>
            </a:r>
          </a:p>
          <a:p>
            <a:endParaRPr lang="en-US" b="1" dirty="0" smtClean="0">
              <a:latin typeface="Montserrat ExtraLight" panose="00000300000000000000" pitchFamily="2" charset="-52"/>
            </a:endParaRPr>
          </a:p>
          <a:p>
            <a:r>
              <a:rPr lang="en-US" b="1" dirty="0">
                <a:latin typeface="Montserrat ExtraLight" panose="00000300000000000000" pitchFamily="2" charset="-52"/>
              </a:rPr>
              <a:t>The Process component is a useful tool for starting, stopping, controlling, and monitoring apps. You can use the Process component, to obtain a list of the processes that are running, or you can start a new process. A Process component is used to access system processes. After a Process component has been initialized, it can be used to obtain information about the running process. </a:t>
            </a:r>
            <a:endParaRPr lang="en-US" b="1" dirty="0" smtClean="0">
              <a:latin typeface="Montserrat ExtraLight" panose="00000300000000000000" pitchFamily="2" charset="-52"/>
            </a:endParaRPr>
          </a:p>
        </p:txBody>
      </p:sp>
      <p:sp>
        <p:nvSpPr>
          <p:cNvPr id="20" name="Прямокутник 27">
            <a:extLst>
              <a:ext uri="{FF2B5EF4-FFF2-40B4-BE49-F238E27FC236}">
                <a16:creationId xmlns:a16="http://schemas.microsoft.com/office/drawing/2014/main" xmlns="" id="{F16B480B-808A-48C9-A952-86C5F036B8A8}"/>
              </a:ext>
            </a:extLst>
          </p:cNvPr>
          <p:cNvSpPr/>
          <p:nvPr/>
        </p:nvSpPr>
        <p:spPr>
          <a:xfrm>
            <a:off x="1083700" y="4850758"/>
            <a:ext cx="10441701" cy="923330"/>
          </a:xfrm>
          <a:prstGeom prst="rect">
            <a:avLst/>
          </a:prstGeom>
        </p:spPr>
        <p:txBody>
          <a:bodyPr wrap="square">
            <a:spAutoFit/>
          </a:bodyPr>
          <a:lstStyle/>
          <a:p>
            <a:r>
              <a:rPr lang="en-US" b="1" dirty="0" smtClean="0">
                <a:latin typeface="Montserrat ExtraLight" panose="00000300000000000000" pitchFamily="2" charset="-52"/>
              </a:rPr>
              <a:t>Info:</a:t>
            </a:r>
          </a:p>
          <a:p>
            <a:r>
              <a:rPr lang="en-US" dirty="0">
                <a:hlinkClick r:id="rId2"/>
              </a:rPr>
              <a:t>https://</a:t>
            </a:r>
            <a:r>
              <a:rPr lang="en-US" dirty="0" smtClean="0">
                <a:hlinkClick r:id="rId2"/>
              </a:rPr>
              <a:t>docs.microsoft.com/en-gb/dotnet/api/system.diagnostics.process?view=netframework-4.8</a:t>
            </a:r>
            <a:endParaRPr lang="en-US" dirty="0" smtClean="0"/>
          </a:p>
          <a:p>
            <a:r>
              <a:rPr lang="en-US" dirty="0">
                <a:hlinkClick r:id="rId3"/>
              </a:rPr>
              <a:t>https://metanit.com/sharp/tutorial/18.1.php</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93533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422726" y="302623"/>
            <a:ext cx="3197273" cy="800219"/>
          </a:xfrm>
          <a:prstGeom prst="rect">
            <a:avLst/>
          </a:prstGeom>
          <a:noFill/>
        </p:spPr>
        <p:txBody>
          <a:bodyPr wrap="square" rtlCol="0">
            <a:spAutoFit/>
          </a:bodyPr>
          <a:lstStyle/>
          <a:p>
            <a:r>
              <a:rPr lang="en-US" sz="2800" b="1" dirty="0" smtClean="0">
                <a:latin typeface="Montserrat ExtraLight" panose="00000300000000000000" pitchFamily="2" charset="-52"/>
              </a:rPr>
              <a:t>Process</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53" y="1148321"/>
            <a:ext cx="6330861" cy="641401"/>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653" y="1935993"/>
            <a:ext cx="6836450" cy="851755"/>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653" y="2934019"/>
            <a:ext cx="7035978" cy="3202868"/>
          </a:xfrm>
          <a:prstGeom prst="rect">
            <a:avLst/>
          </a:prstGeom>
        </p:spPr>
      </p:pic>
    </p:spTree>
    <p:extLst>
      <p:ext uri="{BB962C8B-B14F-4D97-AF65-F5344CB8AC3E}">
        <p14:creationId xmlns:p14="http://schemas.microsoft.com/office/powerpoint/2010/main" val="1677778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xmlns=""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xmlns=""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xmlns=""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xmlns=""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xmlns=""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TextBox 14">
            <a:extLst>
              <a:ext uri="{FF2B5EF4-FFF2-40B4-BE49-F238E27FC236}">
                <a16:creationId xmlns:a16="http://schemas.microsoft.com/office/drawing/2014/main" xmlns="" id="{EBD3E627-4C65-4F82-B846-8CE56FB1525C}"/>
              </a:ext>
            </a:extLst>
          </p:cNvPr>
          <p:cNvSpPr txBox="1"/>
          <p:nvPr/>
        </p:nvSpPr>
        <p:spPr>
          <a:xfrm>
            <a:off x="4899038" y="176433"/>
            <a:ext cx="3126581" cy="584775"/>
          </a:xfrm>
          <a:prstGeom prst="rect">
            <a:avLst/>
          </a:prstGeom>
          <a:noFill/>
        </p:spPr>
        <p:txBody>
          <a:bodyPr wrap="square" rtlCol="0">
            <a:spAutoFit/>
          </a:bodyPr>
          <a:lstStyle/>
          <a:p>
            <a:r>
              <a:rPr lang="en-US" sz="3200" b="1" dirty="0" smtClean="0">
                <a:latin typeface="Montserrat SemiBold" panose="00000700000000000000" pitchFamily="2" charset="-52"/>
              </a:rPr>
              <a:t>Agenda</a:t>
            </a:r>
            <a:endParaRPr lang="uk-UA" sz="3200" b="1" dirty="0">
              <a:latin typeface="Montserrat SemiBold" panose="00000700000000000000" pitchFamily="2" charset="-52"/>
            </a:endParaRPr>
          </a:p>
        </p:txBody>
      </p:sp>
      <p:sp>
        <p:nvSpPr>
          <p:cNvPr id="17" name="Прямокутник 27">
            <a:extLst>
              <a:ext uri="{FF2B5EF4-FFF2-40B4-BE49-F238E27FC236}">
                <a16:creationId xmlns:a16="http://schemas.microsoft.com/office/drawing/2014/main" xmlns="" id="{F16B480B-808A-48C9-A952-86C5F036B8A8}"/>
              </a:ext>
            </a:extLst>
          </p:cNvPr>
          <p:cNvSpPr/>
          <p:nvPr/>
        </p:nvSpPr>
        <p:spPr>
          <a:xfrm>
            <a:off x="2544454" y="878522"/>
            <a:ext cx="4051731" cy="400110"/>
          </a:xfrm>
          <a:prstGeom prst="rect">
            <a:avLst/>
          </a:prstGeom>
        </p:spPr>
        <p:txBody>
          <a:bodyPr wrap="square">
            <a:spAutoFit/>
          </a:bodyPr>
          <a:lstStyle/>
          <a:p>
            <a:r>
              <a:rPr lang="en-US" sz="2000" b="1" dirty="0" smtClean="0">
                <a:latin typeface="Montserrat ExtraLight" panose="00000300000000000000" pitchFamily="2" charset="-52"/>
              </a:rPr>
              <a:t>Allocating objects</a:t>
            </a:r>
            <a:endParaRPr lang="en-US" sz="2000" b="1" dirty="0" smtClean="0"/>
          </a:p>
        </p:txBody>
      </p:sp>
      <p:sp>
        <p:nvSpPr>
          <p:cNvPr id="19" name="Прямокутник 27">
            <a:extLst>
              <a:ext uri="{FF2B5EF4-FFF2-40B4-BE49-F238E27FC236}">
                <a16:creationId xmlns:a16="http://schemas.microsoft.com/office/drawing/2014/main" xmlns="" id="{F16B480B-808A-48C9-A952-86C5F036B8A8}"/>
              </a:ext>
            </a:extLst>
          </p:cNvPr>
          <p:cNvSpPr/>
          <p:nvPr/>
        </p:nvSpPr>
        <p:spPr>
          <a:xfrm>
            <a:off x="2544454" y="2252075"/>
            <a:ext cx="5497577" cy="400110"/>
          </a:xfrm>
          <a:prstGeom prst="rect">
            <a:avLst/>
          </a:prstGeom>
        </p:spPr>
        <p:txBody>
          <a:bodyPr wrap="square">
            <a:spAutoFit/>
          </a:bodyPr>
          <a:lstStyle/>
          <a:p>
            <a:r>
              <a:rPr lang="en-US" sz="2000" b="1" dirty="0" err="1" smtClean="0">
                <a:latin typeface="Montserrat ExtraLight" panose="00000300000000000000" pitchFamily="2" charset="-52"/>
              </a:rPr>
              <a:t>System.GC</a:t>
            </a:r>
            <a:r>
              <a:rPr lang="en-US" sz="2000" b="1" dirty="0" smtClean="0">
                <a:latin typeface="Montserrat ExtraLight" panose="00000300000000000000" pitchFamily="2" charset="-52"/>
              </a:rPr>
              <a:t> type</a:t>
            </a:r>
            <a:endParaRPr lang="en-US" sz="2000" b="1" dirty="0" smtClean="0"/>
          </a:p>
        </p:txBody>
      </p:sp>
      <p:sp>
        <p:nvSpPr>
          <p:cNvPr id="20" name="Прямокутник 27">
            <a:extLst>
              <a:ext uri="{FF2B5EF4-FFF2-40B4-BE49-F238E27FC236}">
                <a16:creationId xmlns:a16="http://schemas.microsoft.com/office/drawing/2014/main" xmlns="" id="{F16B480B-808A-48C9-A952-86C5F036B8A8}"/>
              </a:ext>
            </a:extLst>
          </p:cNvPr>
          <p:cNvSpPr/>
          <p:nvPr/>
        </p:nvSpPr>
        <p:spPr>
          <a:xfrm>
            <a:off x="2528042" y="1332106"/>
            <a:ext cx="5497577" cy="400110"/>
          </a:xfrm>
          <a:prstGeom prst="rect">
            <a:avLst/>
          </a:prstGeom>
        </p:spPr>
        <p:txBody>
          <a:bodyPr wrap="square">
            <a:spAutoFit/>
          </a:bodyPr>
          <a:lstStyle/>
          <a:p>
            <a:r>
              <a:rPr lang="en-US" sz="2000" b="1" dirty="0" smtClean="0">
                <a:latin typeface="Montserrat ExtraLight" panose="00000300000000000000" pitchFamily="2" charset="-52"/>
              </a:rPr>
              <a:t>Application root</a:t>
            </a:r>
            <a:endParaRPr lang="en-US" sz="2000" b="1" dirty="0" smtClean="0"/>
          </a:p>
        </p:txBody>
      </p:sp>
      <p:sp>
        <p:nvSpPr>
          <p:cNvPr id="27" name="Прямокутник 27">
            <a:extLst>
              <a:ext uri="{FF2B5EF4-FFF2-40B4-BE49-F238E27FC236}">
                <a16:creationId xmlns:a16="http://schemas.microsoft.com/office/drawing/2014/main" xmlns="" id="{F16B480B-808A-48C9-A952-86C5F036B8A8}"/>
              </a:ext>
            </a:extLst>
          </p:cNvPr>
          <p:cNvSpPr/>
          <p:nvPr/>
        </p:nvSpPr>
        <p:spPr>
          <a:xfrm>
            <a:off x="2555996" y="3159589"/>
            <a:ext cx="5497577" cy="400110"/>
          </a:xfrm>
          <a:prstGeom prst="rect">
            <a:avLst/>
          </a:prstGeom>
        </p:spPr>
        <p:txBody>
          <a:bodyPr wrap="square">
            <a:spAutoFit/>
          </a:bodyPr>
          <a:lstStyle/>
          <a:p>
            <a:r>
              <a:rPr lang="en-US" sz="2000" b="1" dirty="0">
                <a:latin typeface="Montserrat SemiBold" panose="00000700000000000000" pitchFamily="2" charset="-52"/>
              </a:rPr>
              <a:t>Building </a:t>
            </a:r>
            <a:r>
              <a:rPr lang="en-US" sz="2000" b="1" dirty="0" smtClean="0">
                <a:latin typeface="Montserrat SemiBold" panose="00000700000000000000" pitchFamily="2" charset="-52"/>
              </a:rPr>
              <a:t>Disposable </a:t>
            </a:r>
            <a:r>
              <a:rPr lang="en-US" sz="2000" b="1" dirty="0">
                <a:latin typeface="Montserrat SemiBold" panose="00000700000000000000" pitchFamily="2" charset="-52"/>
              </a:rPr>
              <a:t>Objects</a:t>
            </a:r>
            <a:endParaRPr lang="uk-UA" sz="2000" dirty="0">
              <a:latin typeface="Montserrat SemiBold" panose="00000700000000000000" pitchFamily="2" charset="-52"/>
            </a:endParaRPr>
          </a:p>
        </p:txBody>
      </p:sp>
      <p:sp>
        <p:nvSpPr>
          <p:cNvPr id="28" name="Прямокутник 27">
            <a:extLst>
              <a:ext uri="{FF2B5EF4-FFF2-40B4-BE49-F238E27FC236}">
                <a16:creationId xmlns:a16="http://schemas.microsoft.com/office/drawing/2014/main" xmlns="" id="{F16B480B-808A-48C9-A952-86C5F036B8A8}"/>
              </a:ext>
            </a:extLst>
          </p:cNvPr>
          <p:cNvSpPr/>
          <p:nvPr/>
        </p:nvSpPr>
        <p:spPr>
          <a:xfrm>
            <a:off x="2544454" y="1796931"/>
            <a:ext cx="5497577" cy="400110"/>
          </a:xfrm>
          <a:prstGeom prst="rect">
            <a:avLst/>
          </a:prstGeom>
        </p:spPr>
        <p:txBody>
          <a:bodyPr wrap="square">
            <a:spAutoFit/>
          </a:bodyPr>
          <a:lstStyle/>
          <a:p>
            <a:r>
              <a:rPr lang="en-US" sz="2000" b="1" dirty="0" smtClean="0">
                <a:latin typeface="Montserrat ExtraLight" panose="00000300000000000000" pitchFamily="2" charset="-52"/>
              </a:rPr>
              <a:t>Object generations</a:t>
            </a:r>
            <a:endParaRPr lang="en-US" sz="2000" b="1" dirty="0" smtClean="0"/>
          </a:p>
        </p:txBody>
      </p:sp>
      <p:sp>
        <p:nvSpPr>
          <p:cNvPr id="29" name="Прямокутник 27">
            <a:extLst>
              <a:ext uri="{FF2B5EF4-FFF2-40B4-BE49-F238E27FC236}">
                <a16:creationId xmlns:a16="http://schemas.microsoft.com/office/drawing/2014/main" xmlns="" id="{F16B480B-808A-48C9-A952-86C5F036B8A8}"/>
              </a:ext>
            </a:extLst>
          </p:cNvPr>
          <p:cNvSpPr/>
          <p:nvPr/>
        </p:nvSpPr>
        <p:spPr>
          <a:xfrm>
            <a:off x="2555996" y="2702946"/>
            <a:ext cx="5497577" cy="400110"/>
          </a:xfrm>
          <a:prstGeom prst="rect">
            <a:avLst/>
          </a:prstGeom>
        </p:spPr>
        <p:txBody>
          <a:bodyPr wrap="square">
            <a:spAutoFit/>
          </a:bodyPr>
          <a:lstStyle/>
          <a:p>
            <a:r>
              <a:rPr lang="en-US" sz="2000" b="1" dirty="0">
                <a:latin typeface="Montserrat SemiBold" panose="00000700000000000000" pitchFamily="2" charset="-52"/>
              </a:rPr>
              <a:t>Building </a:t>
            </a:r>
            <a:r>
              <a:rPr lang="en-US" sz="2000" b="1" dirty="0" err="1">
                <a:latin typeface="Montserrat SemiBold" panose="00000700000000000000" pitchFamily="2" charset="-52"/>
              </a:rPr>
              <a:t>Finalizable</a:t>
            </a:r>
            <a:r>
              <a:rPr lang="en-US" sz="2000" b="1" dirty="0">
                <a:latin typeface="Montserrat SemiBold" panose="00000700000000000000" pitchFamily="2" charset="-52"/>
              </a:rPr>
              <a:t> Objects</a:t>
            </a:r>
            <a:endParaRPr lang="uk-UA" sz="2000" dirty="0">
              <a:latin typeface="Montserrat SemiBold" panose="00000700000000000000" pitchFamily="2" charset="-52"/>
            </a:endParaRPr>
          </a:p>
        </p:txBody>
      </p:sp>
      <p:sp>
        <p:nvSpPr>
          <p:cNvPr id="30" name="Прямокутник 27">
            <a:extLst>
              <a:ext uri="{FF2B5EF4-FFF2-40B4-BE49-F238E27FC236}">
                <a16:creationId xmlns:a16="http://schemas.microsoft.com/office/drawing/2014/main" xmlns="" id="{F16B480B-808A-48C9-A952-86C5F036B8A8}"/>
              </a:ext>
            </a:extLst>
          </p:cNvPr>
          <p:cNvSpPr/>
          <p:nvPr/>
        </p:nvSpPr>
        <p:spPr>
          <a:xfrm>
            <a:off x="2555996" y="3625531"/>
            <a:ext cx="5497577" cy="400110"/>
          </a:xfrm>
          <a:prstGeom prst="rect">
            <a:avLst/>
          </a:prstGeom>
        </p:spPr>
        <p:txBody>
          <a:bodyPr wrap="square">
            <a:spAutoFit/>
          </a:bodyPr>
          <a:lstStyle/>
          <a:p>
            <a:r>
              <a:rPr lang="en-US" sz="2000" b="1" dirty="0" smtClean="0">
                <a:latin typeface="Montserrat ExtraLight" panose="00000300000000000000" pitchFamily="2" charset="-52"/>
              </a:rPr>
              <a:t>Process</a:t>
            </a:r>
            <a:endParaRPr lang="en-US" sz="2000" b="1" dirty="0" smtClean="0"/>
          </a:p>
        </p:txBody>
      </p:sp>
      <p:sp>
        <p:nvSpPr>
          <p:cNvPr id="31" name="Прямокутник 27">
            <a:extLst>
              <a:ext uri="{FF2B5EF4-FFF2-40B4-BE49-F238E27FC236}">
                <a16:creationId xmlns:a16="http://schemas.microsoft.com/office/drawing/2014/main" xmlns="" id="{F16B480B-808A-48C9-A952-86C5F036B8A8}"/>
              </a:ext>
            </a:extLst>
          </p:cNvPr>
          <p:cNvSpPr/>
          <p:nvPr/>
        </p:nvSpPr>
        <p:spPr>
          <a:xfrm>
            <a:off x="2555996" y="4083275"/>
            <a:ext cx="5497577" cy="400110"/>
          </a:xfrm>
          <a:prstGeom prst="rect">
            <a:avLst/>
          </a:prstGeom>
        </p:spPr>
        <p:txBody>
          <a:bodyPr wrap="square">
            <a:spAutoFit/>
          </a:bodyPr>
          <a:lstStyle/>
          <a:p>
            <a:r>
              <a:rPr lang="en-US" sz="2000" b="1" dirty="0" smtClean="0">
                <a:latin typeface="Montserrat ExtraLight" panose="00000300000000000000" pitchFamily="2" charset="-52"/>
              </a:rPr>
              <a:t>Thread</a:t>
            </a:r>
            <a:endParaRPr lang="en-US" sz="2000" b="1" dirty="0" smtClean="0"/>
          </a:p>
        </p:txBody>
      </p:sp>
      <p:sp>
        <p:nvSpPr>
          <p:cNvPr id="32" name="Прямокутник 27">
            <a:extLst>
              <a:ext uri="{FF2B5EF4-FFF2-40B4-BE49-F238E27FC236}">
                <a16:creationId xmlns:a16="http://schemas.microsoft.com/office/drawing/2014/main" xmlns="" id="{F16B480B-808A-48C9-A952-86C5F036B8A8}"/>
              </a:ext>
            </a:extLst>
          </p:cNvPr>
          <p:cNvSpPr/>
          <p:nvPr/>
        </p:nvSpPr>
        <p:spPr>
          <a:xfrm>
            <a:off x="2555996" y="4541019"/>
            <a:ext cx="5497577" cy="400110"/>
          </a:xfrm>
          <a:prstGeom prst="rect">
            <a:avLst/>
          </a:prstGeom>
        </p:spPr>
        <p:txBody>
          <a:bodyPr wrap="square">
            <a:spAutoFit/>
          </a:bodyPr>
          <a:lstStyle/>
          <a:p>
            <a:r>
              <a:rPr lang="en-US" sz="2000" b="1" dirty="0" smtClean="0">
                <a:latin typeface="Montserrat ExtraLight" panose="00000300000000000000" pitchFamily="2" charset="-52"/>
              </a:rPr>
              <a:t>CLR </a:t>
            </a:r>
            <a:r>
              <a:rPr lang="en-US" sz="2000" b="1" dirty="0" err="1" smtClean="0">
                <a:latin typeface="Montserrat ExtraLight" panose="00000300000000000000" pitchFamily="2" charset="-52"/>
              </a:rPr>
              <a:t>ThreadPool</a:t>
            </a:r>
            <a:endParaRPr lang="en-US" sz="2000" b="1" dirty="0" smtClean="0"/>
          </a:p>
        </p:txBody>
      </p:sp>
      <p:sp>
        <p:nvSpPr>
          <p:cNvPr id="34" name="Прямокутник 27">
            <a:extLst>
              <a:ext uri="{FF2B5EF4-FFF2-40B4-BE49-F238E27FC236}">
                <a16:creationId xmlns:a16="http://schemas.microsoft.com/office/drawing/2014/main" xmlns="" id="{F16B480B-808A-48C9-A952-86C5F036B8A8}"/>
              </a:ext>
            </a:extLst>
          </p:cNvPr>
          <p:cNvSpPr/>
          <p:nvPr/>
        </p:nvSpPr>
        <p:spPr>
          <a:xfrm>
            <a:off x="2544453" y="5026523"/>
            <a:ext cx="5497577" cy="400110"/>
          </a:xfrm>
          <a:prstGeom prst="rect">
            <a:avLst/>
          </a:prstGeom>
        </p:spPr>
        <p:txBody>
          <a:bodyPr wrap="square">
            <a:spAutoFit/>
          </a:bodyPr>
          <a:lstStyle/>
          <a:p>
            <a:r>
              <a:rPr lang="en-US" sz="2000" b="1" dirty="0" smtClean="0">
                <a:latin typeface="Montserrat ExtraLight" panose="00000300000000000000" pitchFamily="2" charset="-52"/>
              </a:rPr>
              <a:t>Synchronization</a:t>
            </a:r>
            <a:endParaRPr lang="en-US" sz="2000" b="1" dirty="0" smtClean="0"/>
          </a:p>
        </p:txBody>
      </p:sp>
      <p:sp>
        <p:nvSpPr>
          <p:cNvPr id="38" name="Прямокутник 27">
            <a:extLst>
              <a:ext uri="{FF2B5EF4-FFF2-40B4-BE49-F238E27FC236}">
                <a16:creationId xmlns:a16="http://schemas.microsoft.com/office/drawing/2014/main" xmlns="" id="{F16B480B-808A-48C9-A952-86C5F036B8A8}"/>
              </a:ext>
            </a:extLst>
          </p:cNvPr>
          <p:cNvSpPr/>
          <p:nvPr/>
        </p:nvSpPr>
        <p:spPr>
          <a:xfrm>
            <a:off x="2555996" y="5512027"/>
            <a:ext cx="5497577" cy="400110"/>
          </a:xfrm>
          <a:prstGeom prst="rect">
            <a:avLst/>
          </a:prstGeom>
        </p:spPr>
        <p:txBody>
          <a:bodyPr wrap="square">
            <a:spAutoFit/>
          </a:bodyPr>
          <a:lstStyle/>
          <a:p>
            <a:r>
              <a:rPr lang="en-US" sz="2000" b="1" dirty="0" smtClean="0">
                <a:latin typeface="Montserrat ExtraLight" panose="00000300000000000000" pitchFamily="2" charset="-52"/>
              </a:rPr>
              <a:t>Task</a:t>
            </a:r>
            <a:endParaRPr lang="en-US" sz="2000" b="1" dirty="0" smtClean="0"/>
          </a:p>
        </p:txBody>
      </p:sp>
      <p:sp>
        <p:nvSpPr>
          <p:cNvPr id="39" name="Прямокутник 27">
            <a:extLst>
              <a:ext uri="{FF2B5EF4-FFF2-40B4-BE49-F238E27FC236}">
                <a16:creationId xmlns:a16="http://schemas.microsoft.com/office/drawing/2014/main" xmlns="" id="{F16B480B-808A-48C9-A952-86C5F036B8A8}"/>
              </a:ext>
            </a:extLst>
          </p:cNvPr>
          <p:cNvSpPr/>
          <p:nvPr/>
        </p:nvSpPr>
        <p:spPr>
          <a:xfrm>
            <a:off x="2555996" y="5997253"/>
            <a:ext cx="5497577" cy="400110"/>
          </a:xfrm>
          <a:prstGeom prst="rect">
            <a:avLst/>
          </a:prstGeom>
        </p:spPr>
        <p:txBody>
          <a:bodyPr wrap="square">
            <a:spAutoFit/>
          </a:bodyPr>
          <a:lstStyle/>
          <a:p>
            <a:r>
              <a:rPr lang="en-US" sz="2000" b="1" dirty="0" err="1">
                <a:latin typeface="Montserrat ExtraLight" panose="00000300000000000000" pitchFamily="2" charset="-52"/>
              </a:rPr>
              <a:t>a</a:t>
            </a:r>
            <a:r>
              <a:rPr lang="en-US" sz="2000" b="1" dirty="0" err="1" smtClean="0">
                <a:latin typeface="Montserrat ExtraLight" panose="00000300000000000000" pitchFamily="2" charset="-52"/>
              </a:rPr>
              <a:t>sync</a:t>
            </a:r>
            <a:r>
              <a:rPr lang="en-US" sz="2000" b="1" dirty="0" smtClean="0">
                <a:latin typeface="Montserrat ExtraLight" panose="00000300000000000000" pitchFamily="2" charset="-52"/>
              </a:rPr>
              <a:t>/await</a:t>
            </a:r>
            <a:endParaRPr lang="en-US" sz="2000" b="1" dirty="0" smtClean="0"/>
          </a:p>
        </p:txBody>
      </p:sp>
    </p:spTree>
    <p:extLst>
      <p:ext uri="{BB962C8B-B14F-4D97-AF65-F5344CB8AC3E}">
        <p14:creationId xmlns:p14="http://schemas.microsoft.com/office/powerpoint/2010/main" val="569670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422726" y="302623"/>
            <a:ext cx="3197273" cy="800219"/>
          </a:xfrm>
          <a:prstGeom prst="rect">
            <a:avLst/>
          </a:prstGeom>
          <a:noFill/>
        </p:spPr>
        <p:txBody>
          <a:bodyPr wrap="square" rtlCol="0">
            <a:spAutoFit/>
          </a:bodyPr>
          <a:lstStyle/>
          <a:p>
            <a:r>
              <a:rPr lang="en-US" sz="2800" b="1" dirty="0" smtClean="0">
                <a:latin typeface="Montserrat ExtraLight" panose="00000300000000000000" pitchFamily="2" charset="-52"/>
              </a:rPr>
              <a:t>Thread</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1324850"/>
            <a:ext cx="9555673" cy="923330"/>
          </a:xfrm>
          <a:prstGeom prst="rect">
            <a:avLst/>
          </a:prstGeom>
        </p:spPr>
        <p:txBody>
          <a:bodyPr wrap="square">
            <a:spAutoFit/>
          </a:bodyPr>
          <a:lstStyle/>
          <a:p>
            <a:r>
              <a:rPr lang="en-US" b="1" dirty="0">
                <a:latin typeface="Montserrat ExtraLight" panose="00000300000000000000" pitchFamily="2" charset="-52"/>
              </a:rPr>
              <a:t>A thread is defined as the execution path of a program</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endParaRPr lang="en-US" b="1" dirty="0" smtClean="0">
              <a:latin typeface="Montserrat ExtraLight" panose="00000300000000000000" pitchFamily="2" charset="-52"/>
            </a:endParaRPr>
          </a:p>
        </p:txBody>
      </p:sp>
      <p:sp>
        <p:nvSpPr>
          <p:cNvPr id="20" name="Прямокутник 27">
            <a:extLst>
              <a:ext uri="{FF2B5EF4-FFF2-40B4-BE49-F238E27FC236}">
                <a16:creationId xmlns:a16="http://schemas.microsoft.com/office/drawing/2014/main" xmlns="" id="{F16B480B-808A-48C9-A952-86C5F036B8A8}"/>
              </a:ext>
            </a:extLst>
          </p:cNvPr>
          <p:cNvSpPr/>
          <p:nvPr/>
        </p:nvSpPr>
        <p:spPr>
          <a:xfrm>
            <a:off x="1083700" y="4850758"/>
            <a:ext cx="10441701" cy="923330"/>
          </a:xfrm>
          <a:prstGeom prst="rect">
            <a:avLst/>
          </a:prstGeom>
        </p:spPr>
        <p:txBody>
          <a:bodyPr wrap="square">
            <a:spAutoFit/>
          </a:bodyPr>
          <a:lstStyle/>
          <a:p>
            <a:r>
              <a:rPr lang="en-US" b="1" dirty="0" smtClean="0">
                <a:latin typeface="Montserrat ExtraLight" panose="00000300000000000000" pitchFamily="2" charset="-52"/>
              </a:rPr>
              <a:t>Info:</a:t>
            </a:r>
          </a:p>
          <a:p>
            <a:r>
              <a:rPr lang="en-US" dirty="0">
                <a:hlinkClick r:id="rId2"/>
              </a:rPr>
              <a:t>https://</a:t>
            </a:r>
            <a:r>
              <a:rPr lang="en-US" dirty="0" smtClean="0">
                <a:hlinkClick r:id="rId2"/>
              </a:rPr>
              <a:t>docs.microsoft.com/en-gb/dotnet/api/system.threading.thread?view=netframework-4.8</a:t>
            </a:r>
            <a:endParaRPr lang="en-US" dirty="0" smtClean="0"/>
          </a:p>
          <a:p>
            <a:r>
              <a:rPr lang="en-US" dirty="0">
                <a:hlinkClick r:id="rId3"/>
              </a:rPr>
              <a:t>https://metanit.com/sharp/tutorial/11.1.php</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8041" y="1860080"/>
            <a:ext cx="7456887" cy="2835609"/>
          </a:xfrm>
          <a:prstGeom prst="rect">
            <a:avLst/>
          </a:prstGeom>
        </p:spPr>
      </p:pic>
    </p:spTree>
    <p:extLst>
      <p:ext uri="{BB962C8B-B14F-4D97-AF65-F5344CB8AC3E}">
        <p14:creationId xmlns:p14="http://schemas.microsoft.com/office/powerpoint/2010/main" val="992664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072661" y="351608"/>
            <a:ext cx="5557520" cy="800219"/>
          </a:xfrm>
          <a:prstGeom prst="rect">
            <a:avLst/>
          </a:prstGeom>
          <a:noFill/>
        </p:spPr>
        <p:txBody>
          <a:bodyPr wrap="square" rtlCol="0">
            <a:spAutoFit/>
          </a:bodyPr>
          <a:lstStyle/>
          <a:p>
            <a:r>
              <a:rPr lang="en-US" sz="2800" b="1" dirty="0" err="1" smtClean="0">
                <a:latin typeface="Montserrat ExtraLight" panose="00000300000000000000" pitchFamily="2" charset="-52"/>
              </a:rPr>
              <a:t>System.Threading.Thread</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1324850"/>
            <a:ext cx="9555673" cy="1477328"/>
          </a:xfrm>
          <a:prstGeom prst="rect">
            <a:avLst/>
          </a:prstGeom>
        </p:spPr>
        <p:txBody>
          <a:bodyPr wrap="square">
            <a:spAutoFit/>
          </a:bodyPr>
          <a:lstStyle/>
          <a:p>
            <a:r>
              <a:rPr lang="en-US" b="1" dirty="0">
                <a:latin typeface="Montserrat ExtraLight" panose="00000300000000000000" pitchFamily="2" charset="-52"/>
              </a:rPr>
              <a:t>The most primitive of all types in the </a:t>
            </a:r>
            <a:r>
              <a:rPr lang="en-US" b="1" dirty="0" err="1">
                <a:latin typeface="Montserrat ExtraLight" panose="00000300000000000000" pitchFamily="2" charset="-52"/>
              </a:rPr>
              <a:t>System.Threading</a:t>
            </a:r>
            <a:r>
              <a:rPr lang="en-US" b="1" dirty="0">
                <a:latin typeface="Montserrat ExtraLight" panose="00000300000000000000" pitchFamily="2" charset="-52"/>
              </a:rPr>
              <a:t> namespace is Thread. This class represents an object-oriented wrapper around a given path of execution within a particular </a:t>
            </a:r>
            <a:r>
              <a:rPr lang="en-US" b="1" dirty="0" err="1">
                <a:latin typeface="Montserrat ExtraLight" panose="00000300000000000000" pitchFamily="2" charset="-52"/>
              </a:rPr>
              <a:t>AppDomain</a:t>
            </a:r>
            <a:r>
              <a:rPr lang="en-US" b="1" dirty="0">
                <a:latin typeface="Montserrat ExtraLight" panose="00000300000000000000" pitchFamily="2" charset="-52"/>
              </a:rPr>
              <a:t>. This type </a:t>
            </a:r>
            <a:r>
              <a:rPr lang="en-US" b="1" dirty="0" smtClean="0">
                <a:latin typeface="Montserrat ExtraLight" panose="00000300000000000000" pitchFamily="2" charset="-52"/>
              </a:rPr>
              <a:t>also defines </a:t>
            </a:r>
            <a:r>
              <a:rPr lang="en-US" b="1" dirty="0">
                <a:latin typeface="Montserrat ExtraLight" panose="00000300000000000000" pitchFamily="2" charset="-52"/>
              </a:rPr>
              <a:t>a number of methods (both static and instance level) that allow you to create new threads within the current </a:t>
            </a:r>
            <a:r>
              <a:rPr lang="en-US" b="1" dirty="0" err="1">
                <a:latin typeface="Montserrat ExtraLight" panose="00000300000000000000" pitchFamily="2" charset="-52"/>
              </a:rPr>
              <a:t>AppDomain</a:t>
            </a:r>
            <a:r>
              <a:rPr lang="en-US" b="1" dirty="0">
                <a:latin typeface="Montserrat ExtraLight" panose="00000300000000000000" pitchFamily="2" charset="-52"/>
              </a:rPr>
              <a:t>.</a:t>
            </a:r>
            <a:endParaRPr lang="en-US" b="1" dirty="0" smtClean="0">
              <a:latin typeface="Montserrat ExtraLight" panose="000003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585" y="3180111"/>
            <a:ext cx="10077904" cy="2556818"/>
          </a:xfrm>
          <a:prstGeom prst="rect">
            <a:avLst/>
          </a:prstGeom>
        </p:spPr>
      </p:pic>
    </p:spTree>
    <p:extLst>
      <p:ext uri="{BB962C8B-B14F-4D97-AF65-F5344CB8AC3E}">
        <p14:creationId xmlns:p14="http://schemas.microsoft.com/office/powerpoint/2010/main" val="792278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072661" y="351608"/>
            <a:ext cx="5557520" cy="800219"/>
          </a:xfrm>
          <a:prstGeom prst="rect">
            <a:avLst/>
          </a:prstGeom>
          <a:noFill/>
        </p:spPr>
        <p:txBody>
          <a:bodyPr wrap="square" rtlCol="0">
            <a:spAutoFit/>
          </a:bodyPr>
          <a:lstStyle/>
          <a:p>
            <a:r>
              <a:rPr lang="en-US" sz="2800" b="1" dirty="0" err="1" smtClean="0">
                <a:latin typeface="Montserrat ExtraLight" panose="00000300000000000000" pitchFamily="2" charset="-52"/>
              </a:rPr>
              <a:t>System.Threading.Thread</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554" y="999663"/>
            <a:ext cx="9314889" cy="5522340"/>
          </a:xfrm>
          <a:prstGeom prst="rect">
            <a:avLst/>
          </a:prstGeom>
        </p:spPr>
      </p:pic>
    </p:spTree>
    <p:extLst>
      <p:ext uri="{BB962C8B-B14F-4D97-AF65-F5344CB8AC3E}">
        <p14:creationId xmlns:p14="http://schemas.microsoft.com/office/powerpoint/2010/main" val="3469856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072661" y="351608"/>
            <a:ext cx="5557520" cy="800219"/>
          </a:xfrm>
          <a:prstGeom prst="rect">
            <a:avLst/>
          </a:prstGeom>
          <a:noFill/>
        </p:spPr>
        <p:txBody>
          <a:bodyPr wrap="square" rtlCol="0">
            <a:spAutoFit/>
          </a:bodyPr>
          <a:lstStyle/>
          <a:p>
            <a:r>
              <a:rPr lang="en-US" sz="2800" b="1" dirty="0" err="1" smtClean="0">
                <a:latin typeface="Montserrat ExtraLight" panose="00000300000000000000" pitchFamily="2" charset="-52"/>
              </a:rPr>
              <a:t>System.Threading.Thread</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999663"/>
            <a:ext cx="9555673" cy="2862322"/>
          </a:xfrm>
          <a:prstGeom prst="rect">
            <a:avLst/>
          </a:prstGeom>
        </p:spPr>
        <p:txBody>
          <a:bodyPr wrap="square">
            <a:spAutoFit/>
          </a:bodyPr>
          <a:lstStyle/>
          <a:p>
            <a:r>
              <a:rPr lang="en-US" b="1" dirty="0" smtClean="0">
                <a:latin typeface="Montserrat ExtraLight" panose="00000300000000000000" pitchFamily="2" charset="-52"/>
              </a:rPr>
              <a:t>- Foreground </a:t>
            </a:r>
            <a:r>
              <a:rPr lang="en-US" b="1" dirty="0">
                <a:latin typeface="Montserrat ExtraLight" panose="00000300000000000000" pitchFamily="2" charset="-52"/>
              </a:rPr>
              <a:t>threads have the ability to prevent the current application from terminating. The CLR will not shut down an application (which is to say, unload the hosting </a:t>
            </a:r>
            <a:r>
              <a:rPr lang="en-US" b="1" dirty="0" err="1">
                <a:latin typeface="Montserrat ExtraLight" panose="00000300000000000000" pitchFamily="2" charset="-52"/>
              </a:rPr>
              <a:t>AppDomain</a:t>
            </a:r>
            <a:r>
              <a:rPr lang="en-US" b="1" dirty="0">
                <a:latin typeface="Montserrat ExtraLight" panose="00000300000000000000" pitchFamily="2" charset="-52"/>
              </a:rPr>
              <a:t>) until all foreground threads have ended.</a:t>
            </a:r>
          </a:p>
          <a:p>
            <a:r>
              <a:rPr lang="en-US" b="1" dirty="0" smtClean="0">
                <a:latin typeface="Montserrat ExtraLight" panose="00000300000000000000" pitchFamily="2" charset="-52"/>
              </a:rPr>
              <a:t>- Background </a:t>
            </a:r>
            <a:r>
              <a:rPr lang="en-US" b="1" dirty="0">
                <a:latin typeface="Montserrat ExtraLight" panose="00000300000000000000" pitchFamily="2" charset="-52"/>
              </a:rPr>
              <a:t>threads (sometimes called daemon threads) are viewed by the CLR as expendable paths of execution that can be ignored at any point in time (even if they are currently laboring over some unit of work). Thus, if all foreground threads have terminated, any and all background threads are automatically killed when the application domain unloads.</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372" y="4173176"/>
            <a:ext cx="5323809" cy="2028571"/>
          </a:xfrm>
          <a:prstGeom prst="rect">
            <a:avLst/>
          </a:prstGeom>
        </p:spPr>
      </p:pic>
    </p:spTree>
    <p:extLst>
      <p:ext uri="{BB962C8B-B14F-4D97-AF65-F5344CB8AC3E}">
        <p14:creationId xmlns:p14="http://schemas.microsoft.com/office/powerpoint/2010/main" val="3505190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629692" y="288362"/>
            <a:ext cx="5557520" cy="800219"/>
          </a:xfrm>
          <a:prstGeom prst="rect">
            <a:avLst/>
          </a:prstGeom>
          <a:noFill/>
        </p:spPr>
        <p:txBody>
          <a:bodyPr wrap="square" rtlCol="0">
            <a:spAutoFit/>
          </a:bodyPr>
          <a:lstStyle/>
          <a:p>
            <a:r>
              <a:rPr lang="en-US" sz="2800" b="1" dirty="0" smtClean="0">
                <a:latin typeface="Montserrat ExtraLight" panose="00000300000000000000" pitchFamily="2" charset="-52"/>
              </a:rPr>
              <a:t>Synchronization</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999663"/>
            <a:ext cx="9555673" cy="2031325"/>
          </a:xfrm>
          <a:prstGeom prst="rect">
            <a:avLst/>
          </a:prstGeom>
        </p:spPr>
        <p:txBody>
          <a:bodyPr wrap="square">
            <a:spAutoFit/>
          </a:bodyPr>
          <a:lstStyle/>
          <a:p>
            <a:r>
              <a:rPr lang="en-US" b="1" dirty="0">
                <a:latin typeface="Montserrat ExtraLight" panose="00000300000000000000" pitchFamily="2" charset="-52"/>
              </a:rPr>
              <a:t>You can use to synchronize access to shared resources is the C# lock keyword. This keyword allows you to define a scope of statements that must be synchronized between threads. By doing so, incoming threads cannot interrupt the current thread, thus preventing it from finishing its work. The lock keyword requires you to specify a token (an object reference) that must be acquired by a thread to enter within the lock scope. </a:t>
            </a:r>
            <a:endParaRPr lang="en-US" b="1" dirty="0" smtClean="0">
              <a:latin typeface="Montserrat ExtraLight" panose="000003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692" y="3159866"/>
            <a:ext cx="4328237" cy="3449449"/>
          </a:xfrm>
          <a:prstGeom prst="rect">
            <a:avLst/>
          </a:prstGeom>
        </p:spPr>
      </p:pic>
    </p:spTree>
    <p:extLst>
      <p:ext uri="{BB962C8B-B14F-4D97-AF65-F5344CB8AC3E}">
        <p14:creationId xmlns:p14="http://schemas.microsoft.com/office/powerpoint/2010/main" val="2126983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629692" y="288362"/>
            <a:ext cx="5557520" cy="800219"/>
          </a:xfrm>
          <a:prstGeom prst="rect">
            <a:avLst/>
          </a:prstGeom>
          <a:noFill/>
        </p:spPr>
        <p:txBody>
          <a:bodyPr wrap="square" rtlCol="0">
            <a:spAutoFit/>
          </a:bodyPr>
          <a:lstStyle/>
          <a:p>
            <a:r>
              <a:rPr lang="en-US" sz="2800" b="1" dirty="0" smtClean="0">
                <a:latin typeface="Montserrat ExtraLight" panose="00000300000000000000" pitchFamily="2" charset="-52"/>
              </a:rPr>
              <a:t>CLR </a:t>
            </a:r>
            <a:r>
              <a:rPr lang="en-US" sz="2800" b="1" dirty="0" err="1" smtClean="0">
                <a:latin typeface="Montserrat ExtraLight" panose="00000300000000000000" pitchFamily="2" charset="-52"/>
              </a:rPr>
              <a:t>ThreadPool</a:t>
            </a:r>
            <a:endParaRPr lang="en-US" sz="2800" b="1" dirty="0"/>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407" y="3596832"/>
            <a:ext cx="4771429" cy="140952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996" y="1018591"/>
            <a:ext cx="6998347" cy="1991625"/>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03" y="3596832"/>
            <a:ext cx="6410638" cy="2451661"/>
          </a:xfrm>
          <a:prstGeom prst="rect">
            <a:avLst/>
          </a:prstGeom>
        </p:spPr>
      </p:pic>
    </p:spTree>
    <p:extLst>
      <p:ext uri="{BB962C8B-B14F-4D97-AF65-F5344CB8AC3E}">
        <p14:creationId xmlns:p14="http://schemas.microsoft.com/office/powerpoint/2010/main" val="4245808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629692" y="288362"/>
            <a:ext cx="5557520" cy="800219"/>
          </a:xfrm>
          <a:prstGeom prst="rect">
            <a:avLst/>
          </a:prstGeom>
          <a:noFill/>
        </p:spPr>
        <p:txBody>
          <a:bodyPr wrap="square" rtlCol="0">
            <a:spAutoFit/>
          </a:bodyPr>
          <a:lstStyle/>
          <a:p>
            <a:r>
              <a:rPr lang="en-US" sz="2800" b="1" dirty="0">
                <a:latin typeface="Montserrat ExtraLight" panose="00000300000000000000" pitchFamily="2" charset="-52"/>
              </a:rPr>
              <a:t>CLR </a:t>
            </a:r>
            <a:r>
              <a:rPr lang="en-US" sz="2800" b="1" dirty="0" err="1">
                <a:latin typeface="Montserrat ExtraLight" panose="00000300000000000000" pitchFamily="2" charset="-52"/>
              </a:rPr>
              <a:t>ThreadPool</a:t>
            </a:r>
            <a:endParaRPr lang="en-US" sz="2800" b="1" dirty="0"/>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999663"/>
            <a:ext cx="9555673" cy="4524315"/>
          </a:xfrm>
          <a:prstGeom prst="rect">
            <a:avLst/>
          </a:prstGeom>
        </p:spPr>
        <p:txBody>
          <a:bodyPr wrap="square">
            <a:spAutoFit/>
          </a:bodyPr>
          <a:lstStyle/>
          <a:p>
            <a:r>
              <a:rPr lang="en-US" b="1" dirty="0">
                <a:latin typeface="Montserrat ExtraLight" panose="00000300000000000000" pitchFamily="2" charset="-52"/>
              </a:rPr>
              <a:t>Consider these benefits of leveraging the thread pool</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The </a:t>
            </a:r>
            <a:r>
              <a:rPr lang="en-US" b="1" dirty="0">
                <a:latin typeface="Montserrat ExtraLight" panose="00000300000000000000" pitchFamily="2" charset="-52"/>
              </a:rPr>
              <a:t>thread pool manages threads efficiently by minimizing the number of threads that must be created, started, and stopped</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By </a:t>
            </a:r>
            <a:r>
              <a:rPr lang="en-US" b="1" dirty="0">
                <a:latin typeface="Montserrat ExtraLight" panose="00000300000000000000" pitchFamily="2" charset="-52"/>
              </a:rPr>
              <a:t>using the thread pool, you can focus on your business problem rather than the application’s threading infrastructure</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a:latin typeface="Montserrat ExtraLight" panose="00000300000000000000" pitchFamily="2" charset="-52"/>
              </a:rPr>
              <a:t>However, using manual thread management is preferred in some cases</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If </a:t>
            </a:r>
            <a:r>
              <a:rPr lang="en-US" b="1" dirty="0">
                <a:latin typeface="Montserrat ExtraLight" panose="00000300000000000000" pitchFamily="2" charset="-52"/>
              </a:rPr>
              <a:t>you require foreground threads or must set the thread priority. Pooled threads are always background threads with default priority (</a:t>
            </a:r>
            <a:r>
              <a:rPr lang="en-US" b="1" dirty="0" err="1">
                <a:latin typeface="Montserrat ExtraLight" panose="00000300000000000000" pitchFamily="2" charset="-52"/>
              </a:rPr>
              <a:t>ThreadPriority.Normal</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pPr marL="285750" indent="-285750">
              <a:buFontTx/>
              <a:buChar char="-"/>
            </a:pPr>
            <a:r>
              <a:rPr lang="en-US" b="1" dirty="0" smtClean="0">
                <a:latin typeface="Montserrat ExtraLight" panose="00000300000000000000" pitchFamily="2" charset="-52"/>
              </a:rPr>
              <a:t>If </a:t>
            </a:r>
            <a:r>
              <a:rPr lang="en-US" b="1" dirty="0">
                <a:latin typeface="Montserrat ExtraLight" panose="00000300000000000000" pitchFamily="2" charset="-52"/>
              </a:rPr>
              <a:t>you require a thread with a fixed identity in order to abort it, suspend it, or discover it by name</a:t>
            </a:r>
            <a:r>
              <a:rPr lang="en-US" b="1" dirty="0" smtClean="0">
                <a:latin typeface="Montserrat ExtraLight" panose="00000300000000000000" pitchFamily="2" charset="-52"/>
              </a:rPr>
              <a:t>.</a:t>
            </a:r>
          </a:p>
        </p:txBody>
      </p:sp>
    </p:spTree>
    <p:extLst>
      <p:ext uri="{BB962C8B-B14F-4D97-AF65-F5344CB8AC3E}">
        <p14:creationId xmlns:p14="http://schemas.microsoft.com/office/powerpoint/2010/main" val="593105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705913" y="240938"/>
            <a:ext cx="3197273" cy="523220"/>
          </a:xfrm>
          <a:prstGeom prst="rect">
            <a:avLst/>
          </a:prstGeom>
          <a:noFill/>
        </p:spPr>
        <p:txBody>
          <a:bodyPr wrap="square" rtlCol="0">
            <a:spAutoFit/>
          </a:bodyPr>
          <a:lstStyle/>
          <a:p>
            <a:r>
              <a:rPr lang="en-US" sz="2800" b="1" dirty="0" smtClean="0">
                <a:latin typeface="Montserrat ExtraLight" panose="00000300000000000000" pitchFamily="2" charset="-52"/>
              </a:rPr>
              <a:t>Task</a:t>
            </a:r>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135510" y="734076"/>
            <a:ext cx="9555673" cy="369332"/>
          </a:xfrm>
          <a:prstGeom prst="rect">
            <a:avLst/>
          </a:prstGeom>
        </p:spPr>
        <p:txBody>
          <a:bodyPr wrap="square">
            <a:spAutoFit/>
          </a:bodyPr>
          <a:lstStyle/>
          <a:p>
            <a:r>
              <a:rPr lang="en-US" b="1" dirty="0">
                <a:latin typeface="Montserrat ExtraLight" panose="00000300000000000000" pitchFamily="2" charset="-52"/>
              </a:rPr>
              <a:t>Represents an asynchronous operation</a:t>
            </a:r>
            <a:r>
              <a:rPr lang="en-US" b="1" dirty="0" smtClean="0">
                <a:latin typeface="Montserrat ExtraLight" panose="00000300000000000000" pitchFamily="2" charset="-52"/>
              </a:rPr>
              <a:t>.</a:t>
            </a:r>
            <a:endParaRPr lang="en-US" b="1" dirty="0">
              <a:latin typeface="Montserrat ExtraLight" panose="00000300000000000000" pitchFamily="2" charset="-52"/>
            </a:endParaRPr>
          </a:p>
        </p:txBody>
      </p:sp>
      <p:sp>
        <p:nvSpPr>
          <p:cNvPr id="20" name="Прямокутник 27">
            <a:extLst>
              <a:ext uri="{FF2B5EF4-FFF2-40B4-BE49-F238E27FC236}">
                <a16:creationId xmlns:a16="http://schemas.microsoft.com/office/drawing/2014/main" xmlns="" id="{F16B480B-808A-48C9-A952-86C5F036B8A8}"/>
              </a:ext>
            </a:extLst>
          </p:cNvPr>
          <p:cNvSpPr/>
          <p:nvPr/>
        </p:nvSpPr>
        <p:spPr>
          <a:xfrm>
            <a:off x="905922" y="5505195"/>
            <a:ext cx="10441701" cy="1200329"/>
          </a:xfrm>
          <a:prstGeom prst="rect">
            <a:avLst/>
          </a:prstGeom>
        </p:spPr>
        <p:txBody>
          <a:bodyPr wrap="square">
            <a:spAutoFit/>
          </a:bodyPr>
          <a:lstStyle/>
          <a:p>
            <a:r>
              <a:rPr lang="en-US" b="1" dirty="0" smtClean="0">
                <a:latin typeface="Montserrat ExtraLight" panose="00000300000000000000" pitchFamily="2" charset="-52"/>
              </a:rPr>
              <a:t>Info:</a:t>
            </a:r>
          </a:p>
          <a:p>
            <a:r>
              <a:rPr lang="en-US" dirty="0">
                <a:hlinkClick r:id="rId2"/>
              </a:rPr>
              <a:t>https://</a:t>
            </a:r>
            <a:r>
              <a:rPr lang="en-US" dirty="0" smtClean="0">
                <a:hlinkClick r:id="rId2"/>
              </a:rPr>
              <a:t>docs.microsoft.com/en-gb/dotnet/api/system.threading.tasks.task?view=netframework-4.8</a:t>
            </a:r>
            <a:endParaRPr lang="en-US" dirty="0" smtClean="0"/>
          </a:p>
          <a:p>
            <a:r>
              <a:rPr lang="en-US" dirty="0">
                <a:hlinkClick r:id="rId3"/>
              </a:rPr>
              <a:t>https://</a:t>
            </a:r>
            <a:r>
              <a:rPr lang="en-US" dirty="0" smtClean="0">
                <a:hlinkClick r:id="rId3"/>
              </a:rPr>
              <a:t>docs.microsoft.com/en-gb/dotnet/api/system.threading.tasks.task-1?view=netframework-4.8</a:t>
            </a:r>
            <a:endParaRPr lang="en-US" dirty="0" smtClean="0"/>
          </a:p>
          <a:p>
            <a:r>
              <a:rPr lang="en-US" dirty="0">
                <a:hlinkClick r:id="rId4"/>
              </a:rPr>
              <a:t>https://metanit.com/sharp/tutorial/12.2.php</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014" y="1113968"/>
            <a:ext cx="6651229" cy="4401787"/>
          </a:xfrm>
          <a:prstGeom prst="rect">
            <a:avLst/>
          </a:prstGeom>
        </p:spPr>
      </p:pic>
    </p:spTree>
    <p:extLst>
      <p:ext uri="{BB962C8B-B14F-4D97-AF65-F5344CB8AC3E}">
        <p14:creationId xmlns:p14="http://schemas.microsoft.com/office/powerpoint/2010/main" val="1023721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125067" y="122655"/>
            <a:ext cx="5557520" cy="523220"/>
          </a:xfrm>
          <a:prstGeom prst="rect">
            <a:avLst/>
          </a:prstGeom>
          <a:noFill/>
        </p:spPr>
        <p:txBody>
          <a:bodyPr wrap="square" rtlCol="0">
            <a:spAutoFit/>
          </a:bodyPr>
          <a:lstStyle/>
          <a:p>
            <a:r>
              <a:rPr lang="en-US" sz="2800" b="1" dirty="0" err="1">
                <a:latin typeface="Montserrat ExtraLight" panose="00000300000000000000" pitchFamily="2" charset="-52"/>
              </a:rPr>
              <a:t>a</a:t>
            </a:r>
            <a:r>
              <a:rPr lang="en-US" sz="2800" b="1" dirty="0" err="1" smtClean="0">
                <a:latin typeface="Montserrat ExtraLight" panose="00000300000000000000" pitchFamily="2" charset="-52"/>
              </a:rPr>
              <a:t>sync</a:t>
            </a:r>
            <a:r>
              <a:rPr lang="en-US" sz="2800" b="1" dirty="0" smtClean="0">
                <a:latin typeface="Montserrat ExtraLight" panose="00000300000000000000" pitchFamily="2" charset="-52"/>
              </a:rPr>
              <a:t>/await</a:t>
            </a:r>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1073585" y="999663"/>
            <a:ext cx="9555673" cy="2862322"/>
          </a:xfrm>
          <a:prstGeom prst="rect">
            <a:avLst/>
          </a:prstGeom>
        </p:spPr>
        <p:txBody>
          <a:bodyPr wrap="square">
            <a:spAutoFit/>
          </a:bodyPr>
          <a:lstStyle/>
          <a:p>
            <a:r>
              <a:rPr lang="en-US" b="1" dirty="0">
                <a:latin typeface="Montserrat ExtraLight" panose="00000300000000000000" pitchFamily="2" charset="-52"/>
              </a:rPr>
              <a:t>The </a:t>
            </a:r>
            <a:r>
              <a:rPr lang="en-US" b="1" i="1" u="sng" dirty="0" err="1">
                <a:latin typeface="Montserrat ExtraLight" panose="00000300000000000000" pitchFamily="2" charset="-52"/>
              </a:rPr>
              <a:t>async</a:t>
            </a:r>
            <a:r>
              <a:rPr lang="en-US" b="1" dirty="0">
                <a:latin typeface="Montserrat ExtraLight" panose="00000300000000000000" pitchFamily="2" charset="-52"/>
              </a:rPr>
              <a:t> keyword of C# is used to qualify that a method, lambda expression, or anonymous method should be called in an asynchronous manner automatically. Yes, it’s true. Simply by marking a method with the </a:t>
            </a:r>
            <a:r>
              <a:rPr lang="en-US" b="1" dirty="0" err="1">
                <a:latin typeface="Montserrat ExtraLight" panose="00000300000000000000" pitchFamily="2" charset="-52"/>
              </a:rPr>
              <a:t>async</a:t>
            </a:r>
            <a:r>
              <a:rPr lang="en-US" b="1" dirty="0">
                <a:latin typeface="Montserrat ExtraLight" panose="00000300000000000000" pitchFamily="2" charset="-52"/>
              </a:rPr>
              <a:t> modifier, the CLR will create a new thread of execution to handle the task at hand. </a:t>
            </a:r>
            <a:endParaRPr lang="en-US" b="1" dirty="0" smtClean="0">
              <a:latin typeface="Montserrat ExtraLight" panose="00000300000000000000" pitchFamily="2" charset="-52"/>
            </a:endParaRPr>
          </a:p>
          <a:p>
            <a:endParaRPr lang="en-US" b="1" dirty="0">
              <a:latin typeface="Montserrat ExtraLight" panose="00000300000000000000" pitchFamily="2" charset="-52"/>
            </a:endParaRPr>
          </a:p>
          <a:p>
            <a:r>
              <a:rPr lang="en-US" b="1" dirty="0" smtClean="0">
                <a:latin typeface="Montserrat ExtraLight" panose="00000300000000000000" pitchFamily="2" charset="-52"/>
              </a:rPr>
              <a:t>Furthermore</a:t>
            </a:r>
            <a:r>
              <a:rPr lang="en-US" b="1" dirty="0">
                <a:latin typeface="Montserrat ExtraLight" panose="00000300000000000000" pitchFamily="2" charset="-52"/>
              </a:rPr>
              <a:t>, when you are calling an </a:t>
            </a:r>
            <a:r>
              <a:rPr lang="en-US" b="1" dirty="0" err="1">
                <a:latin typeface="Montserrat ExtraLight" panose="00000300000000000000" pitchFamily="2" charset="-52"/>
              </a:rPr>
              <a:t>async</a:t>
            </a:r>
            <a:r>
              <a:rPr lang="en-US" b="1" dirty="0">
                <a:latin typeface="Montserrat ExtraLight" panose="00000300000000000000" pitchFamily="2" charset="-52"/>
              </a:rPr>
              <a:t> method, the </a:t>
            </a:r>
            <a:r>
              <a:rPr lang="en-US" b="1" i="1" u="sng" dirty="0">
                <a:latin typeface="Montserrat ExtraLight" panose="00000300000000000000" pitchFamily="2" charset="-52"/>
              </a:rPr>
              <a:t>await</a:t>
            </a:r>
            <a:r>
              <a:rPr lang="en-US" b="1" dirty="0">
                <a:latin typeface="Montserrat ExtraLight" panose="00000300000000000000" pitchFamily="2" charset="-52"/>
              </a:rPr>
              <a:t> keyword will automatically pause the current thread from any further activity until the task is complete, leaving the calling thread free to continue.</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336" y="3961689"/>
            <a:ext cx="4542857" cy="2295238"/>
          </a:xfrm>
          <a:prstGeom prst="rect">
            <a:avLst/>
          </a:prstGeom>
        </p:spPr>
      </p:pic>
    </p:spTree>
    <p:extLst>
      <p:ext uri="{BB962C8B-B14F-4D97-AF65-F5344CB8AC3E}">
        <p14:creationId xmlns:p14="http://schemas.microsoft.com/office/powerpoint/2010/main" val="3537385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4125067" y="122655"/>
            <a:ext cx="5557520" cy="523220"/>
          </a:xfrm>
          <a:prstGeom prst="rect">
            <a:avLst/>
          </a:prstGeom>
          <a:noFill/>
        </p:spPr>
        <p:txBody>
          <a:bodyPr wrap="square" rtlCol="0">
            <a:spAutoFit/>
          </a:bodyPr>
          <a:lstStyle/>
          <a:p>
            <a:r>
              <a:rPr lang="en-US" sz="2800" b="1" dirty="0" err="1">
                <a:latin typeface="Montserrat ExtraLight" panose="00000300000000000000" pitchFamily="2" charset="-52"/>
              </a:rPr>
              <a:t>a</a:t>
            </a:r>
            <a:r>
              <a:rPr lang="en-US" sz="2800" b="1" dirty="0" err="1" smtClean="0">
                <a:latin typeface="Montserrat ExtraLight" panose="00000300000000000000" pitchFamily="2" charset="-52"/>
              </a:rPr>
              <a:t>sync</a:t>
            </a:r>
            <a:r>
              <a:rPr lang="en-US" sz="2800" b="1" dirty="0" smtClean="0">
                <a:latin typeface="Montserrat ExtraLight" panose="00000300000000000000" pitchFamily="2" charset="-52"/>
              </a:rPr>
              <a:t>/await</a:t>
            </a:r>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863364" y="645875"/>
            <a:ext cx="10662037" cy="5632311"/>
          </a:xfrm>
          <a:prstGeom prst="rect">
            <a:avLst/>
          </a:prstGeom>
        </p:spPr>
        <p:txBody>
          <a:bodyPr wrap="square">
            <a:spAutoFit/>
          </a:bodyPr>
          <a:lstStyle/>
          <a:p>
            <a:r>
              <a:rPr lang="en-US" b="1" dirty="0" smtClean="0">
                <a:latin typeface="Montserrat ExtraLight" panose="00000300000000000000" pitchFamily="2" charset="-52"/>
              </a:rPr>
              <a:t>- Methods </a:t>
            </a:r>
            <a:r>
              <a:rPr lang="en-US" b="1" dirty="0">
                <a:latin typeface="Montserrat ExtraLight" panose="00000300000000000000" pitchFamily="2" charset="-52"/>
              </a:rPr>
              <a:t>(as well as lambda expressions or anonymous methods) can be marked with the </a:t>
            </a:r>
            <a:r>
              <a:rPr lang="en-US" b="1" dirty="0" err="1">
                <a:latin typeface="Montserrat ExtraLight" panose="00000300000000000000" pitchFamily="2" charset="-52"/>
              </a:rPr>
              <a:t>async</a:t>
            </a:r>
            <a:r>
              <a:rPr lang="en-US" b="1" dirty="0">
                <a:latin typeface="Montserrat ExtraLight" panose="00000300000000000000" pitchFamily="2" charset="-52"/>
              </a:rPr>
              <a:t> keyword to enable the method to do work in a </a:t>
            </a:r>
            <a:r>
              <a:rPr lang="en-US" b="1" dirty="0" err="1">
                <a:latin typeface="Montserrat ExtraLight" panose="00000300000000000000" pitchFamily="2" charset="-52"/>
              </a:rPr>
              <a:t>nonblocking</a:t>
            </a:r>
            <a:r>
              <a:rPr lang="en-US" b="1" dirty="0">
                <a:latin typeface="Montserrat ExtraLight" panose="00000300000000000000" pitchFamily="2" charset="-52"/>
              </a:rPr>
              <a:t> manner</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Methods </a:t>
            </a:r>
            <a:r>
              <a:rPr lang="en-US" b="1" dirty="0">
                <a:latin typeface="Montserrat ExtraLight" panose="00000300000000000000" pitchFamily="2" charset="-52"/>
              </a:rPr>
              <a:t>(as well as lambda expressions or anonymous methods) marked with the </a:t>
            </a:r>
            <a:r>
              <a:rPr lang="en-US" b="1" dirty="0" err="1">
                <a:latin typeface="Montserrat ExtraLight" panose="00000300000000000000" pitchFamily="2" charset="-52"/>
              </a:rPr>
              <a:t>async</a:t>
            </a:r>
            <a:r>
              <a:rPr lang="en-US" b="1" dirty="0">
                <a:latin typeface="Montserrat ExtraLight" panose="00000300000000000000" pitchFamily="2" charset="-52"/>
              </a:rPr>
              <a:t> keyword will run synchronously until the await keyword is encountered</a:t>
            </a:r>
            <a:r>
              <a:rPr lang="en-US" b="1" dirty="0" smtClean="0">
                <a:latin typeface="Montserrat ExtraLight" panose="00000300000000000000" pitchFamily="2" charset="-52"/>
              </a:rPr>
              <a:t>.</a:t>
            </a:r>
            <a:endParaRPr lang="en-US" b="1" dirty="0">
              <a:latin typeface="Montserrat ExtraLight" panose="00000300000000000000" pitchFamily="2" charset="-52"/>
            </a:endParaRPr>
          </a:p>
          <a:p>
            <a:r>
              <a:rPr lang="en-US" b="1" dirty="0" smtClean="0">
                <a:latin typeface="Montserrat ExtraLight" panose="00000300000000000000" pitchFamily="2" charset="-52"/>
              </a:rPr>
              <a:t>- A </a:t>
            </a:r>
            <a:r>
              <a:rPr lang="en-US" b="1" dirty="0">
                <a:latin typeface="Montserrat ExtraLight" panose="00000300000000000000" pitchFamily="2" charset="-52"/>
              </a:rPr>
              <a:t>single </a:t>
            </a:r>
            <a:r>
              <a:rPr lang="en-US" b="1" dirty="0" err="1">
                <a:latin typeface="Montserrat ExtraLight" panose="00000300000000000000" pitchFamily="2" charset="-52"/>
              </a:rPr>
              <a:t>async</a:t>
            </a:r>
            <a:r>
              <a:rPr lang="en-US" b="1" dirty="0">
                <a:latin typeface="Montserrat ExtraLight" panose="00000300000000000000" pitchFamily="2" charset="-52"/>
              </a:rPr>
              <a:t> method can have multiple await contexts.</a:t>
            </a:r>
          </a:p>
          <a:p>
            <a:r>
              <a:rPr lang="en-US" b="1" dirty="0" smtClean="0">
                <a:latin typeface="Montserrat ExtraLight" panose="00000300000000000000" pitchFamily="2" charset="-52"/>
              </a:rPr>
              <a:t>- When </a:t>
            </a:r>
            <a:r>
              <a:rPr lang="en-US" b="1" dirty="0">
                <a:latin typeface="Montserrat ExtraLight" panose="00000300000000000000" pitchFamily="2" charset="-52"/>
              </a:rPr>
              <a:t>the await expression is encountered, the calling thread is suspended until the awaited task is complete. In the meantime, control is returned to the caller of the method.</a:t>
            </a:r>
          </a:p>
          <a:p>
            <a:r>
              <a:rPr lang="en-US" b="1" dirty="0" smtClean="0">
                <a:latin typeface="Montserrat ExtraLight" panose="00000300000000000000" pitchFamily="2" charset="-52"/>
              </a:rPr>
              <a:t>- The </a:t>
            </a:r>
            <a:r>
              <a:rPr lang="en-US" b="1" dirty="0">
                <a:latin typeface="Montserrat ExtraLight" panose="00000300000000000000" pitchFamily="2" charset="-52"/>
              </a:rPr>
              <a:t>await keyword will hide the returned Task object from view, appearing to directly return the underlying return value. Methods with no return value simply return void.</a:t>
            </a:r>
          </a:p>
          <a:p>
            <a:r>
              <a:rPr lang="en-US" b="1" dirty="0" smtClean="0">
                <a:latin typeface="Montserrat ExtraLight" panose="00000300000000000000" pitchFamily="2" charset="-52"/>
              </a:rPr>
              <a:t>- Parameter </a:t>
            </a:r>
            <a:r>
              <a:rPr lang="en-US" b="1" dirty="0">
                <a:latin typeface="Montserrat ExtraLight" panose="00000300000000000000" pitchFamily="2" charset="-52"/>
              </a:rPr>
              <a:t>checking and other error handling should be done in the main section of the method, with the actual </a:t>
            </a:r>
            <a:r>
              <a:rPr lang="en-US" b="1" dirty="0" err="1">
                <a:latin typeface="Montserrat ExtraLight" panose="00000300000000000000" pitchFamily="2" charset="-52"/>
              </a:rPr>
              <a:t>async</a:t>
            </a:r>
            <a:r>
              <a:rPr lang="en-US" b="1" dirty="0">
                <a:latin typeface="Montserrat ExtraLight" panose="00000300000000000000" pitchFamily="2" charset="-52"/>
              </a:rPr>
              <a:t> portion moved to a private function.</a:t>
            </a:r>
          </a:p>
          <a:p>
            <a:r>
              <a:rPr lang="en-US" b="1" dirty="0" smtClean="0">
                <a:latin typeface="Montserrat ExtraLight" panose="00000300000000000000" pitchFamily="2" charset="-52"/>
              </a:rPr>
              <a:t>- For </a:t>
            </a:r>
            <a:r>
              <a:rPr lang="en-US" b="1" dirty="0">
                <a:latin typeface="Montserrat ExtraLight" panose="00000300000000000000" pitchFamily="2" charset="-52"/>
              </a:rPr>
              <a:t>stack variables, the </a:t>
            </a:r>
            <a:r>
              <a:rPr lang="en-US" b="1" dirty="0" err="1">
                <a:latin typeface="Montserrat ExtraLight" panose="00000300000000000000" pitchFamily="2" charset="-52"/>
              </a:rPr>
              <a:t>ValueTask</a:t>
            </a:r>
            <a:r>
              <a:rPr lang="en-US" b="1" dirty="0">
                <a:latin typeface="Montserrat ExtraLight" panose="00000300000000000000" pitchFamily="2" charset="-52"/>
              </a:rPr>
              <a:t> is more efficient than the Task object, which might cause boxing and unboxing.</a:t>
            </a:r>
          </a:p>
          <a:p>
            <a:r>
              <a:rPr lang="en-US" b="1" dirty="0" smtClean="0">
                <a:latin typeface="Montserrat ExtraLight" panose="00000300000000000000" pitchFamily="2" charset="-52"/>
              </a:rPr>
              <a:t>- As </a:t>
            </a:r>
            <a:r>
              <a:rPr lang="en-US" b="1" dirty="0">
                <a:latin typeface="Montserrat ExtraLight" panose="00000300000000000000" pitchFamily="2" charset="-52"/>
              </a:rPr>
              <a:t>a naming convention, methods that are to be called asynchronously should be marked with the </a:t>
            </a:r>
            <a:r>
              <a:rPr lang="en-US" b="1" dirty="0" err="1">
                <a:latin typeface="Montserrat ExtraLight" panose="00000300000000000000" pitchFamily="2" charset="-52"/>
              </a:rPr>
              <a:t>Async</a:t>
            </a:r>
            <a:r>
              <a:rPr lang="en-US" b="1" dirty="0">
                <a:latin typeface="Montserrat ExtraLight" panose="00000300000000000000" pitchFamily="2" charset="-52"/>
              </a:rPr>
              <a:t> suffix.</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363555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xmlns=""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a:latin typeface="Montserrat SemiBold" panose="00000700000000000000" pitchFamily="2" charset="-52"/>
              </a:rPr>
              <a:t>Allocating objects</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50" y="1107605"/>
            <a:ext cx="10428571" cy="2028571"/>
          </a:xfrm>
          <a:prstGeom prst="rect">
            <a:avLst/>
          </a:prstGeom>
        </p:spPr>
      </p:pic>
      <p:pic>
        <p:nvPicPr>
          <p:cNvPr id="20" name="Рисунок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411" y="3429000"/>
            <a:ext cx="7933333" cy="2761905"/>
          </a:xfrm>
          <a:prstGeom prst="rect">
            <a:avLst/>
          </a:prstGeom>
        </p:spPr>
      </p:pic>
    </p:spTree>
    <p:extLst>
      <p:ext uri="{BB962C8B-B14F-4D97-AF65-F5344CB8AC3E}">
        <p14:creationId xmlns:p14="http://schemas.microsoft.com/office/powerpoint/2010/main" val="31620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a16="http://schemas.microsoft.com/office/drawing/2014/main" xmlns=""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a16="http://schemas.microsoft.com/office/drawing/2014/main" xmlns=""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xmlns=""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xmlns=""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xmlns=""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a:latin typeface="Montserrat SemiBold" panose="00000700000000000000" pitchFamily="2" charset="-52"/>
              </a:rPr>
              <a:t>Allocating objects</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62" y="3647403"/>
            <a:ext cx="7895238" cy="2904762"/>
          </a:xfrm>
          <a:prstGeom prst="rect">
            <a:avLst/>
          </a:prstGeom>
        </p:spPr>
      </p:pic>
      <p:sp>
        <p:nvSpPr>
          <p:cNvPr id="18" name="Прямокутник 27">
            <a:extLst>
              <a:ext uri="{FF2B5EF4-FFF2-40B4-BE49-F238E27FC236}">
                <a16:creationId xmlns:a16="http://schemas.microsoft.com/office/drawing/2014/main" xmlns="" id="{F16B480B-808A-48C9-A952-86C5F036B8A8}"/>
              </a:ext>
            </a:extLst>
          </p:cNvPr>
          <p:cNvSpPr/>
          <p:nvPr/>
        </p:nvSpPr>
        <p:spPr>
          <a:xfrm>
            <a:off x="703384" y="925288"/>
            <a:ext cx="11042302" cy="2585323"/>
          </a:xfrm>
          <a:prstGeom prst="rect">
            <a:avLst/>
          </a:prstGeom>
        </p:spPr>
        <p:txBody>
          <a:bodyPr wrap="square">
            <a:spAutoFit/>
          </a:bodyPr>
          <a:lstStyle/>
          <a:p>
            <a:r>
              <a:rPr lang="en-US" b="1" dirty="0" smtClean="0">
                <a:latin typeface="Montserrat ExtraLight" panose="00000300000000000000" pitchFamily="2" charset="-52"/>
              </a:rPr>
              <a:t>	Next </a:t>
            </a:r>
            <a:r>
              <a:rPr lang="en-US" b="1" dirty="0">
                <a:latin typeface="Montserrat ExtraLight" panose="00000300000000000000" pitchFamily="2" charset="-52"/>
              </a:rPr>
              <a:t>object pointer:</a:t>
            </a:r>
          </a:p>
          <a:p>
            <a:r>
              <a:rPr lang="en-US" b="1" dirty="0" smtClean="0">
                <a:latin typeface="Montserrat ExtraLight" panose="00000300000000000000" pitchFamily="2" charset="-52"/>
              </a:rPr>
              <a:t>- Calculate </a:t>
            </a:r>
            <a:r>
              <a:rPr lang="en-US" b="1" dirty="0">
                <a:latin typeface="Montserrat ExtraLight" panose="00000300000000000000" pitchFamily="2" charset="-52"/>
              </a:rPr>
              <a:t>the total amount of memory required for the object to be allocated.</a:t>
            </a:r>
          </a:p>
          <a:p>
            <a:r>
              <a:rPr lang="en-US" b="1" dirty="0" smtClean="0">
                <a:latin typeface="Montserrat ExtraLight" panose="00000300000000000000" pitchFamily="2" charset="-52"/>
              </a:rPr>
              <a:t>- Examine </a:t>
            </a:r>
            <a:r>
              <a:rPr lang="en-US" b="1" dirty="0">
                <a:latin typeface="Montserrat ExtraLight" panose="00000300000000000000" pitchFamily="2" charset="-52"/>
              </a:rPr>
              <a:t>the managed heap to ensure that there is indeed enough room to host the object to be allocated. If there is, the specified constructor is called, and the caller is ultimately returned a reference to the new object in memory, whose address just happens to be identical to the last position of the next object pointer.</a:t>
            </a:r>
          </a:p>
          <a:p>
            <a:r>
              <a:rPr lang="en-US" b="1" dirty="0" smtClean="0">
                <a:latin typeface="Montserrat ExtraLight" panose="00000300000000000000" pitchFamily="2" charset="-52"/>
              </a:rPr>
              <a:t>- Finally</a:t>
            </a:r>
            <a:r>
              <a:rPr lang="en-US" b="1" dirty="0">
                <a:latin typeface="Montserrat ExtraLight" panose="00000300000000000000" pitchFamily="2" charset="-52"/>
              </a:rPr>
              <a:t>, before returning the reference to the caller, advance the next object pointer to point to the next available slot on the managed heap.</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223806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smtClean="0">
                <a:latin typeface="Montserrat SemiBold" panose="00000700000000000000" pitchFamily="2" charset="-52"/>
              </a:rPr>
              <a:t>Application root</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sp>
        <p:nvSpPr>
          <p:cNvPr id="18" name="Прямокутник 27">
            <a:extLst>
              <a:ext uri="{FF2B5EF4-FFF2-40B4-BE49-F238E27FC236}">
                <a16:creationId xmlns:a16="http://schemas.microsoft.com/office/drawing/2014/main" xmlns="" id="{F16B480B-808A-48C9-A952-86C5F036B8A8}"/>
              </a:ext>
            </a:extLst>
          </p:cNvPr>
          <p:cNvSpPr/>
          <p:nvPr/>
        </p:nvSpPr>
        <p:spPr>
          <a:xfrm>
            <a:off x="703384" y="925288"/>
            <a:ext cx="11042302" cy="4524315"/>
          </a:xfrm>
          <a:prstGeom prst="rect">
            <a:avLst/>
          </a:prstGeom>
        </p:spPr>
        <p:txBody>
          <a:bodyPr wrap="square">
            <a:spAutoFit/>
          </a:bodyPr>
          <a:lstStyle/>
          <a:p>
            <a:r>
              <a:rPr lang="en-US" b="1" dirty="0" smtClean="0">
                <a:latin typeface="Montserrat ExtraLight" panose="00000300000000000000" pitchFamily="2" charset="-52"/>
              </a:rPr>
              <a:t>Application </a:t>
            </a:r>
            <a:r>
              <a:rPr lang="en-US" b="1" dirty="0">
                <a:latin typeface="Montserrat ExtraLight" panose="00000300000000000000" pitchFamily="2" charset="-52"/>
              </a:rPr>
              <a:t>root is a storage location containing a reference to an object on the managed heap</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References </a:t>
            </a:r>
            <a:r>
              <a:rPr lang="en-US" b="1" dirty="0">
                <a:latin typeface="Montserrat ExtraLight" panose="00000300000000000000" pitchFamily="2" charset="-52"/>
              </a:rPr>
              <a:t>to global objects (though these are not allowed in C#, CIL code does permit allocation of global objects)</a:t>
            </a:r>
          </a:p>
          <a:p>
            <a:r>
              <a:rPr lang="en-US" b="1" dirty="0" smtClean="0">
                <a:latin typeface="Montserrat ExtraLight" panose="00000300000000000000" pitchFamily="2" charset="-52"/>
              </a:rPr>
              <a:t>- References </a:t>
            </a:r>
            <a:r>
              <a:rPr lang="en-US" b="1" dirty="0">
                <a:latin typeface="Montserrat ExtraLight" panose="00000300000000000000" pitchFamily="2" charset="-52"/>
              </a:rPr>
              <a:t>to any static objects/static fields</a:t>
            </a:r>
          </a:p>
          <a:p>
            <a:r>
              <a:rPr lang="en-US" b="1" dirty="0" smtClean="0">
                <a:latin typeface="Montserrat ExtraLight" panose="00000300000000000000" pitchFamily="2" charset="-52"/>
              </a:rPr>
              <a:t>- References </a:t>
            </a:r>
            <a:r>
              <a:rPr lang="en-US" b="1" dirty="0">
                <a:latin typeface="Montserrat ExtraLight" panose="00000300000000000000" pitchFamily="2" charset="-52"/>
              </a:rPr>
              <a:t>to local objects within an application’s codebase</a:t>
            </a:r>
          </a:p>
          <a:p>
            <a:r>
              <a:rPr lang="en-US" b="1" dirty="0" smtClean="0">
                <a:latin typeface="Montserrat ExtraLight" panose="00000300000000000000" pitchFamily="2" charset="-52"/>
              </a:rPr>
              <a:t>- References </a:t>
            </a:r>
            <a:r>
              <a:rPr lang="en-US" b="1" dirty="0">
                <a:latin typeface="Montserrat ExtraLight" panose="00000300000000000000" pitchFamily="2" charset="-52"/>
              </a:rPr>
              <a:t>to object parameters passed into a method</a:t>
            </a:r>
          </a:p>
          <a:p>
            <a:r>
              <a:rPr lang="en-US" b="1" dirty="0" smtClean="0">
                <a:latin typeface="Montserrat ExtraLight" panose="00000300000000000000" pitchFamily="2" charset="-52"/>
              </a:rPr>
              <a:t>- References </a:t>
            </a:r>
            <a:r>
              <a:rPr lang="en-US" b="1" dirty="0">
                <a:latin typeface="Montserrat ExtraLight" panose="00000300000000000000" pitchFamily="2" charset="-52"/>
              </a:rPr>
              <a:t>to objects waiting to be finalized (described later in this chapter)</a:t>
            </a:r>
          </a:p>
          <a:p>
            <a:r>
              <a:rPr lang="en-US" b="1" dirty="0" smtClean="0">
                <a:latin typeface="Montserrat ExtraLight" panose="00000300000000000000" pitchFamily="2" charset="-52"/>
              </a:rPr>
              <a:t>- Any </a:t>
            </a:r>
            <a:r>
              <a:rPr lang="en-US" b="1" dirty="0">
                <a:latin typeface="Montserrat ExtraLight" panose="00000300000000000000" pitchFamily="2" charset="-52"/>
              </a:rPr>
              <a:t>CPU register that references an </a:t>
            </a:r>
            <a:r>
              <a:rPr lang="en-US" b="1" dirty="0" smtClean="0">
                <a:latin typeface="Montserrat ExtraLight" panose="00000300000000000000" pitchFamily="2" charset="-52"/>
              </a:rPr>
              <a:t>object</a:t>
            </a:r>
          </a:p>
          <a:p>
            <a:endParaRPr lang="en-US" b="1" dirty="0" smtClean="0">
              <a:latin typeface="Montserrat ExtraLight" panose="00000300000000000000" pitchFamily="2" charset="-52"/>
            </a:endParaRPr>
          </a:p>
          <a:p>
            <a:r>
              <a:rPr lang="en-US" b="1" dirty="0">
                <a:latin typeface="Montserrat ExtraLight" panose="00000300000000000000" pitchFamily="2" charset="-52"/>
              </a:rPr>
              <a:t>During a garbage collection process, the runtime will investigate objects on the managed heap to determine whether they are still reachable (i.e., rooted) by the application. To do so, the CLR will build an object graph, which represents each reachable object on the heap. </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965028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0" name="TextBox 49">
            <a:extLst>
              <a:ext uri="{FF2B5EF4-FFF2-40B4-BE49-F238E27FC236}">
                <a16:creationId xmlns:a16="http://schemas.microsoft.com/office/drawing/2014/main" xmlns="" id="{0AEB6FDB-5F15-4220-BC92-2B695FBFC30F}"/>
              </a:ext>
            </a:extLst>
          </p:cNvPr>
          <p:cNvSpPr txBox="1"/>
          <p:nvPr/>
        </p:nvSpPr>
        <p:spPr>
          <a:xfrm>
            <a:off x="3817631" y="242598"/>
            <a:ext cx="4190894" cy="800219"/>
          </a:xfrm>
          <a:prstGeom prst="rect">
            <a:avLst/>
          </a:prstGeom>
          <a:noFill/>
        </p:spPr>
        <p:txBody>
          <a:bodyPr wrap="square" rtlCol="0">
            <a:spAutoFit/>
          </a:bodyPr>
          <a:lstStyle/>
          <a:p>
            <a:r>
              <a:rPr lang="en-US" sz="2800" b="1" dirty="0" smtClean="0">
                <a:latin typeface="Montserrat SemiBold" panose="00000700000000000000" pitchFamily="2" charset="-52"/>
              </a:rPr>
              <a:t>Application root</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74" y="973309"/>
            <a:ext cx="5498271" cy="3514581"/>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091" y="3429000"/>
            <a:ext cx="5435658" cy="2569867"/>
          </a:xfrm>
          <a:prstGeom prst="rect">
            <a:avLst/>
          </a:prstGeom>
        </p:spPr>
      </p:pic>
    </p:spTree>
    <p:extLst>
      <p:ext uri="{BB962C8B-B14F-4D97-AF65-F5344CB8AC3E}">
        <p14:creationId xmlns:p14="http://schemas.microsoft.com/office/powerpoint/2010/main" val="2650572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xmlns=""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xmlns=""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xmlns=""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xmlns=""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xmlns=""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TextBox 12">
            <a:extLst>
              <a:ext uri="{FF2B5EF4-FFF2-40B4-BE49-F238E27FC236}">
                <a16:creationId xmlns:a16="http://schemas.microsoft.com/office/drawing/2014/main" xmlns="" id="{0AEB6FDB-5F15-4220-BC92-2B695FBFC30F}"/>
              </a:ext>
            </a:extLst>
          </p:cNvPr>
          <p:cNvSpPr txBox="1"/>
          <p:nvPr/>
        </p:nvSpPr>
        <p:spPr>
          <a:xfrm>
            <a:off x="3903346" y="356828"/>
            <a:ext cx="4190894" cy="800219"/>
          </a:xfrm>
          <a:prstGeom prst="rect">
            <a:avLst/>
          </a:prstGeom>
          <a:noFill/>
        </p:spPr>
        <p:txBody>
          <a:bodyPr wrap="square" rtlCol="0">
            <a:spAutoFit/>
          </a:bodyPr>
          <a:lstStyle/>
          <a:p>
            <a:r>
              <a:rPr lang="en-US" sz="2800" b="1" dirty="0" smtClean="0">
                <a:latin typeface="Montserrat SemiBold" panose="00000700000000000000" pitchFamily="2" charset="-52"/>
              </a:rPr>
              <a:t>Object generations</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sp>
        <p:nvSpPr>
          <p:cNvPr id="14" name="Прямокутник 27">
            <a:extLst>
              <a:ext uri="{FF2B5EF4-FFF2-40B4-BE49-F238E27FC236}">
                <a16:creationId xmlns:a16="http://schemas.microsoft.com/office/drawing/2014/main" xmlns="" id="{F16B480B-808A-48C9-A952-86C5F036B8A8}"/>
              </a:ext>
            </a:extLst>
          </p:cNvPr>
          <p:cNvSpPr/>
          <p:nvPr/>
        </p:nvSpPr>
        <p:spPr>
          <a:xfrm>
            <a:off x="2188307" y="1378467"/>
            <a:ext cx="7846647" cy="3970318"/>
          </a:xfrm>
          <a:prstGeom prst="rect">
            <a:avLst/>
          </a:prstGeom>
        </p:spPr>
        <p:txBody>
          <a:bodyPr wrap="square">
            <a:spAutoFit/>
          </a:bodyPr>
          <a:lstStyle/>
          <a:p>
            <a:r>
              <a:rPr lang="en-US" b="1" dirty="0">
                <a:latin typeface="Montserrat ExtraLight" panose="00000300000000000000" pitchFamily="2" charset="-52"/>
              </a:rPr>
              <a:t>The idea behind generations is simple: the longer an object has existed on the heap, the more likely it is to stay there.</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Generation </a:t>
            </a:r>
            <a:r>
              <a:rPr lang="en-US" b="1" dirty="0">
                <a:latin typeface="Montserrat ExtraLight" panose="00000300000000000000" pitchFamily="2" charset="-52"/>
              </a:rPr>
              <a:t>0: Identifies a newly allocated object that has never been marked for </a:t>
            </a:r>
            <a:r>
              <a:rPr lang="en-US" b="1" dirty="0" smtClean="0">
                <a:latin typeface="Montserrat ExtraLight" panose="00000300000000000000" pitchFamily="2" charset="-52"/>
              </a:rPr>
              <a:t>collection</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Generation </a:t>
            </a:r>
            <a:r>
              <a:rPr lang="en-US" b="1" dirty="0">
                <a:latin typeface="Montserrat ExtraLight" panose="00000300000000000000" pitchFamily="2" charset="-52"/>
              </a:rPr>
              <a:t>1: Identifies an object that has survived a garbage collection (i.e., it was marked for collection but was not removed because the sufficient heap space was acquired</a:t>
            </a:r>
            <a:r>
              <a:rPr lang="en-US" b="1" dirty="0" smtClean="0">
                <a:latin typeface="Montserrat ExtraLight" panose="00000300000000000000" pitchFamily="2" charset="-52"/>
              </a:rPr>
              <a:t>)</a:t>
            </a:r>
          </a:p>
          <a:p>
            <a:endParaRPr lang="en-US" b="1" dirty="0">
              <a:latin typeface="Montserrat ExtraLight" panose="00000300000000000000" pitchFamily="2" charset="-52"/>
            </a:endParaRPr>
          </a:p>
          <a:p>
            <a:r>
              <a:rPr lang="en-US" b="1" dirty="0" smtClean="0">
                <a:latin typeface="Montserrat ExtraLight" panose="00000300000000000000" pitchFamily="2" charset="-52"/>
              </a:rPr>
              <a:t>- Generation </a:t>
            </a:r>
            <a:r>
              <a:rPr lang="en-US" b="1" dirty="0">
                <a:latin typeface="Montserrat ExtraLight" panose="00000300000000000000" pitchFamily="2" charset="-52"/>
              </a:rPr>
              <a:t>2: Identifies an object that has survived more than one sweep of the garbage collector</a:t>
            </a:r>
            <a:endParaRPr lang="en-US" b="1" dirty="0" smtClean="0">
              <a:latin typeface="Montserrat ExtraLight" panose="00000300000000000000" pitchFamily="2" charset="-52"/>
            </a:endParaRPr>
          </a:p>
        </p:txBody>
      </p:sp>
    </p:spTree>
    <p:extLst>
      <p:ext uri="{BB962C8B-B14F-4D97-AF65-F5344CB8AC3E}">
        <p14:creationId xmlns:p14="http://schemas.microsoft.com/office/powerpoint/2010/main" val="663596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3903346" y="356828"/>
            <a:ext cx="4190894" cy="800219"/>
          </a:xfrm>
          <a:prstGeom prst="rect">
            <a:avLst/>
          </a:prstGeom>
          <a:noFill/>
        </p:spPr>
        <p:txBody>
          <a:bodyPr wrap="square" rtlCol="0">
            <a:spAutoFit/>
          </a:bodyPr>
          <a:lstStyle/>
          <a:p>
            <a:r>
              <a:rPr lang="en-US" sz="2800" b="1" dirty="0" smtClean="0">
                <a:latin typeface="Montserrat SemiBold" panose="00000700000000000000" pitchFamily="2" charset="-52"/>
              </a:rPr>
              <a:t>Object generations</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sp>
        <p:nvSpPr>
          <p:cNvPr id="15" name="Прямокутник 27">
            <a:extLst>
              <a:ext uri="{FF2B5EF4-FFF2-40B4-BE49-F238E27FC236}">
                <a16:creationId xmlns:a16="http://schemas.microsoft.com/office/drawing/2014/main" xmlns="" id="{F16B480B-808A-48C9-A952-86C5F036B8A8}"/>
              </a:ext>
            </a:extLst>
          </p:cNvPr>
          <p:cNvSpPr/>
          <p:nvPr/>
        </p:nvSpPr>
        <p:spPr>
          <a:xfrm>
            <a:off x="1550339" y="1157047"/>
            <a:ext cx="7846647" cy="369332"/>
          </a:xfrm>
          <a:prstGeom prst="rect">
            <a:avLst/>
          </a:prstGeom>
        </p:spPr>
        <p:txBody>
          <a:bodyPr wrap="square">
            <a:spAutoFit/>
          </a:bodyPr>
          <a:lstStyle/>
          <a:p>
            <a:r>
              <a:rPr lang="en-US" b="1" dirty="0">
                <a:latin typeface="Montserrat ExtraLight" panose="00000300000000000000" pitchFamily="2" charset="-52"/>
              </a:rPr>
              <a:t>Generations 0 and 1 are termed ephemeral generations.</a:t>
            </a:r>
            <a:endParaRPr lang="en-US" b="1" dirty="0" smtClean="0">
              <a:latin typeface="Montserrat ExtraLight" panose="00000300000000000000" pitchFamily="2" charset="-52"/>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955" y="2060447"/>
            <a:ext cx="6047619" cy="3800000"/>
          </a:xfrm>
          <a:prstGeom prst="rect">
            <a:avLst/>
          </a:prstGeom>
        </p:spPr>
      </p:pic>
    </p:spTree>
    <p:extLst>
      <p:ext uri="{BB962C8B-B14F-4D97-AF65-F5344CB8AC3E}">
        <p14:creationId xmlns:p14="http://schemas.microsoft.com/office/powerpoint/2010/main" val="1076904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xmlns=""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5" name="Овал 4">
            <a:extLst>
              <a:ext uri="{FF2B5EF4-FFF2-40B4-BE49-F238E27FC236}">
                <a16:creationId xmlns:a16="http://schemas.microsoft.com/office/drawing/2014/main" xmlns=""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xmlns=""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xmlns="" id="{FC8378F4-A1E6-4328-8AC0-C57C028E90B1}"/>
              </a:ext>
            </a:extLst>
          </p:cNvPr>
          <p:cNvSpPr/>
          <p:nvPr/>
        </p:nvSpPr>
        <p:spPr>
          <a:xfrm>
            <a:off x="510605" y="88536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xmlns=""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xmlns=""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xmlns=""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xmlns=""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xmlns=""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xmlns=""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TextBox 13">
            <a:extLst>
              <a:ext uri="{FF2B5EF4-FFF2-40B4-BE49-F238E27FC236}">
                <a16:creationId xmlns:a16="http://schemas.microsoft.com/office/drawing/2014/main" xmlns="" id="{0AEB6FDB-5F15-4220-BC92-2B695FBFC30F}"/>
              </a:ext>
            </a:extLst>
          </p:cNvPr>
          <p:cNvSpPr txBox="1"/>
          <p:nvPr/>
        </p:nvSpPr>
        <p:spPr>
          <a:xfrm>
            <a:off x="3817631" y="229144"/>
            <a:ext cx="4190894" cy="800219"/>
          </a:xfrm>
          <a:prstGeom prst="rect">
            <a:avLst/>
          </a:prstGeom>
          <a:noFill/>
        </p:spPr>
        <p:txBody>
          <a:bodyPr wrap="square" rtlCol="0">
            <a:spAutoFit/>
          </a:bodyPr>
          <a:lstStyle/>
          <a:p>
            <a:r>
              <a:rPr lang="en-US" sz="2800" b="1" dirty="0" err="1" smtClean="0">
                <a:latin typeface="Montserrat SemiBold" panose="00000700000000000000" pitchFamily="2" charset="-52"/>
              </a:rPr>
              <a:t>System.GC</a:t>
            </a:r>
            <a:r>
              <a:rPr lang="en-US" sz="2800" b="1" dirty="0" smtClean="0">
                <a:latin typeface="Montserrat SemiBold" panose="00000700000000000000" pitchFamily="2" charset="-52"/>
              </a:rPr>
              <a:t> type</a:t>
            </a:r>
            <a:endParaRPr lang="uk-UA" sz="2800" b="1" dirty="0">
              <a:latin typeface="Montserrat SemiBold" panose="00000700000000000000" pitchFamily="2" charset="-52"/>
            </a:endParaRPr>
          </a:p>
          <a:p>
            <a:endParaRPr lang="uk-UA" dirty="0">
              <a:latin typeface="Montserrat SemiBold" panose="00000700000000000000" pitchFamily="2" charset="-52"/>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51" y="4004714"/>
            <a:ext cx="9352627" cy="2657761"/>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90" y="768531"/>
            <a:ext cx="9318200" cy="3237112"/>
          </a:xfrm>
          <a:prstGeom prst="rect">
            <a:avLst/>
          </a:prstGeom>
        </p:spPr>
      </p:pic>
    </p:spTree>
    <p:extLst>
      <p:ext uri="{BB962C8B-B14F-4D97-AF65-F5344CB8AC3E}">
        <p14:creationId xmlns:p14="http://schemas.microsoft.com/office/powerpoint/2010/main" val="1847412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1430</Words>
  <Application>Microsoft Office PowerPoint</Application>
  <PresentationFormat>Широкоэкранный</PresentationFormat>
  <Paragraphs>123</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Calibri Light</vt:lpstr>
      <vt:lpstr>Montserrat ExtraLight</vt:lpstr>
      <vt:lpstr>Montserrat SemiBold</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115</cp:revision>
  <dcterms:created xsi:type="dcterms:W3CDTF">2019-05-27T13:51:26Z</dcterms:created>
  <dcterms:modified xsi:type="dcterms:W3CDTF">2019-06-21T13:47:14Z</dcterms:modified>
</cp:coreProperties>
</file>