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Extra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Light-italic.fntdata"/><Relationship Id="rId30" Type="http://schemas.openxmlformats.org/officeDocument/2006/relationships/font" Target="fonts/MontserratExtra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Extra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vogella.com/tutorials/JavaLibrary-OkHttp/article.html" TargetMode="External"/><Relationship Id="rId3" Type="http://schemas.openxmlformats.org/officeDocument/2006/relationships/hyperlink" Target="https://o7planning.org/en/10527/android-networking-tutorial" TargetMode="External"/><Relationship Id="rId4" Type="http://schemas.openxmlformats.org/officeDocument/2006/relationships/hyperlink" Target="https://restcountries.eu/#rest-countries-user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a9f736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1a9f736f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1aab892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1aab89255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b2c42f4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b2c42f4b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2c42f4b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5b2c42f4b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b2c42f4b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5b2c42f4bb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1aa1a0f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51aa1a0fcb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aa1a0f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1aa1a0fc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aab892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1aab8925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58b60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c58b6023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673912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c673912f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aab8925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1aab89255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58b602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https://www.vogella.com/tutorials/JavaLibrary-OkHttp/article.html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https://o7planning.org/en/10527/android-networking-tutorial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https://restcountries.eu/#rest-countries-users</a:t>
            </a:r>
            <a:endParaRPr/>
          </a:p>
        </p:txBody>
      </p:sp>
      <p:sp>
        <p:nvSpPr>
          <p:cNvPr id="215" name="Google Shape;215;g5c58b6023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aab8925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1aab89255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b2c42f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5b2c42f4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и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и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та вміст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розділу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’єкти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рівняння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ише заголовок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міст і підпис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і підпис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і вертикальни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ий заголовок і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restcountries.eu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Software_architecture" TargetMode="External"/><Relationship Id="rId5" Type="http://schemas.openxmlformats.org/officeDocument/2006/relationships/hyperlink" Target="https://en.wikipedia.org/wiki/Web_servi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restcountries.e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restcountries.e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-1" y="0"/>
            <a:ext cx="9144001" cy="5143500"/>
            <a:chOff x="-1" y="0"/>
            <a:chExt cx="12192001" cy="6858000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" name="Google Shape;131;p2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pic>
            <p:nvPicPr>
              <p:cNvPr id="132" name="Google Shape;132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1" y="0"/>
                <a:ext cx="121920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2072" y="2462703"/>
                <a:ext cx="5587398" cy="436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34" name="Google Shape;134;p25"/>
          <p:cNvSpPr txBox="1"/>
          <p:nvPr/>
        </p:nvSpPr>
        <p:spPr>
          <a:xfrm>
            <a:off x="510269" y="1316552"/>
            <a:ext cx="4580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REST API, Socket, HTTP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26597" y="3786643"/>
            <a:ext cx="759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Speaker:</a:t>
            </a: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26597" y="4009018"/>
            <a:ext cx="759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Name </a:t>
            </a:r>
            <a:endParaRPr sz="9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2042850" y="1216275"/>
            <a:ext cx="5334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Service: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it’s an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Interfaces which describes each request (path, models and parameters). Retrofit turns your HTTP API into a Java interface.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sample above describes countries service for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https://restcountries.eu</a:t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900">
                <a:solidFill>
                  <a:srgbClr val="000080"/>
                </a:solidFill>
              </a:rPr>
              <a:t>interface </a:t>
            </a:r>
            <a:r>
              <a:rPr lang="en" sz="900">
                <a:solidFill>
                  <a:schemeClr val="dk1"/>
                </a:solidFill>
              </a:rPr>
              <a:t>CountriesApiService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lang="en" sz="900">
                <a:solidFill>
                  <a:srgbClr val="000080"/>
                </a:solidFill>
              </a:rPr>
              <a:t>@GET</a:t>
            </a:r>
            <a:r>
              <a:rPr lang="en" sz="900">
                <a:solidFill>
                  <a:schemeClr val="dk1"/>
                </a:solidFill>
              </a:rPr>
              <a:t>(</a:t>
            </a:r>
            <a:r>
              <a:rPr b="1" lang="en" sz="900">
                <a:solidFill>
                  <a:srgbClr val="008000"/>
                </a:solidFill>
              </a:rPr>
              <a:t>"rest/v2/all"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fun </a:t>
            </a:r>
            <a:r>
              <a:rPr lang="en" sz="900">
                <a:solidFill>
                  <a:schemeClr val="dk1"/>
                </a:solidFill>
              </a:rPr>
              <a:t>getAllCountries(): Call&lt;List&lt;CountryBean&gt;&gt;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lang="en" sz="900">
                <a:solidFill>
                  <a:srgbClr val="000080"/>
                </a:solidFill>
              </a:rPr>
              <a:t>@GET</a:t>
            </a:r>
            <a:r>
              <a:rPr lang="en" sz="900">
                <a:solidFill>
                  <a:schemeClr val="dk1"/>
                </a:solidFill>
              </a:rPr>
              <a:t>(</a:t>
            </a:r>
            <a:r>
              <a:rPr b="1" lang="en" sz="900">
                <a:solidFill>
                  <a:srgbClr val="008000"/>
                </a:solidFill>
              </a:rPr>
              <a:t>"rest/v2/name/{name}"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fun </a:t>
            </a:r>
            <a:r>
              <a:rPr lang="en" sz="900">
                <a:solidFill>
                  <a:schemeClr val="dk1"/>
                </a:solidFill>
              </a:rPr>
              <a:t>searchCountry(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    </a:t>
            </a:r>
            <a:r>
              <a:rPr lang="en" sz="900">
                <a:solidFill>
                  <a:srgbClr val="000080"/>
                </a:solidFill>
              </a:rPr>
              <a:t>@Path</a:t>
            </a:r>
            <a:r>
              <a:rPr lang="en" sz="900">
                <a:solidFill>
                  <a:schemeClr val="dk1"/>
                </a:solidFill>
              </a:rPr>
              <a:t>(</a:t>
            </a:r>
            <a:r>
              <a:rPr b="1" lang="en" sz="900">
                <a:solidFill>
                  <a:srgbClr val="008000"/>
                </a:solidFill>
              </a:rPr>
              <a:t>"name"</a:t>
            </a:r>
            <a:r>
              <a:rPr lang="en" sz="900">
                <a:solidFill>
                  <a:schemeClr val="dk1"/>
                </a:solidFill>
              </a:rPr>
              <a:t>) name: String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): Call&lt;CountryBean&gt;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Service Retrofit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2042850" y="1216275"/>
            <a:ext cx="5334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Sockets allow communication between two different processes on the same or different machines. To be more precise, it's a way to talk to other computers using standard Unix file descriptors. In Unix, every I/O action is done by writing or reading a file descriptor. A file descriptor is just an integer associated with an open file and it can be a network connection, a text file, a terminal, or something else.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a Socket?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2042850" y="1216275"/>
            <a:ext cx="5334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Websocket have a lot of callbacks like “onClosing”, “onMessage”, etc., you should override methods and it looks a little bit complex: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lang="en" sz="900">
                <a:solidFill>
                  <a:schemeClr val="dk1"/>
                </a:solidFill>
              </a:rPr>
              <a:t>client = OkHttpClient()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lang="en" sz="900">
                <a:solidFill>
                  <a:schemeClr val="dk1"/>
                </a:solidFill>
              </a:rPr>
              <a:t>request = Request.Builder().url(</a:t>
            </a:r>
            <a:r>
              <a:rPr b="1" lang="en" sz="900">
                <a:solidFill>
                  <a:srgbClr val="008000"/>
                </a:solidFill>
              </a:rPr>
              <a:t>"ws://echo.websocket.org"</a:t>
            </a:r>
            <a:r>
              <a:rPr lang="en" sz="900">
                <a:solidFill>
                  <a:schemeClr val="dk1"/>
                </a:solidFill>
              </a:rPr>
              <a:t>).build()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lang="en" sz="900">
                <a:solidFill>
                  <a:schemeClr val="dk1"/>
                </a:solidFill>
              </a:rPr>
              <a:t>listener = EchoWebSocketListener()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lang="en" sz="900">
                <a:solidFill>
                  <a:schemeClr val="dk1"/>
                </a:solidFill>
              </a:rPr>
              <a:t>ws = client?.newWebSocket(request, listener)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client?.dispatcher()!!.executorService().shutdown()</a:t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</a:rPr>
              <a:t>class </a:t>
            </a:r>
            <a:r>
              <a:rPr lang="en" sz="900">
                <a:solidFill>
                  <a:schemeClr val="dk1"/>
                </a:solidFill>
              </a:rPr>
              <a:t>WebsocketEventsListener: WebSocketListener()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lang="en" sz="900">
                <a:solidFill>
                  <a:srgbClr val="808080"/>
                </a:solidFill>
              </a:rPr>
              <a:t>override </a:t>
            </a:r>
            <a:r>
              <a:rPr b="1" lang="en" sz="900">
                <a:solidFill>
                  <a:srgbClr val="808080"/>
                </a:solidFill>
              </a:rPr>
              <a:t>fun </a:t>
            </a:r>
            <a:r>
              <a:rPr lang="en" sz="900">
                <a:solidFill>
                  <a:schemeClr val="dk1"/>
                </a:solidFill>
              </a:rPr>
              <a:t>onClosed(webSocket: WebSocket, code: Int, reason: String)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</a:t>
            </a:r>
            <a:r>
              <a:rPr b="1" lang="en" sz="900">
                <a:solidFill>
                  <a:srgbClr val="000080"/>
                </a:solidFill>
              </a:rPr>
              <a:t>super</a:t>
            </a:r>
            <a:r>
              <a:rPr lang="en" sz="900">
                <a:solidFill>
                  <a:schemeClr val="dk1"/>
                </a:solidFill>
              </a:rPr>
              <a:t>.onClosed(webSocket, code, reason)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lang="en" sz="900">
                <a:solidFill>
                  <a:srgbClr val="808080"/>
                </a:solidFill>
              </a:rPr>
              <a:t>override </a:t>
            </a:r>
            <a:r>
              <a:rPr b="1" lang="en" sz="900">
                <a:solidFill>
                  <a:srgbClr val="808080"/>
                </a:solidFill>
              </a:rPr>
              <a:t>fun </a:t>
            </a:r>
            <a:r>
              <a:rPr lang="en" sz="900">
                <a:solidFill>
                  <a:schemeClr val="dk1"/>
                </a:solidFill>
              </a:rPr>
              <a:t>onClosing(webSocket: WebSocket, code: Int, reason: String)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</a:t>
            </a:r>
            <a:r>
              <a:rPr b="1" lang="en" sz="900">
                <a:solidFill>
                  <a:srgbClr val="000080"/>
                </a:solidFill>
              </a:rPr>
              <a:t>super</a:t>
            </a:r>
            <a:r>
              <a:rPr lang="en" sz="900">
                <a:solidFill>
                  <a:schemeClr val="dk1"/>
                </a:solidFill>
              </a:rPr>
              <a:t>.onClosing(webSocket, code, reason)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lang="en" sz="900">
                <a:solidFill>
                  <a:srgbClr val="808080"/>
                </a:solidFill>
              </a:rPr>
              <a:t>override </a:t>
            </a:r>
            <a:r>
              <a:rPr b="1" lang="en" sz="900">
                <a:solidFill>
                  <a:srgbClr val="808080"/>
                </a:solidFill>
              </a:rPr>
              <a:t>fun </a:t>
            </a:r>
            <a:r>
              <a:rPr lang="en" sz="900">
                <a:solidFill>
                  <a:schemeClr val="dk1"/>
                </a:solidFill>
              </a:rPr>
              <a:t>onFailure(webSocket: WebSocket, t: Throwable, response: Response?)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</a:t>
            </a:r>
            <a:r>
              <a:rPr b="1" lang="en" sz="900">
                <a:solidFill>
                  <a:srgbClr val="000080"/>
                </a:solidFill>
              </a:rPr>
              <a:t>super</a:t>
            </a:r>
            <a:r>
              <a:rPr lang="en" sz="900">
                <a:solidFill>
                  <a:schemeClr val="dk1"/>
                </a:solidFill>
              </a:rPr>
              <a:t>.onFailure(webSocket, t, response)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WebSocket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2042850" y="1216275"/>
            <a:ext cx="5334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Socket.IO 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it’s a library which basically works with websockets, but encapsulates this logic and provides better work interface to a developer. Unlike a WebSocket - no need to implement massive callback from socket client. This library provides you a reconnecting feature, it will reconnect automatically if connection was dropped.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sample of listening for same events on Socket.IO: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b="1" lang="en" sz="900">
                <a:solidFill>
                  <a:srgbClr val="660E7A"/>
                </a:solidFill>
              </a:rPr>
              <a:t>socket</a:t>
            </a:r>
            <a:r>
              <a:rPr lang="en" sz="900">
                <a:solidFill>
                  <a:schemeClr val="dk1"/>
                </a:solidFill>
              </a:rPr>
              <a:t>?.on(Socket.</a:t>
            </a:r>
            <a:r>
              <a:rPr i="1" lang="en" sz="900">
                <a:solidFill>
                  <a:srgbClr val="660E7A"/>
                </a:solidFill>
              </a:rPr>
              <a:t>EVENT_ERROR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b="1" lang="en" sz="900">
                <a:solidFill>
                  <a:schemeClr val="dk1"/>
                </a:solidFill>
              </a:rPr>
              <a:t>{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</a:t>
            </a:r>
            <a:r>
              <a:rPr i="1" lang="en" sz="900">
                <a:solidFill>
                  <a:srgbClr val="808080"/>
                </a:solidFill>
              </a:rPr>
              <a:t>// Do something with data array</a:t>
            </a:r>
            <a:endParaRPr i="1" sz="9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}</a:t>
            </a:r>
            <a:r>
              <a:rPr lang="en" sz="900">
                <a:solidFill>
                  <a:schemeClr val="dk1"/>
                </a:solidFill>
              </a:rPr>
              <a:t>)?.on(Socket.</a:t>
            </a:r>
            <a:r>
              <a:rPr i="1" lang="en" sz="900">
                <a:solidFill>
                  <a:srgbClr val="660E7A"/>
                </a:solidFill>
              </a:rPr>
              <a:t>EVENT_DISCONNECT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b="1" lang="en" sz="900">
                <a:solidFill>
                  <a:schemeClr val="dk1"/>
                </a:solidFill>
              </a:rPr>
              <a:t>{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</a:t>
            </a:r>
            <a:r>
              <a:rPr i="1" lang="en" sz="900">
                <a:solidFill>
                  <a:srgbClr val="808080"/>
                </a:solidFill>
              </a:rPr>
              <a:t>// Do something with data array</a:t>
            </a:r>
            <a:endParaRPr i="1" sz="9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}</a:t>
            </a:r>
            <a:r>
              <a:rPr lang="en" sz="900">
                <a:solidFill>
                  <a:schemeClr val="dk1"/>
                </a:solidFill>
              </a:rPr>
              <a:t>)?.on(Socket.</a:t>
            </a:r>
            <a:r>
              <a:rPr i="1" lang="en" sz="900">
                <a:solidFill>
                  <a:srgbClr val="660E7A"/>
                </a:solidFill>
              </a:rPr>
              <a:t>EVENT_ERROR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b="1" lang="en" sz="900">
                <a:solidFill>
                  <a:schemeClr val="dk1"/>
                </a:solidFill>
              </a:rPr>
              <a:t>{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</a:t>
            </a:r>
            <a:r>
              <a:rPr i="1" lang="en" sz="900">
                <a:solidFill>
                  <a:srgbClr val="808080"/>
                </a:solidFill>
              </a:rPr>
              <a:t>// Do something with data array</a:t>
            </a:r>
            <a:endParaRPr i="1" sz="9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}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Socket.IO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8"/>
          <p:cNvSpPr/>
          <p:nvPr/>
        </p:nvSpPr>
        <p:spPr>
          <a:xfrm>
            <a:off x="3331517" y="2447058"/>
            <a:ext cx="2131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2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1800477" y="4630633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671293" y="3348655"/>
            <a:ext cx="67200" cy="67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414650" y="102406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1155558" y="2666980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7068475" y="854466"/>
            <a:ext cx="85800" cy="858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779689" y="4294413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6680857" y="1782842"/>
            <a:ext cx="58500" cy="58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6530505" y="459241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5254710" y="275489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8849162" y="2447058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8007436" y="1823605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008977" y="4831029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2042850" y="1134549"/>
            <a:ext cx="5334900" cy="3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Representational State Transfer (REST) 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is a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 ExtraLight"/>
                <a:ea typeface="Montserrat ExtraLight"/>
                <a:cs typeface="Montserrat ExtraLight"/>
                <a:sym typeface="Montserrat ExtraLight"/>
                <a:hlinkClick r:id="rId4"/>
              </a:rPr>
              <a:t>software architectural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style that defines a set of constraints to be used for creating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 ExtraLight"/>
                <a:ea typeface="Montserrat ExtraLight"/>
                <a:cs typeface="Montserrat ExtraLight"/>
                <a:sym typeface="Montserrat ExtraLight"/>
                <a:hlinkClick r:id="rId5"/>
              </a:rPr>
              <a:t>Web services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. 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REST was defined by Roy Fielding, a computer scientist. He presented the REST principles in his PhD dissertation in 2000.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Most of modern REST APIs uses JSON data format.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a REST?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042850" y="1216275"/>
            <a:ext cx="5334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API requests, on Android, can be made by Retrofit library.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Retrofit provides you choice what library to use for mapping, which client should be used for requests and Interceptors (for auth, tracking and other).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 sends requests to backend servers and receives responses.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 http request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 classes describes response/request models of our application.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Services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 interfaces which describes each request (path, models and parameters).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Interceptor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- calls before each request, uses for add auth headers for each request, tracking response/request, etc…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REST Client on Android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042850" y="1134550"/>
            <a:ext cx="53349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To perform network operations in Android, your application must include certain permissions. The </a:t>
            </a:r>
            <a:r>
              <a:rPr i="1"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ACCESS_NETWORK_STATE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permission is required for your application to check the network state of the device, while the </a:t>
            </a:r>
            <a:r>
              <a:rPr i="1"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INTERNET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permission is required for your application to access the Internet.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&lt;</a:t>
            </a:r>
            <a:r>
              <a:rPr b="1" lang="en" sz="900">
                <a:solidFill>
                  <a:srgbClr val="000080"/>
                </a:solidFill>
              </a:rPr>
              <a:t>uses-permission </a:t>
            </a:r>
            <a:r>
              <a:rPr b="1" lang="en" sz="900">
                <a:solidFill>
                  <a:srgbClr val="660E7A"/>
                </a:solidFill>
              </a:rPr>
              <a:t>android</a:t>
            </a:r>
            <a:r>
              <a:rPr b="1" lang="en" sz="900">
                <a:solidFill>
                  <a:srgbClr val="0000FF"/>
                </a:solidFill>
              </a:rPr>
              <a:t>:name=</a:t>
            </a:r>
            <a:r>
              <a:rPr b="1" lang="en" sz="900">
                <a:solidFill>
                  <a:srgbClr val="008000"/>
                </a:solidFill>
              </a:rPr>
              <a:t>"android.permission.ACCESS_NETWORK_STATE" </a:t>
            </a:r>
            <a:r>
              <a:rPr lang="en" sz="900">
                <a:solidFill>
                  <a:schemeClr val="dk1"/>
                </a:solidFill>
              </a:rPr>
              <a:t>/&gt;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&lt;</a:t>
            </a:r>
            <a:r>
              <a:rPr b="1" lang="en" sz="900">
                <a:solidFill>
                  <a:srgbClr val="000080"/>
                </a:solidFill>
              </a:rPr>
              <a:t>uses-permission </a:t>
            </a:r>
            <a:r>
              <a:rPr b="1" lang="en" sz="900">
                <a:solidFill>
                  <a:srgbClr val="660E7A"/>
                </a:solidFill>
              </a:rPr>
              <a:t>android</a:t>
            </a:r>
            <a:r>
              <a:rPr b="1" lang="en" sz="900">
                <a:solidFill>
                  <a:srgbClr val="0000FF"/>
                </a:solidFill>
              </a:rPr>
              <a:t>:name=</a:t>
            </a:r>
            <a:r>
              <a:rPr b="1" lang="en" sz="900">
                <a:solidFill>
                  <a:srgbClr val="008000"/>
                </a:solidFill>
              </a:rPr>
              <a:t>"android.permission.INTERNET" </a:t>
            </a:r>
            <a:r>
              <a:rPr lang="en" sz="900">
                <a:solidFill>
                  <a:schemeClr val="dk1"/>
                </a:solidFill>
              </a:rPr>
              <a:t>/&gt;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Required Permissions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Check Network Connection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2042850" y="1134550"/>
            <a:ext cx="53349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following code checks the network connection status: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</a:rPr>
              <a:t>private fun </a:t>
            </a:r>
            <a:r>
              <a:rPr lang="en" sz="900">
                <a:solidFill>
                  <a:schemeClr val="dk1"/>
                </a:solidFill>
              </a:rPr>
              <a:t>isNetworkConnected(): Boolean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lang="en" sz="900">
                <a:solidFill>
                  <a:schemeClr val="dk1"/>
                </a:solidFill>
              </a:rPr>
              <a:t>connectivityManager = getSystemService(Context.</a:t>
            </a:r>
            <a:r>
              <a:rPr i="1" lang="en" sz="900">
                <a:solidFill>
                  <a:srgbClr val="660E7A"/>
                </a:solidFill>
              </a:rPr>
              <a:t>CONNECTIVITY_SERVICE</a:t>
            </a:r>
            <a:r>
              <a:rPr lang="en" sz="900">
                <a:solidFill>
                  <a:schemeClr val="dk1"/>
                </a:solidFill>
              </a:rPr>
              <a:t>) </a:t>
            </a:r>
            <a:r>
              <a:rPr b="1" lang="en" sz="900">
                <a:solidFill>
                  <a:srgbClr val="000080"/>
                </a:solidFill>
              </a:rPr>
              <a:t>as </a:t>
            </a:r>
            <a:r>
              <a:rPr lang="en" sz="900">
                <a:solidFill>
                  <a:schemeClr val="dk1"/>
                </a:solidFill>
              </a:rPr>
              <a:t>ConnectivityManager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lang="en" sz="900">
                <a:solidFill>
                  <a:schemeClr val="dk1"/>
                </a:solidFill>
              </a:rPr>
              <a:t>networkInfo = connectivityManager.</a:t>
            </a:r>
            <a:r>
              <a:rPr i="1" lang="en" sz="900">
                <a:solidFill>
                  <a:srgbClr val="660E7A"/>
                </a:solidFill>
              </a:rPr>
              <a:t>activeNetworkInfo</a:t>
            </a:r>
            <a:endParaRPr i="1" sz="900">
              <a:solidFill>
                <a:srgbClr val="660E7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0E7A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return </a:t>
            </a:r>
            <a:r>
              <a:rPr lang="en" sz="900">
                <a:solidFill>
                  <a:schemeClr val="dk1"/>
                </a:solidFill>
              </a:rPr>
              <a:t>networkInfo != </a:t>
            </a:r>
            <a:r>
              <a:rPr b="1" lang="en" sz="900">
                <a:solidFill>
                  <a:srgbClr val="000080"/>
                </a:solidFill>
              </a:rPr>
              <a:t>null </a:t>
            </a:r>
            <a:r>
              <a:rPr lang="en" sz="900">
                <a:solidFill>
                  <a:schemeClr val="dk1"/>
                </a:solidFill>
              </a:rPr>
              <a:t>&amp;&amp; networkInfo.</a:t>
            </a:r>
            <a:r>
              <a:rPr i="1" lang="en" sz="900">
                <a:solidFill>
                  <a:srgbClr val="660E7A"/>
                </a:solidFill>
              </a:rPr>
              <a:t>isConnected</a:t>
            </a:r>
            <a:endParaRPr i="1" sz="900">
              <a:solidFill>
                <a:srgbClr val="660E7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2042850" y="1216275"/>
            <a:ext cx="53349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uses for communicate between client and server. 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OkHTTP is an open source project designed to be an efficient HTTP client.  To add library to the project 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implementation </a:t>
            </a:r>
            <a:r>
              <a:rPr b="1" lang="en" sz="1100">
                <a:solidFill>
                  <a:srgbClr val="008000"/>
                </a:solidFill>
              </a:rPr>
              <a:t>'com.squareup.okhttp3:okhttp:3.12.0'</a:t>
            </a:r>
            <a:endParaRPr b="1" sz="11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Client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2042850" y="2187338"/>
            <a:ext cx="53349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Sample of okhttp client for</a:t>
            </a:r>
            <a:r>
              <a:rPr lang="en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https://restcountries.eu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</a:rPr>
              <a:t>val </a:t>
            </a:r>
            <a:r>
              <a:rPr lang="en" sz="1100">
                <a:solidFill>
                  <a:schemeClr val="dk1"/>
                </a:solidFill>
              </a:rPr>
              <a:t>okHttpClient = OkHttpClient.Builder()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.callTimeout(</a:t>
            </a:r>
            <a:r>
              <a:rPr lang="en" sz="1100">
                <a:solidFill>
                  <a:srgbClr val="0000FF"/>
                </a:solidFill>
              </a:rPr>
              <a:t>20</a:t>
            </a:r>
            <a:r>
              <a:rPr lang="en" sz="1100">
                <a:solidFill>
                  <a:schemeClr val="dk1"/>
                </a:solidFill>
              </a:rPr>
              <a:t>, TimeUnit.</a:t>
            </a:r>
            <a:r>
              <a:rPr b="1" lang="en" sz="1100">
                <a:solidFill>
                  <a:srgbClr val="660E7A"/>
                </a:solidFill>
              </a:rPr>
              <a:t>SECONDS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.connectTimeout(</a:t>
            </a:r>
            <a:r>
              <a:rPr lang="en" sz="1100">
                <a:solidFill>
                  <a:srgbClr val="0000FF"/>
                </a:solidFill>
              </a:rPr>
              <a:t>20</a:t>
            </a:r>
            <a:r>
              <a:rPr lang="en" sz="1100">
                <a:solidFill>
                  <a:schemeClr val="dk1"/>
                </a:solidFill>
              </a:rPr>
              <a:t>, TimeUnit.</a:t>
            </a:r>
            <a:r>
              <a:rPr b="1" lang="en" sz="1100">
                <a:solidFill>
                  <a:srgbClr val="660E7A"/>
                </a:solidFill>
              </a:rPr>
              <a:t>SECONDS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.build()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2042850" y="1216275"/>
            <a:ext cx="53349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 Request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 a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request message from a client to a server includes, within the first line of that message, the method to be applied to the resource, the identifier of the resource, and the protocol version in use.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 Request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042850" y="2043200"/>
            <a:ext cx="53349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</a:rPr>
              <a:t>var </a:t>
            </a:r>
            <a:r>
              <a:rPr b="1" lang="en" sz="1100">
                <a:solidFill>
                  <a:srgbClr val="660E7A"/>
                </a:solidFill>
              </a:rPr>
              <a:t>url </a:t>
            </a:r>
            <a:r>
              <a:rPr lang="en" sz="1100">
                <a:solidFill>
                  <a:schemeClr val="dk1"/>
                </a:solidFill>
              </a:rPr>
              <a:t>= </a:t>
            </a:r>
            <a:r>
              <a:rPr b="1" lang="en" sz="1100">
                <a:solidFill>
                  <a:srgbClr val="008000"/>
                </a:solidFill>
              </a:rPr>
              <a:t>"https://restcountries.eu/rest/v2/all"</a:t>
            </a:r>
            <a:endParaRPr b="1" sz="11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</a:rPr>
              <a:t>var </a:t>
            </a:r>
            <a:r>
              <a:rPr b="1" lang="en" sz="1100">
                <a:solidFill>
                  <a:srgbClr val="660E7A"/>
                </a:solidFill>
              </a:rPr>
              <a:t>request </a:t>
            </a:r>
            <a:r>
              <a:rPr lang="en" sz="1100">
                <a:solidFill>
                  <a:schemeClr val="dk1"/>
                </a:solidFill>
              </a:rPr>
              <a:t>= Request.Builder()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.url(</a:t>
            </a:r>
            <a:r>
              <a:rPr b="1" lang="en" sz="1100">
                <a:solidFill>
                  <a:srgbClr val="660E7A"/>
                </a:solidFill>
              </a:rPr>
              <a:t>url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.build()</a:t>
            </a:r>
            <a:endParaRPr sz="11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2042850" y="1216275"/>
            <a:ext cx="5334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classes describes response/request models of our application. Gson is a Java library that can be used to convert Java Objects into their JSON representation. Add library to the project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implementation </a:t>
            </a:r>
            <a:r>
              <a:rPr b="1" lang="en" sz="900">
                <a:solidFill>
                  <a:srgbClr val="008000"/>
                </a:solidFill>
              </a:rPr>
              <a:t>'com.google.code.gson:gson:2.8.5'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sample above describes countries model for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https://restcountries.eu</a:t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900">
                <a:solidFill>
                  <a:srgbClr val="000080"/>
                </a:solidFill>
              </a:rPr>
              <a:t>data class </a:t>
            </a:r>
            <a:r>
              <a:rPr lang="en" sz="900">
                <a:solidFill>
                  <a:schemeClr val="dk1"/>
                </a:solidFill>
              </a:rPr>
              <a:t>Country(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lang="en" sz="900">
                <a:solidFill>
                  <a:srgbClr val="000080"/>
                </a:solidFill>
              </a:rPr>
              <a:t>@SerializedName</a:t>
            </a:r>
            <a:r>
              <a:rPr lang="en" sz="900">
                <a:solidFill>
                  <a:schemeClr val="dk1"/>
                </a:solidFill>
              </a:rPr>
              <a:t>(</a:t>
            </a:r>
            <a:r>
              <a:rPr b="1" lang="en" sz="900">
                <a:solidFill>
                  <a:srgbClr val="008000"/>
                </a:solidFill>
              </a:rPr>
              <a:t>"name"</a:t>
            </a:r>
            <a:r>
              <a:rPr lang="en" sz="900">
                <a:solidFill>
                  <a:schemeClr val="dk1"/>
                </a:solidFill>
              </a:rPr>
              <a:t>) </a:t>
            </a: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b="1" lang="en" sz="900">
                <a:solidFill>
                  <a:srgbClr val="660E7A"/>
                </a:solidFill>
              </a:rPr>
              <a:t>name</a:t>
            </a:r>
            <a:r>
              <a:rPr lang="en" sz="900">
                <a:solidFill>
                  <a:schemeClr val="dk1"/>
                </a:solidFill>
              </a:rPr>
              <a:t>: String,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lang="en" sz="900">
                <a:solidFill>
                  <a:srgbClr val="000080"/>
                </a:solidFill>
              </a:rPr>
              <a:t>@SerializedName</a:t>
            </a:r>
            <a:r>
              <a:rPr lang="en" sz="900">
                <a:solidFill>
                  <a:schemeClr val="dk1"/>
                </a:solidFill>
              </a:rPr>
              <a:t>(</a:t>
            </a:r>
            <a:r>
              <a:rPr b="1" lang="en" sz="900">
                <a:solidFill>
                  <a:srgbClr val="008000"/>
                </a:solidFill>
              </a:rPr>
              <a:t>"topLevelDomain"</a:t>
            </a:r>
            <a:r>
              <a:rPr lang="en" sz="900">
                <a:solidFill>
                  <a:schemeClr val="dk1"/>
                </a:solidFill>
              </a:rPr>
              <a:t>) </a:t>
            </a: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b="1" lang="en" sz="900">
                <a:solidFill>
                  <a:srgbClr val="660E7A"/>
                </a:solidFill>
              </a:rPr>
              <a:t>topLevelDomain</a:t>
            </a:r>
            <a:r>
              <a:rPr lang="en" sz="900">
                <a:solidFill>
                  <a:schemeClr val="dk1"/>
                </a:solidFill>
              </a:rPr>
              <a:t>: List&lt;String&gt;,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lang="en" sz="900">
                <a:solidFill>
                  <a:srgbClr val="000080"/>
                </a:solidFill>
              </a:rPr>
              <a:t>@SerializedName</a:t>
            </a:r>
            <a:r>
              <a:rPr lang="en" sz="900">
                <a:solidFill>
                  <a:schemeClr val="dk1"/>
                </a:solidFill>
              </a:rPr>
              <a:t>(</a:t>
            </a:r>
            <a:r>
              <a:rPr b="1" lang="en" sz="900">
                <a:solidFill>
                  <a:srgbClr val="008000"/>
                </a:solidFill>
              </a:rPr>
              <a:t>"region"</a:t>
            </a:r>
            <a:r>
              <a:rPr lang="en" sz="900">
                <a:solidFill>
                  <a:schemeClr val="dk1"/>
                </a:solidFill>
              </a:rPr>
              <a:t>) </a:t>
            </a: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b="1" lang="en" sz="900">
                <a:solidFill>
                  <a:srgbClr val="660E7A"/>
                </a:solidFill>
              </a:rPr>
              <a:t>region</a:t>
            </a:r>
            <a:r>
              <a:rPr lang="en" sz="900">
                <a:solidFill>
                  <a:schemeClr val="dk1"/>
                </a:solidFill>
              </a:rPr>
              <a:t>: String?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)</a:t>
            </a:r>
            <a:endParaRPr b="1" sz="900">
              <a:solidFill>
                <a:srgbClr val="000080"/>
              </a:solidFill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Models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/>
          <p:nvPr/>
        </p:nvSpPr>
        <p:spPr>
          <a:xfrm>
            <a:off x="8718841" y="4214442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8412681" y="1933080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7015972" y="4826392"/>
            <a:ext cx="45000" cy="45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7377789" y="3794165"/>
            <a:ext cx="55500" cy="555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595251" y="285751"/>
            <a:ext cx="61200" cy="612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1241714" y="1048741"/>
            <a:ext cx="85800" cy="858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2042850" y="1216275"/>
            <a:ext cx="5334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Interceptor</a:t>
            </a:r>
            <a:r>
              <a:rPr lang="en" sz="1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- calls before each request, uses for add auth headers for each request, tracking response/request, etc…</a:t>
            </a:r>
            <a:endParaRPr sz="120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900">
                <a:solidFill>
                  <a:srgbClr val="000080"/>
                </a:solidFill>
              </a:rPr>
              <a:t>class </a:t>
            </a:r>
            <a:r>
              <a:rPr lang="en" sz="900">
                <a:solidFill>
                  <a:schemeClr val="dk1"/>
                </a:solidFill>
              </a:rPr>
              <a:t>AuthInterceptor : Interceptor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override fun </a:t>
            </a:r>
            <a:r>
              <a:rPr lang="en" sz="900">
                <a:solidFill>
                  <a:schemeClr val="dk1"/>
                </a:solidFill>
              </a:rPr>
              <a:t>intercept(chain: Interceptor.Chain): Response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    </a:t>
            </a:r>
            <a:r>
              <a:rPr b="1" lang="en" sz="900">
                <a:solidFill>
                  <a:srgbClr val="000080"/>
                </a:solidFill>
              </a:rPr>
              <a:t>var </a:t>
            </a:r>
            <a:r>
              <a:rPr lang="en" sz="900">
                <a:solidFill>
                  <a:schemeClr val="dk1"/>
                </a:solidFill>
              </a:rPr>
              <a:t>request = chain.request()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    </a:t>
            </a:r>
            <a:r>
              <a:rPr b="1" lang="en" sz="900">
                <a:solidFill>
                  <a:srgbClr val="000080"/>
                </a:solidFill>
              </a:rPr>
              <a:t>val </a:t>
            </a:r>
            <a:r>
              <a:rPr lang="en" sz="900">
                <a:solidFill>
                  <a:schemeClr val="dk1"/>
                </a:solidFill>
              </a:rPr>
              <a:t>newBuilder = request.newBuilder()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    newBuilder.addHeader(</a:t>
            </a:r>
            <a:r>
              <a:rPr b="1" lang="en" sz="900">
                <a:solidFill>
                  <a:srgbClr val="008000"/>
                </a:solidFill>
              </a:rPr>
              <a:t>"Authorization”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b="1" lang="en" sz="900">
                <a:solidFill>
                  <a:srgbClr val="008000"/>
                </a:solidFill>
              </a:rPr>
              <a:t>"Bearer </a:t>
            </a:r>
            <a:r>
              <a:rPr b="1" lang="en" sz="900">
                <a:solidFill>
                  <a:srgbClr val="000080"/>
                </a:solidFill>
              </a:rPr>
              <a:t>${</a:t>
            </a:r>
            <a:r>
              <a:rPr lang="en" sz="900">
                <a:solidFill>
                  <a:schemeClr val="dk1"/>
                </a:solidFill>
              </a:rPr>
              <a:t>PreferencesUtils.</a:t>
            </a:r>
            <a:r>
              <a:rPr b="1" lang="en" sz="900">
                <a:solidFill>
                  <a:srgbClr val="660E7A"/>
                </a:solidFill>
              </a:rPr>
              <a:t>token</a:t>
            </a:r>
            <a:r>
              <a:rPr b="1" lang="en" sz="900">
                <a:solidFill>
                  <a:srgbClr val="000080"/>
                </a:solidFill>
              </a:rPr>
              <a:t>}</a:t>
            </a:r>
            <a:r>
              <a:rPr b="1" lang="en" sz="900">
                <a:solidFill>
                  <a:srgbClr val="008000"/>
                </a:solidFill>
              </a:rPr>
              <a:t>"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    request = newBuilder.build()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    </a:t>
            </a:r>
            <a:r>
              <a:rPr b="1" lang="en" sz="900">
                <a:solidFill>
                  <a:srgbClr val="000080"/>
                </a:solidFill>
              </a:rPr>
              <a:t>return </a:t>
            </a:r>
            <a:r>
              <a:rPr lang="en" sz="900">
                <a:solidFill>
                  <a:schemeClr val="dk1"/>
                </a:solidFill>
              </a:rPr>
              <a:t>chain.proceed(request)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CC7832"/>
              </a:solidFill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272390" y="1994312"/>
            <a:ext cx="48900" cy="489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2042850" y="285750"/>
            <a:ext cx="533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Interceptors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Офі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