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Montserrat SemiBold"/>
      <p:regular r:id="rId19"/>
      <p:bold r:id="rId20"/>
      <p:italic r:id="rId21"/>
      <p:boldItalic r:id="rId22"/>
    </p:embeddedFont>
    <p:embeddedFont>
      <p:font typeface="Montserrat"/>
      <p:regular r:id="rId23"/>
      <p:bold r:id="rId24"/>
      <p:italic r:id="rId25"/>
      <p:boldItalic r:id="rId26"/>
    </p:embeddedFont>
    <p:embeddedFont>
      <p:font typeface="Montserrat Medium"/>
      <p:regular r:id="rId27"/>
      <p:bold r:id="rId28"/>
      <p:italic r:id="rId29"/>
      <p:boldItalic r:id="rId30"/>
    </p:embeddedFont>
    <p:embeddedFont>
      <p:font typeface="Montserrat Light"/>
      <p:regular r:id="rId31"/>
      <p:bold r:id="rId32"/>
      <p:italic r:id="rId33"/>
      <p:boldItalic r:id="rId34"/>
    </p:embeddedFont>
    <p:embeddedFont>
      <p:font typeface="Montserrat Extra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fntdata"/><Relationship Id="rId22" Type="http://schemas.openxmlformats.org/officeDocument/2006/relationships/font" Target="fonts/MontserratSemiBold-boldItalic.fntdata"/><Relationship Id="rId21" Type="http://schemas.openxmlformats.org/officeDocument/2006/relationships/font" Target="fonts/MontserratSemiBold-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MontserratMedium-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Light-regular.fntdata"/><Relationship Id="rId30" Type="http://schemas.openxmlformats.org/officeDocument/2006/relationships/font" Target="fonts/MontserratMedium-boldItalic.fntdata"/><Relationship Id="rId11" Type="http://schemas.openxmlformats.org/officeDocument/2006/relationships/slide" Target="slides/slide4.xml"/><Relationship Id="rId33" Type="http://schemas.openxmlformats.org/officeDocument/2006/relationships/font" Target="fonts/MontserratLight-italic.fntdata"/><Relationship Id="rId10" Type="http://schemas.openxmlformats.org/officeDocument/2006/relationships/slide" Target="slides/slide3.xml"/><Relationship Id="rId32" Type="http://schemas.openxmlformats.org/officeDocument/2006/relationships/font" Target="fonts/MontserratLight-bold.fntdata"/><Relationship Id="rId13" Type="http://schemas.openxmlformats.org/officeDocument/2006/relationships/slide" Target="slides/slide6.xml"/><Relationship Id="rId35" Type="http://schemas.openxmlformats.org/officeDocument/2006/relationships/font" Target="fonts/MontserratExtraLight-regular.fntdata"/><Relationship Id="rId12" Type="http://schemas.openxmlformats.org/officeDocument/2006/relationships/slide" Target="slides/slide5.xml"/><Relationship Id="rId34" Type="http://schemas.openxmlformats.org/officeDocument/2006/relationships/font" Target="fonts/MontserratLight-boldItalic.fntdata"/><Relationship Id="rId15" Type="http://schemas.openxmlformats.org/officeDocument/2006/relationships/slide" Target="slides/slide8.xml"/><Relationship Id="rId37" Type="http://schemas.openxmlformats.org/officeDocument/2006/relationships/font" Target="fonts/MontserratExtraLight-italic.fntdata"/><Relationship Id="rId14" Type="http://schemas.openxmlformats.org/officeDocument/2006/relationships/slide" Target="slides/slide7.xml"/><Relationship Id="rId36" Type="http://schemas.openxmlformats.org/officeDocument/2006/relationships/font" Target="fonts/MontserratExtraLight-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MontserratExtraLight-boldItalic.fntdata"/><Relationship Id="rId19" Type="http://schemas.openxmlformats.org/officeDocument/2006/relationships/font" Target="fonts/MontserratSemiBold-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9ae896b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59ae896b1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b88e4d3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5b88e4d3f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9ae896b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59ae896b1c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9ae896b1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59ae896b1c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9ae896b1c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59ae896b1c_1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9ae896b1c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59ae896b1c_1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9ae896b1c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59ae896b1c_1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9ae896b1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59ae896b1c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9ae896b1c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59ae896b1c_1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b88e4d3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5b88e4d3f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b88e4d3f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5b88e4d3f4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51" name="Shape 51"/>
        <p:cNvGrpSpPr/>
        <p:nvPr/>
      </p:nvGrpSpPr>
      <p:grpSpPr>
        <a:xfrm>
          <a:off x="0" y="0"/>
          <a:ext cx="0" cy="0"/>
          <a:chOff x="0" y="0"/>
          <a:chExt cx="0" cy="0"/>
        </a:xfrm>
      </p:grpSpPr>
      <p:grpSp>
        <p:nvGrpSpPr>
          <p:cNvPr id="52" name="Google Shape;52;p14"/>
          <p:cNvGrpSpPr/>
          <p:nvPr/>
        </p:nvGrpSpPr>
        <p:grpSpPr>
          <a:xfrm>
            <a:off x="-1" y="0"/>
            <a:ext cx="9144001" cy="5143500"/>
            <a:chOff x="-1" y="0"/>
            <a:chExt cx="12192001" cy="6858000"/>
          </a:xfrm>
        </p:grpSpPr>
        <p:sp>
          <p:nvSpPr>
            <p:cNvPr id="53" name="Google Shape;53;p14"/>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54" name="Google Shape;54;p14"/>
            <p:cNvGrpSpPr/>
            <p:nvPr/>
          </p:nvGrpSpPr>
          <p:grpSpPr>
            <a:xfrm>
              <a:off x="-1" y="0"/>
              <a:ext cx="12192001" cy="6858000"/>
              <a:chOff x="-1" y="0"/>
              <a:chExt cx="12192001" cy="6858000"/>
            </a:xfrm>
          </p:grpSpPr>
          <p:pic>
            <p:nvPicPr>
              <p:cNvPr id="55" name="Google Shape;55;p14"/>
              <p:cNvPicPr preferRelativeResize="0"/>
              <p:nvPr/>
            </p:nvPicPr>
            <p:blipFill rotWithShape="1">
              <a:blip r:embed="rId2">
                <a:alphaModFix/>
              </a:blip>
              <a:srcRect b="0" l="0" r="0" t="0"/>
              <a:stretch/>
            </p:blipFill>
            <p:spPr>
              <a:xfrm flipH="1">
                <a:off x="-1" y="0"/>
                <a:ext cx="12192001" cy="6858000"/>
              </a:xfrm>
              <a:prstGeom prst="rect">
                <a:avLst/>
              </a:prstGeom>
              <a:noFill/>
              <a:ln>
                <a:noFill/>
              </a:ln>
            </p:spPr>
          </p:pic>
          <p:pic>
            <p:nvPicPr>
              <p:cNvPr id="56" name="Google Shape;56;p14"/>
              <p:cNvPicPr preferRelativeResize="0"/>
              <p:nvPr/>
            </p:nvPicPr>
            <p:blipFill rotWithShape="1">
              <a:blip r:embed="rId3">
                <a:alphaModFix/>
              </a:blip>
              <a:srcRect b="0" l="0" r="0" t="0"/>
              <a:stretch/>
            </p:blipFill>
            <p:spPr>
              <a:xfrm>
                <a:off x="6372072" y="2462703"/>
                <a:ext cx="5587398" cy="4362639"/>
              </a:xfrm>
              <a:prstGeom prst="rect">
                <a:avLst/>
              </a:prstGeom>
              <a:noFill/>
              <a:ln>
                <a:noFill/>
              </a:ln>
            </p:spPr>
          </p:pic>
        </p:grpSp>
      </p:grpSp>
      <p:sp>
        <p:nvSpPr>
          <p:cNvPr id="57" name="Google Shape;57;p14"/>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uk" sz="2400" u="none" cap="none" strike="noStrike">
                <a:solidFill>
                  <a:schemeClr val="lt1"/>
                </a:solidFill>
                <a:latin typeface="Montserrat SemiBold"/>
                <a:ea typeface="Montserrat SemiBold"/>
                <a:cs typeface="Montserrat SemiBold"/>
                <a:sym typeface="Montserrat SemiBold"/>
              </a:rPr>
              <a:t>Memory management, Lifecycle, Multi-screen Apps List (TableView, RecyclerView)</a:t>
            </a:r>
            <a:endParaRPr sz="2400">
              <a:solidFill>
                <a:schemeClr val="lt1"/>
              </a:solidFill>
              <a:latin typeface="Montserrat SemiBold"/>
              <a:ea typeface="Montserrat SemiBold"/>
              <a:cs typeface="Montserrat SemiBold"/>
              <a:sym typeface="Montserrat SemiBold"/>
            </a:endParaRPr>
          </a:p>
        </p:txBody>
      </p:sp>
      <p:sp>
        <p:nvSpPr>
          <p:cNvPr id="58" name="Google Shape;58;p14"/>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59" name="Google Shape;59;p14"/>
          <p:cNvSpPr txBox="1"/>
          <p:nvPr/>
        </p:nvSpPr>
        <p:spPr>
          <a:xfrm>
            <a:off x="526597" y="4009018"/>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Name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60" name="Shape 60"/>
        <p:cNvGrpSpPr/>
        <p:nvPr/>
      </p:nvGrpSpPr>
      <p:grpSpPr>
        <a:xfrm>
          <a:off x="0" y="0"/>
          <a:ext cx="0" cy="0"/>
          <a:chOff x="0" y="0"/>
          <a:chExt cx="0" cy="0"/>
        </a:xfrm>
      </p:grpSpPr>
      <p:sp>
        <p:nvSpPr>
          <p:cNvPr id="61" name="Google Shape;61;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3" name="Google Shape;63;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64" name="Shape 64"/>
        <p:cNvGrpSpPr/>
        <p:nvPr/>
      </p:nvGrpSpPr>
      <p:grpSpPr>
        <a:xfrm>
          <a:off x="0" y="0"/>
          <a:ext cx="0" cy="0"/>
          <a:chOff x="0" y="0"/>
          <a:chExt cx="0" cy="0"/>
        </a:xfrm>
      </p:grpSpPr>
      <p:sp>
        <p:nvSpPr>
          <p:cNvPr id="65" name="Google Shape;65;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6" name="Google Shape;66;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67" name="Google Shape;6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8" name="Google Shape;68;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9" name="Google Shape;69;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70" name="Shape 70"/>
        <p:cNvGrpSpPr/>
        <p:nvPr/>
      </p:nvGrpSpPr>
      <p:grpSpPr>
        <a:xfrm>
          <a:off x="0" y="0"/>
          <a:ext cx="0" cy="0"/>
          <a:chOff x="0" y="0"/>
          <a:chExt cx="0" cy="0"/>
        </a:xfrm>
      </p:grpSpPr>
      <p:sp>
        <p:nvSpPr>
          <p:cNvPr id="71" name="Google Shape;71;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Char char="●"/>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2" name="Google Shape;72;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3" name="Google Shape;73;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4" name="Google Shape;74;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5" name="Google Shape;75;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8" name="Google Shape;78;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79" name="Google Shape;79;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80" name="Google Shape;80;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1" name="Google Shape;81;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2" name="Google Shape;82;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83" name="Shape 83"/>
        <p:cNvGrpSpPr/>
        <p:nvPr/>
      </p:nvGrpSpPr>
      <p:grpSpPr>
        <a:xfrm>
          <a:off x="0" y="0"/>
          <a:ext cx="0" cy="0"/>
          <a:chOff x="0" y="0"/>
          <a:chExt cx="0" cy="0"/>
        </a:xfrm>
      </p:grpSpPr>
      <p:sp>
        <p:nvSpPr>
          <p:cNvPr id="84" name="Google Shape;84;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85" name="Google Shape;85;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9"/>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87" name="Google Shape;87;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89" name="Google Shape;89;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0" name="Google Shape;90;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1" name="Google Shape;91;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4" name="Google Shape;94;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5" name="Google Shape;95;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6" name="Google Shape;96;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97" name="Shape 97"/>
        <p:cNvGrpSpPr/>
        <p:nvPr/>
      </p:nvGrpSpPr>
      <p:grpSpPr>
        <a:xfrm>
          <a:off x="0" y="0"/>
          <a:ext cx="0" cy="0"/>
          <a:chOff x="0" y="0"/>
          <a:chExt cx="0" cy="0"/>
        </a:xfrm>
      </p:grpSpPr>
      <p:sp>
        <p:nvSpPr>
          <p:cNvPr id="98" name="Google Shape;98;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9" name="Google Shape;99;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0" name="Google Shape;100;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1" name="Google Shape;101;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2" name="Google Shape;102;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3" name="Google Shape;103;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04" name="Shape 104"/>
        <p:cNvGrpSpPr/>
        <p:nvPr/>
      </p:nvGrpSpPr>
      <p:grpSpPr>
        <a:xfrm>
          <a:off x="0" y="0"/>
          <a:ext cx="0" cy="0"/>
          <a:chOff x="0" y="0"/>
          <a:chExt cx="0" cy="0"/>
        </a:xfrm>
      </p:grpSpPr>
      <p:sp>
        <p:nvSpPr>
          <p:cNvPr id="105" name="Google Shape;105;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06" name="Google Shape;106;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7" name="Google Shape;107;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8" name="Google Shape;108;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9" name="Google Shape;109;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0" name="Google Shape;110;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11" name="Shape 111"/>
        <p:cNvGrpSpPr/>
        <p:nvPr/>
      </p:nvGrpSpPr>
      <p:grpSpPr>
        <a:xfrm>
          <a:off x="0" y="0"/>
          <a:ext cx="0" cy="0"/>
          <a:chOff x="0" y="0"/>
          <a:chExt cx="0" cy="0"/>
        </a:xfrm>
      </p:grpSpPr>
      <p:sp>
        <p:nvSpPr>
          <p:cNvPr id="112" name="Google Shape;112;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3" name="Google Shape;113;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14" name="Google Shape;114;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5" name="Google Shape;115;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6" name="Google Shape;116;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9" name="Google Shape;119;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20" name="Google Shape;120;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1" name="Google Shape;121;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2" name="Google Shape;122;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129" name="Shape 129"/>
        <p:cNvGrpSpPr/>
        <p:nvPr/>
      </p:nvGrpSpPr>
      <p:grpSpPr>
        <a:xfrm>
          <a:off x="0" y="0"/>
          <a:ext cx="0" cy="0"/>
          <a:chOff x="0" y="0"/>
          <a:chExt cx="0" cy="0"/>
        </a:xfrm>
      </p:grpSpPr>
      <p:sp>
        <p:nvSpPr>
          <p:cNvPr id="130" name="Google Shape;130;p2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1" name="Google Shape;131;p26"/>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32" name="Google Shape;132;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4" name="Google Shape;134;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135" name="Shape 135"/>
        <p:cNvGrpSpPr/>
        <p:nvPr/>
      </p:nvGrpSpPr>
      <p:grpSpPr>
        <a:xfrm>
          <a:off x="0" y="0"/>
          <a:ext cx="0" cy="0"/>
          <a:chOff x="0" y="0"/>
          <a:chExt cx="0" cy="0"/>
        </a:xfrm>
      </p:grpSpPr>
      <p:sp>
        <p:nvSpPr>
          <p:cNvPr id="136" name="Google Shape;136;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8" name="Google Shape;138;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139" name="Shape 139"/>
        <p:cNvGrpSpPr/>
        <p:nvPr/>
      </p:nvGrpSpPr>
      <p:grpSpPr>
        <a:xfrm>
          <a:off x="0" y="0"/>
          <a:ext cx="0" cy="0"/>
          <a:chOff x="0" y="0"/>
          <a:chExt cx="0" cy="0"/>
        </a:xfrm>
      </p:grpSpPr>
      <p:sp>
        <p:nvSpPr>
          <p:cNvPr id="140" name="Google Shape;140;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2" name="Google Shape;142;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3" name="Google Shape;143;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4" name="Google Shape;144;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145" name="Shape 145"/>
        <p:cNvGrpSpPr/>
        <p:nvPr/>
      </p:nvGrpSpPr>
      <p:grpSpPr>
        <a:xfrm>
          <a:off x="0" y="0"/>
          <a:ext cx="0" cy="0"/>
          <a:chOff x="0" y="0"/>
          <a:chExt cx="0" cy="0"/>
        </a:xfrm>
      </p:grpSpPr>
      <p:sp>
        <p:nvSpPr>
          <p:cNvPr id="146" name="Google Shape;146;p29"/>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7" name="Google Shape;147;p2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8" name="Google Shape;14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151" name="Shape 151"/>
        <p:cNvGrpSpPr/>
        <p:nvPr/>
      </p:nvGrpSpPr>
      <p:grpSpPr>
        <a:xfrm>
          <a:off x="0" y="0"/>
          <a:ext cx="0" cy="0"/>
          <a:chOff x="0" y="0"/>
          <a:chExt cx="0" cy="0"/>
        </a:xfrm>
      </p:grpSpPr>
      <p:sp>
        <p:nvSpPr>
          <p:cNvPr id="152" name="Google Shape;15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3" name="Google Shape;153;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4" name="Google Shape;154;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5" name="Google Shape;155;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7" name="Google Shape;157;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158" name="Shape 158"/>
        <p:cNvGrpSpPr/>
        <p:nvPr/>
      </p:nvGrpSpPr>
      <p:grpSpPr>
        <a:xfrm>
          <a:off x="0" y="0"/>
          <a:ext cx="0" cy="0"/>
          <a:chOff x="0" y="0"/>
          <a:chExt cx="0" cy="0"/>
        </a:xfrm>
      </p:grpSpPr>
      <p:sp>
        <p:nvSpPr>
          <p:cNvPr id="159" name="Google Shape;159;p3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0" name="Google Shape;160;p3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1" name="Google Shape;161;p31"/>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2" name="Google Shape;162;p3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3" name="Google Shape;163;p31"/>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4" name="Google Shape;164;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5" name="Google Shape;165;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6" name="Google Shape;166;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167" name="Shape 167"/>
        <p:cNvGrpSpPr/>
        <p:nvPr/>
      </p:nvGrpSpPr>
      <p:grpSpPr>
        <a:xfrm>
          <a:off x="0" y="0"/>
          <a:ext cx="0" cy="0"/>
          <a:chOff x="0" y="0"/>
          <a:chExt cx="0" cy="0"/>
        </a:xfrm>
      </p:grpSpPr>
      <p:sp>
        <p:nvSpPr>
          <p:cNvPr id="168" name="Google Shape;168;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9" name="Google Shape;169;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1" name="Google Shape;17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172" name="Shape 172"/>
        <p:cNvGrpSpPr/>
        <p:nvPr/>
      </p:nvGrpSpPr>
      <p:grpSpPr>
        <a:xfrm>
          <a:off x="0" y="0"/>
          <a:ext cx="0" cy="0"/>
          <a:chOff x="0" y="0"/>
          <a:chExt cx="0" cy="0"/>
        </a:xfrm>
      </p:grpSpPr>
      <p:sp>
        <p:nvSpPr>
          <p:cNvPr id="173" name="Google Shape;173;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4" name="Google Shape;174;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5" name="Google Shape;175;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6" name="Google Shape;176;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7" name="Google Shape;177;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79" name="Shape 179"/>
        <p:cNvGrpSpPr/>
        <p:nvPr/>
      </p:nvGrpSpPr>
      <p:grpSpPr>
        <a:xfrm>
          <a:off x="0" y="0"/>
          <a:ext cx="0" cy="0"/>
          <a:chOff x="0" y="0"/>
          <a:chExt cx="0" cy="0"/>
        </a:xfrm>
      </p:grpSpPr>
      <p:sp>
        <p:nvSpPr>
          <p:cNvPr id="180" name="Google Shape;180;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1" name="Google Shape;181;p34"/>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2" name="Google Shape;182;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3" name="Google Shape;18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4" name="Google Shape;18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5" name="Google Shape;18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86" name="Shape 186"/>
        <p:cNvGrpSpPr/>
        <p:nvPr/>
      </p:nvGrpSpPr>
      <p:grpSpPr>
        <a:xfrm>
          <a:off x="0" y="0"/>
          <a:ext cx="0" cy="0"/>
          <a:chOff x="0" y="0"/>
          <a:chExt cx="0" cy="0"/>
        </a:xfrm>
      </p:grpSpPr>
      <p:sp>
        <p:nvSpPr>
          <p:cNvPr id="187" name="Google Shape;187;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8" name="Google Shape;188;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9" name="Google Shape;189;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0" name="Google Shape;190;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92" name="Shape 192"/>
        <p:cNvGrpSpPr/>
        <p:nvPr/>
      </p:nvGrpSpPr>
      <p:grpSpPr>
        <a:xfrm>
          <a:off x="0" y="0"/>
          <a:ext cx="0" cy="0"/>
          <a:chOff x="0" y="0"/>
          <a:chExt cx="0" cy="0"/>
        </a:xfrm>
      </p:grpSpPr>
      <p:sp>
        <p:nvSpPr>
          <p:cNvPr id="193" name="Google Shape;193;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4" name="Google Shape;194;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5" name="Google Shape;195;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6" name="Google Shape;196;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7" name="Google Shape;197;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5" name="Google Shape;12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6" name="Google Shape;12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7" name="Google Shape;12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8" name="Google Shape;12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grpSp>
        <p:nvGrpSpPr>
          <p:cNvPr id="202" name="Google Shape;202;p37"/>
          <p:cNvGrpSpPr/>
          <p:nvPr/>
        </p:nvGrpSpPr>
        <p:grpSpPr>
          <a:xfrm>
            <a:off x="-1" y="0"/>
            <a:ext cx="9144001" cy="5143500"/>
            <a:chOff x="-1" y="0"/>
            <a:chExt cx="12192001" cy="6858000"/>
          </a:xfrm>
        </p:grpSpPr>
        <p:sp>
          <p:nvSpPr>
            <p:cNvPr id="203" name="Google Shape;203;p37"/>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204" name="Google Shape;204;p37"/>
            <p:cNvGrpSpPr/>
            <p:nvPr/>
          </p:nvGrpSpPr>
          <p:grpSpPr>
            <a:xfrm>
              <a:off x="-1" y="0"/>
              <a:ext cx="12192001" cy="6858000"/>
              <a:chOff x="-1" y="0"/>
              <a:chExt cx="12192001" cy="6858000"/>
            </a:xfrm>
          </p:grpSpPr>
          <p:pic>
            <p:nvPicPr>
              <p:cNvPr id="205" name="Google Shape;205;p37"/>
              <p:cNvPicPr preferRelativeResize="0"/>
              <p:nvPr/>
            </p:nvPicPr>
            <p:blipFill rotWithShape="1">
              <a:blip r:embed="rId3">
                <a:alphaModFix/>
              </a:blip>
              <a:srcRect b="0" l="0" r="0" t="0"/>
              <a:stretch/>
            </p:blipFill>
            <p:spPr>
              <a:xfrm flipH="1">
                <a:off x="-1" y="0"/>
                <a:ext cx="12192001" cy="6858000"/>
              </a:xfrm>
              <a:prstGeom prst="rect">
                <a:avLst/>
              </a:prstGeom>
              <a:noFill/>
              <a:ln>
                <a:noFill/>
              </a:ln>
            </p:spPr>
          </p:pic>
          <p:pic>
            <p:nvPicPr>
              <p:cNvPr id="206" name="Google Shape;206;p37"/>
              <p:cNvPicPr preferRelativeResize="0"/>
              <p:nvPr/>
            </p:nvPicPr>
            <p:blipFill rotWithShape="1">
              <a:blip r:embed="rId4">
                <a:alphaModFix/>
              </a:blip>
              <a:srcRect b="0" l="0" r="0" t="0"/>
              <a:stretch/>
            </p:blipFill>
            <p:spPr>
              <a:xfrm>
                <a:off x="6372072" y="2462703"/>
                <a:ext cx="5587398" cy="4362639"/>
              </a:xfrm>
              <a:prstGeom prst="rect">
                <a:avLst/>
              </a:prstGeom>
              <a:noFill/>
              <a:ln>
                <a:noFill/>
              </a:ln>
            </p:spPr>
          </p:pic>
        </p:grpSp>
      </p:grpSp>
      <p:sp>
        <p:nvSpPr>
          <p:cNvPr id="207" name="Google Shape;207;p37"/>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000000"/>
              </a:buClr>
              <a:buFont typeface="Arial"/>
              <a:buNone/>
            </a:pPr>
            <a:r>
              <a:rPr lang="uk" sz="3200">
                <a:solidFill>
                  <a:schemeClr val="lt1"/>
                </a:solidFill>
                <a:latin typeface="Montserrat SemiBold"/>
                <a:ea typeface="Montserrat SemiBold"/>
                <a:cs typeface="Montserrat SemiBold"/>
                <a:sym typeface="Montserrat SemiBold"/>
              </a:rPr>
              <a:t>Architectural patterns: MVC</a:t>
            </a:r>
            <a:r>
              <a:rPr lang="uk" sz="3200">
                <a:solidFill>
                  <a:schemeClr val="lt1"/>
                </a:solidFill>
                <a:latin typeface="Montserrat SemiBold"/>
                <a:ea typeface="Montserrat SemiBold"/>
                <a:cs typeface="Montserrat SemiBold"/>
                <a:sym typeface="Montserrat SemiBold"/>
              </a:rPr>
              <a:t>, MVP</a:t>
            </a:r>
            <a:r>
              <a:rPr lang="uk" sz="3200">
                <a:solidFill>
                  <a:schemeClr val="lt1"/>
                </a:solidFill>
                <a:latin typeface="Montserrat SemiBold"/>
                <a:ea typeface="Montserrat SemiBold"/>
                <a:cs typeface="Montserrat SemiBold"/>
                <a:sym typeface="Montserrat SemiBold"/>
              </a:rPr>
              <a:t>, MVVM</a:t>
            </a:r>
            <a:endParaRPr sz="3200">
              <a:solidFill>
                <a:schemeClr val="lt1"/>
              </a:solidFill>
              <a:latin typeface="Montserrat SemiBold"/>
              <a:ea typeface="Montserrat SemiBold"/>
              <a:cs typeface="Montserrat SemiBold"/>
              <a:sym typeface="Montserrat SemiBold"/>
            </a:endParaRPr>
          </a:p>
        </p:txBody>
      </p:sp>
      <p:sp>
        <p:nvSpPr>
          <p:cNvPr id="208" name="Google Shape;208;p37"/>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209" name="Google Shape;209;p37"/>
          <p:cNvSpPr txBox="1"/>
          <p:nvPr/>
        </p:nvSpPr>
        <p:spPr>
          <a:xfrm>
            <a:off x="526601" y="4009025"/>
            <a:ext cx="976500" cy="207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uk" sz="900">
                <a:solidFill>
                  <a:schemeClr val="lt1"/>
                </a:solidFill>
                <a:latin typeface="Montserrat ExtraLight"/>
                <a:ea typeface="Montserrat ExtraLight"/>
                <a:cs typeface="Montserrat ExtraLight"/>
                <a:sym typeface="Montserrat ExtraLight"/>
              </a:rPr>
              <a:t>Andrii Rudyk</a:t>
            </a:r>
            <a:endParaRPr sz="900">
              <a:solidFill>
                <a:schemeClr val="lt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6"/>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1" name="Google Shape;351;p46"/>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2" name="Google Shape;352;p46"/>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3" name="Google Shape;353;p46"/>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4" name="Google Shape;354;p46"/>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5" name="Google Shape;355;p46"/>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6" name="Google Shape;356;p46"/>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7" name="Google Shape;357;p46"/>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8" name="Google Shape;358;p46"/>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9" name="Google Shape;359;p46"/>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0" name="Google Shape;360;p46"/>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1" name="Google Shape;361;p46"/>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2" name="Google Shape;362;p46"/>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Android</a:t>
            </a:r>
            <a:r>
              <a:rPr lang="uk" sz="1800">
                <a:solidFill>
                  <a:schemeClr val="dk1"/>
                </a:solidFill>
                <a:latin typeface="Montserrat SemiBold"/>
                <a:ea typeface="Montserrat SemiBold"/>
                <a:cs typeface="Montserrat SemiBold"/>
                <a:sym typeface="Montserrat SemiBold"/>
              </a:rPr>
              <a:t> ViewModel</a:t>
            </a:r>
            <a:endParaRPr sz="1800">
              <a:solidFill>
                <a:schemeClr val="dk1"/>
              </a:solidFill>
              <a:latin typeface="Montserrat SemiBold"/>
              <a:ea typeface="Montserrat SemiBold"/>
              <a:cs typeface="Montserrat SemiBold"/>
              <a:sym typeface="Montserrat SemiBold"/>
            </a:endParaRPr>
          </a:p>
        </p:txBody>
      </p:sp>
      <p:sp>
        <p:nvSpPr>
          <p:cNvPr id="363" name="Google Shape;363;p46"/>
          <p:cNvSpPr txBox="1"/>
          <p:nvPr/>
        </p:nvSpPr>
        <p:spPr>
          <a:xfrm>
            <a:off x="1364075" y="1224050"/>
            <a:ext cx="6099000" cy="11604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The Android framework manages the lifecycles of UI controllers, such as activities and fragments. The framework may decide to destroy or re-create a UI controller in response to certain user actions or device events that are completely out of your control.</a:t>
            </a:r>
            <a:endParaRPr sz="1200">
              <a:solidFill>
                <a:schemeClr val="dk1"/>
              </a:solidFill>
              <a:latin typeface="Montserrat ExtraLight"/>
              <a:ea typeface="Montserrat ExtraLight"/>
              <a:cs typeface="Montserrat ExtraLight"/>
              <a:sym typeface="Montserrat ExtraLight"/>
            </a:endParaRPr>
          </a:p>
        </p:txBody>
      </p:sp>
      <p:pic>
        <p:nvPicPr>
          <p:cNvPr id="364" name="Google Shape;364;p46"/>
          <p:cNvPicPr preferRelativeResize="0"/>
          <p:nvPr/>
        </p:nvPicPr>
        <p:blipFill>
          <a:blip r:embed="rId3">
            <a:alphaModFix/>
          </a:blip>
          <a:stretch>
            <a:fillRect/>
          </a:stretch>
        </p:blipFill>
        <p:spPr>
          <a:xfrm>
            <a:off x="1805831" y="2384450"/>
            <a:ext cx="5050667" cy="245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pic>
        <p:nvPicPr>
          <p:cNvPr id="369" name="Google Shape;369;p4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70" name="Google Shape;370;p47"/>
          <p:cNvSpPr/>
          <p:nvPr/>
        </p:nvSpPr>
        <p:spPr>
          <a:xfrm>
            <a:off x="3331517" y="2447058"/>
            <a:ext cx="21318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2700">
                <a:solidFill>
                  <a:schemeClr val="lt1"/>
                </a:solidFill>
                <a:latin typeface="Montserrat SemiBold"/>
                <a:ea typeface="Montserrat SemiBold"/>
                <a:cs typeface="Montserrat SemiBold"/>
                <a:sym typeface="Montserrat SemiBold"/>
              </a:rPr>
              <a:t>Thank you!</a:t>
            </a:r>
            <a:endParaRPr sz="2700">
              <a:solidFill>
                <a:schemeClr val="lt1"/>
              </a:solidFill>
              <a:latin typeface="Montserrat SemiBold"/>
              <a:ea typeface="Montserrat SemiBold"/>
              <a:cs typeface="Montserrat SemiBold"/>
              <a:sym typeface="Montserrat SemiBold"/>
            </a:endParaRPr>
          </a:p>
        </p:txBody>
      </p:sp>
      <p:sp>
        <p:nvSpPr>
          <p:cNvPr id="371" name="Google Shape;371;p47"/>
          <p:cNvSpPr/>
          <p:nvPr/>
        </p:nvSpPr>
        <p:spPr>
          <a:xfrm>
            <a:off x="1800477" y="4630633"/>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2" name="Google Shape;372;p47"/>
          <p:cNvSpPr/>
          <p:nvPr/>
        </p:nvSpPr>
        <p:spPr>
          <a:xfrm>
            <a:off x="671293" y="3348655"/>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3" name="Google Shape;373;p47"/>
          <p:cNvSpPr/>
          <p:nvPr/>
        </p:nvSpPr>
        <p:spPr>
          <a:xfrm>
            <a:off x="414650" y="102406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4" name="Google Shape;374;p47"/>
          <p:cNvSpPr/>
          <p:nvPr/>
        </p:nvSpPr>
        <p:spPr>
          <a:xfrm>
            <a:off x="1155558" y="2666980"/>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5" name="Google Shape;375;p47"/>
          <p:cNvSpPr/>
          <p:nvPr/>
        </p:nvSpPr>
        <p:spPr>
          <a:xfrm>
            <a:off x="7068475" y="854466"/>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6" name="Google Shape;376;p47"/>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7" name="Google Shape;377;p47"/>
          <p:cNvSpPr/>
          <p:nvPr/>
        </p:nvSpPr>
        <p:spPr>
          <a:xfrm>
            <a:off x="6680857" y="1782842"/>
            <a:ext cx="58500" cy="58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8" name="Google Shape;378;p47"/>
          <p:cNvSpPr/>
          <p:nvPr/>
        </p:nvSpPr>
        <p:spPr>
          <a:xfrm>
            <a:off x="6530505" y="459241"/>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9" name="Google Shape;379;p47"/>
          <p:cNvSpPr/>
          <p:nvPr/>
        </p:nvSpPr>
        <p:spPr>
          <a:xfrm>
            <a:off x="5254710" y="275489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0" name="Google Shape;380;p47"/>
          <p:cNvSpPr/>
          <p:nvPr/>
        </p:nvSpPr>
        <p:spPr>
          <a:xfrm>
            <a:off x="8849162" y="2447058"/>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1" name="Google Shape;381;p47"/>
          <p:cNvSpPr/>
          <p:nvPr/>
        </p:nvSpPr>
        <p:spPr>
          <a:xfrm>
            <a:off x="8007436" y="1823605"/>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2" name="Google Shape;382;p47"/>
          <p:cNvSpPr/>
          <p:nvPr/>
        </p:nvSpPr>
        <p:spPr>
          <a:xfrm>
            <a:off x="3008977" y="483102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15" name="Google Shape;215;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16" name="Google Shape;216;p38"/>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38"/>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38"/>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38"/>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0" name="Google Shape;220;p38"/>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38"/>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38"/>
          <p:cNvSpPr txBox="1"/>
          <p:nvPr/>
        </p:nvSpPr>
        <p:spPr>
          <a:xfrm>
            <a:off x="2042850" y="1134549"/>
            <a:ext cx="5334900" cy="3349500"/>
          </a:xfrm>
          <a:prstGeom prst="rect">
            <a:avLst/>
          </a:prstGeom>
          <a:noFill/>
          <a:ln>
            <a:noFill/>
          </a:ln>
        </p:spPr>
        <p:txBody>
          <a:bodyPr anchorCtr="0" anchor="t" bIns="34275" lIns="68575" spcFirstLastPara="1" rIns="68575" wrap="square" tIns="34275">
            <a:noAutofit/>
          </a:bodyPr>
          <a:lstStyle/>
          <a:p>
            <a:pPr indent="360000" lvl="0" marL="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Design patterns are typical solutions to commonly occurring problems in software design. They are like pre-made blueprints that you can customise to solve a recurring design problem in your code. Patterns are often confused with algorithms, because both concepts describe typical solutions to some known problems. While an algorithm always defines a clear set of actions that can achieve some goal, a pattern is a more high-level description of a solution. </a:t>
            </a:r>
            <a:endParaRPr sz="1200">
              <a:solidFill>
                <a:schemeClr val="dk1"/>
              </a:solidFill>
              <a:latin typeface="Montserrat ExtraLight"/>
              <a:ea typeface="Montserrat ExtraLight"/>
              <a:cs typeface="Montserrat ExtraLight"/>
              <a:sym typeface="Montserrat ExtraLight"/>
            </a:endParaRPr>
          </a:p>
          <a:p>
            <a:pPr indent="0" lvl="0" marL="45720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223" name="Google Shape;223;p38"/>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4" name="Google Shape;224;p38"/>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Design Patterns</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30" name="Google Shape;230;p3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31" name="Google Shape;231;p39"/>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2" name="Google Shape;232;p39"/>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39"/>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4" name="Google Shape;234;p39"/>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39"/>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39"/>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39"/>
          <p:cNvSpPr txBox="1"/>
          <p:nvPr/>
        </p:nvSpPr>
        <p:spPr>
          <a:xfrm>
            <a:off x="2042850" y="1134551"/>
            <a:ext cx="5334900" cy="2039700"/>
          </a:xfrm>
          <a:prstGeom prst="rect">
            <a:avLst/>
          </a:prstGeom>
          <a:noFill/>
          <a:ln>
            <a:noFill/>
          </a:ln>
        </p:spPr>
        <p:txBody>
          <a:bodyPr anchorCtr="0" anchor="t" bIns="34275" lIns="68575" spcFirstLastPara="1" rIns="68575" wrap="square" tIns="34275">
            <a:noAutofit/>
          </a:bodyPr>
          <a:lstStyle/>
          <a:p>
            <a:pPr indent="-304800" lvl="0" marL="457200" rtl="0" algn="l">
              <a:spcBef>
                <a:spcPts val="0"/>
              </a:spcBef>
              <a:spcAft>
                <a:spcPts val="0"/>
              </a:spcAft>
              <a:buClr>
                <a:schemeClr val="dk1"/>
              </a:buClr>
              <a:buSzPts val="1200"/>
              <a:buFont typeface="Montserrat ExtraLight"/>
              <a:buChar char="●"/>
            </a:pPr>
            <a:r>
              <a:rPr b="1" lang="uk" sz="1200">
                <a:solidFill>
                  <a:schemeClr val="dk1"/>
                </a:solidFill>
                <a:latin typeface="Montserrat"/>
                <a:ea typeface="Montserrat"/>
                <a:cs typeface="Montserrat"/>
                <a:sym typeface="Montserrat"/>
              </a:rPr>
              <a:t>Creational patterns</a:t>
            </a:r>
            <a:r>
              <a:rPr lang="uk" sz="1200">
                <a:solidFill>
                  <a:schemeClr val="dk1"/>
                </a:solidFill>
                <a:latin typeface="Montserrat ExtraLight"/>
                <a:ea typeface="Montserrat ExtraLight"/>
                <a:cs typeface="Montserrat ExtraLight"/>
                <a:sym typeface="Montserrat ExtraLight"/>
              </a:rPr>
              <a:t> - deals with object creation mechanisms, trying to create objects in a manner suitable to the situation. (Builder, Factory, Prototype, ect.)</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b="1" lang="uk" sz="1200">
                <a:solidFill>
                  <a:schemeClr val="dk1"/>
                </a:solidFill>
                <a:latin typeface="Montserrat"/>
                <a:ea typeface="Montserrat"/>
                <a:cs typeface="Montserrat"/>
                <a:sym typeface="Montserrat"/>
              </a:rPr>
              <a:t>Structural patterns</a:t>
            </a:r>
            <a:r>
              <a:rPr lang="uk" sz="1200">
                <a:solidFill>
                  <a:schemeClr val="dk1"/>
                </a:solidFill>
                <a:latin typeface="Montserrat ExtraLight"/>
                <a:ea typeface="Montserrat ExtraLight"/>
                <a:cs typeface="Montserrat ExtraLight"/>
                <a:sym typeface="Montserrat ExtraLight"/>
              </a:rPr>
              <a:t> - shows us how to glue different pieces of a system together in a flexible and extensible fashion (Adapter, Bridge,  Facade)</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b="1" lang="uk" sz="1200">
                <a:solidFill>
                  <a:schemeClr val="dk1"/>
                </a:solidFill>
                <a:latin typeface="Montserrat"/>
                <a:ea typeface="Montserrat"/>
                <a:cs typeface="Montserrat"/>
                <a:sym typeface="Montserrat"/>
              </a:rPr>
              <a:t>Behavioral patterns</a:t>
            </a:r>
            <a:r>
              <a:rPr lang="uk" sz="1200">
                <a:solidFill>
                  <a:schemeClr val="dk1"/>
                </a:solidFill>
                <a:latin typeface="Montserrat ExtraLight"/>
                <a:ea typeface="Montserrat ExtraLight"/>
                <a:cs typeface="Montserrat ExtraLight"/>
                <a:sym typeface="Montserrat ExtraLight"/>
              </a:rPr>
              <a:t> -  identifies common communication patterns among objects and realize these patterns. By doing so, these patterns increase flexibility in carrying out this communication (Observer, Iterator, Strategy)</a:t>
            </a:r>
            <a:endParaRPr sz="1200">
              <a:solidFill>
                <a:schemeClr val="dk1"/>
              </a:solidFill>
              <a:latin typeface="Montserrat ExtraLight"/>
              <a:ea typeface="Montserrat ExtraLight"/>
              <a:cs typeface="Montserrat ExtraLight"/>
              <a:sym typeface="Montserrat ExtraLight"/>
            </a:endParaRPr>
          </a:p>
        </p:txBody>
      </p:sp>
      <p:sp>
        <p:nvSpPr>
          <p:cNvPr id="238" name="Google Shape;238;p39"/>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39"/>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Types of Design Patterns</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0"/>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45" name="Google Shape;245;p4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46" name="Google Shape;246;p40"/>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7" name="Google Shape;247;p40"/>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8" name="Google Shape;248;p40"/>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9" name="Google Shape;249;p40"/>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0" name="Google Shape;250;p40"/>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1" name="Google Shape;251;p40"/>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2" name="Google Shape;252;p40"/>
          <p:cNvSpPr txBox="1"/>
          <p:nvPr/>
        </p:nvSpPr>
        <p:spPr>
          <a:xfrm>
            <a:off x="2042850" y="1134551"/>
            <a:ext cx="5334900" cy="2039700"/>
          </a:xfrm>
          <a:prstGeom prst="rect">
            <a:avLst/>
          </a:prstGeom>
          <a:noFill/>
          <a:ln>
            <a:noFill/>
          </a:ln>
        </p:spPr>
        <p:txBody>
          <a:bodyPr anchorCtr="0" anchor="t" bIns="34275" lIns="68575" spcFirstLastPara="1" rIns="68575" wrap="square" tIns="34275">
            <a:noAutofit/>
          </a:bodyPr>
          <a:lstStyle/>
          <a:p>
            <a:pPr indent="-304800" lvl="0" marL="457200" rtl="0" algn="l">
              <a:spcBef>
                <a:spcPts val="0"/>
              </a:spcBef>
              <a:spcAft>
                <a:spcPts val="0"/>
              </a:spcAft>
              <a:buClr>
                <a:schemeClr val="dk1"/>
              </a:buClr>
              <a:buSzPts val="1200"/>
              <a:buFont typeface="Montserrat ExtraLight"/>
              <a:buChar char="●"/>
            </a:pPr>
            <a:r>
              <a:rPr b="1" lang="uk" sz="1200">
                <a:solidFill>
                  <a:schemeClr val="dk1"/>
                </a:solidFill>
                <a:latin typeface="Montserrat"/>
                <a:ea typeface="Montserrat"/>
                <a:cs typeface="Montserrat"/>
                <a:sym typeface="Montserrat"/>
              </a:rPr>
              <a:t>Saves time </a:t>
            </a:r>
            <a:r>
              <a:rPr lang="uk" sz="1200">
                <a:solidFill>
                  <a:schemeClr val="dk1"/>
                </a:solidFill>
                <a:latin typeface="Montserrat ExtraLight"/>
                <a:ea typeface="Montserrat ExtraLight"/>
                <a:cs typeface="Montserrat ExtraLight"/>
                <a:sym typeface="Montserrat ExtraLight"/>
              </a:rPr>
              <a:t>- provides industry standard approach to solve a recurring problem, so it saves time if we sensibly use the design pattern.</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b="1" lang="uk" sz="1200">
                <a:solidFill>
                  <a:schemeClr val="dk1"/>
                </a:solidFill>
                <a:latin typeface="Montserrat"/>
                <a:ea typeface="Montserrat"/>
                <a:cs typeface="Montserrat"/>
                <a:sym typeface="Montserrat"/>
              </a:rPr>
              <a:t>Reusability and Robustness</a:t>
            </a:r>
            <a:r>
              <a:rPr lang="uk" sz="1200">
                <a:solidFill>
                  <a:schemeClr val="dk1"/>
                </a:solidFill>
                <a:latin typeface="Montserrat ExtraLight"/>
                <a:ea typeface="Montserrat ExtraLight"/>
                <a:cs typeface="Montserrat ExtraLight"/>
                <a:sym typeface="Montserrat ExtraLight"/>
              </a:rPr>
              <a:t> - using design patterns promotes reusability that leads to more robust and highly maintainable code.</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a:buChar char="●"/>
            </a:pPr>
            <a:r>
              <a:rPr b="1" lang="uk" sz="1200">
                <a:solidFill>
                  <a:schemeClr val="dk1"/>
                </a:solidFill>
                <a:latin typeface="Montserrat"/>
                <a:ea typeface="Montserrat"/>
                <a:cs typeface="Montserrat"/>
                <a:sym typeface="Montserrat"/>
              </a:rPr>
              <a:t>Easy to understand and easy to debug </a:t>
            </a:r>
            <a:endParaRPr b="1"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ExtraLight"/>
              <a:buChar char="●"/>
            </a:pPr>
            <a:r>
              <a:rPr b="1" lang="uk" sz="1200">
                <a:solidFill>
                  <a:schemeClr val="dk1"/>
                </a:solidFill>
                <a:latin typeface="Montserrat"/>
                <a:ea typeface="Montserrat"/>
                <a:cs typeface="Montserrat"/>
                <a:sym typeface="Montserrat"/>
              </a:rPr>
              <a:t>Extensible</a:t>
            </a:r>
            <a:r>
              <a:rPr lang="uk" sz="1200">
                <a:solidFill>
                  <a:schemeClr val="dk1"/>
                </a:solidFill>
                <a:latin typeface="Montserrat ExtraLight"/>
                <a:ea typeface="Montserrat ExtraLight"/>
                <a:cs typeface="Montserrat ExtraLight"/>
                <a:sym typeface="Montserrat ExtraLight"/>
              </a:rPr>
              <a:t> - huge code will be modularised and easy to extend the code</a:t>
            </a:r>
            <a:endParaRPr b="1" sz="1200">
              <a:solidFill>
                <a:schemeClr val="dk1"/>
              </a:solidFill>
              <a:latin typeface="Montserrat"/>
              <a:ea typeface="Montserrat"/>
              <a:cs typeface="Montserrat"/>
              <a:sym typeface="Montserrat"/>
            </a:endParaRPr>
          </a:p>
        </p:txBody>
      </p:sp>
      <p:sp>
        <p:nvSpPr>
          <p:cNvPr id="253" name="Google Shape;253;p40"/>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4" name="Google Shape;254;p40"/>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Benefits of Design Patterns</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1"/>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60" name="Google Shape;260;p4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61" name="Google Shape;261;p41"/>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2" name="Google Shape;262;p41"/>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3" name="Google Shape;263;p41"/>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4" name="Google Shape;264;p41"/>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5" name="Google Shape;265;p41"/>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6" name="Google Shape;266;p41"/>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7" name="Google Shape;267;p41"/>
          <p:cNvSpPr txBox="1"/>
          <p:nvPr/>
        </p:nvSpPr>
        <p:spPr>
          <a:xfrm>
            <a:off x="2042850" y="1134551"/>
            <a:ext cx="5334900" cy="2039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uk" sz="1200">
                <a:solidFill>
                  <a:schemeClr val="dk1"/>
                </a:solidFill>
                <a:latin typeface="Montserrat Light"/>
                <a:ea typeface="Montserrat Light"/>
                <a:cs typeface="Montserrat Light"/>
                <a:sym typeface="Montserrat Light"/>
              </a:rPr>
              <a:t>An architectural pattern is a general, reusable solution to a commonly occurring problem in software architecture within a given context. Architectural patterns are similar to software design pattern but have a broader scope. There are several types of architectural patterns:</a:t>
            </a:r>
            <a:endParaRPr sz="1200">
              <a:solidFill>
                <a:schemeClr val="dk1"/>
              </a:solidFill>
              <a:latin typeface="Montserrat Light"/>
              <a:ea typeface="Montserrat Light"/>
              <a:cs typeface="Montserrat Light"/>
              <a:sym typeface="Montserrat Light"/>
            </a:endParaRPr>
          </a:p>
          <a:p>
            <a:pPr indent="-304800" lvl="0" marL="457200" rtl="0" algn="l">
              <a:spcBef>
                <a:spcPts val="0"/>
              </a:spcBef>
              <a:spcAft>
                <a:spcPts val="0"/>
              </a:spcAft>
              <a:buClr>
                <a:schemeClr val="dk1"/>
              </a:buClr>
              <a:buSzPts val="1200"/>
              <a:buFont typeface="Montserrat SemiBold"/>
              <a:buChar char="●"/>
            </a:pPr>
            <a:r>
              <a:rPr lang="uk" sz="1200">
                <a:solidFill>
                  <a:schemeClr val="dk1"/>
                </a:solidFill>
                <a:latin typeface="Montserrat SemiBold"/>
                <a:ea typeface="Montserrat SemiBold"/>
                <a:cs typeface="Montserrat SemiBold"/>
                <a:sym typeface="Montserrat SemiBold"/>
              </a:rPr>
              <a:t>MVC (Model View Controller)</a:t>
            </a:r>
            <a:endParaRPr sz="1200">
              <a:solidFill>
                <a:schemeClr val="dk1"/>
              </a:solidFill>
              <a:latin typeface="Montserrat SemiBold"/>
              <a:ea typeface="Montserrat SemiBold"/>
              <a:cs typeface="Montserrat SemiBold"/>
              <a:sym typeface="Montserrat SemiBold"/>
            </a:endParaRPr>
          </a:p>
          <a:p>
            <a:pPr indent="-304800" lvl="0" marL="457200" rtl="0" algn="l">
              <a:spcBef>
                <a:spcPts val="0"/>
              </a:spcBef>
              <a:spcAft>
                <a:spcPts val="0"/>
              </a:spcAft>
              <a:buClr>
                <a:schemeClr val="dk1"/>
              </a:buClr>
              <a:buSzPts val="1200"/>
              <a:buFont typeface="Montserrat SemiBold"/>
              <a:buChar char="●"/>
            </a:pPr>
            <a:r>
              <a:rPr lang="uk" sz="1200">
                <a:solidFill>
                  <a:schemeClr val="dk1"/>
                </a:solidFill>
                <a:latin typeface="Montserrat SemiBold"/>
                <a:ea typeface="Montserrat SemiBold"/>
                <a:cs typeface="Montserrat SemiBold"/>
                <a:sym typeface="Montserrat SemiBold"/>
              </a:rPr>
              <a:t>MVP (Model View Presenter)</a:t>
            </a:r>
            <a:endParaRPr sz="1200">
              <a:solidFill>
                <a:schemeClr val="dk1"/>
              </a:solidFill>
              <a:latin typeface="Montserrat SemiBold"/>
              <a:ea typeface="Montserrat SemiBold"/>
              <a:cs typeface="Montserrat SemiBold"/>
              <a:sym typeface="Montserrat SemiBold"/>
            </a:endParaRPr>
          </a:p>
          <a:p>
            <a:pPr indent="-304800" lvl="0" marL="457200" rtl="0" algn="l">
              <a:spcBef>
                <a:spcPts val="0"/>
              </a:spcBef>
              <a:spcAft>
                <a:spcPts val="0"/>
              </a:spcAft>
              <a:buClr>
                <a:schemeClr val="dk1"/>
              </a:buClr>
              <a:buSzPts val="1200"/>
              <a:buFont typeface="Montserrat SemiBold"/>
              <a:buChar char="●"/>
            </a:pPr>
            <a:r>
              <a:rPr lang="uk" sz="1200">
                <a:solidFill>
                  <a:schemeClr val="dk1"/>
                </a:solidFill>
                <a:latin typeface="Montserrat SemiBold"/>
                <a:ea typeface="Montserrat SemiBold"/>
                <a:cs typeface="Montserrat SemiBold"/>
                <a:sym typeface="Montserrat SemiBold"/>
              </a:rPr>
              <a:t>MVVM (Model View ViewModel)</a:t>
            </a:r>
            <a:endParaRPr sz="1200">
              <a:solidFill>
                <a:schemeClr val="dk1"/>
              </a:solidFill>
              <a:latin typeface="Montserrat SemiBold"/>
              <a:ea typeface="Montserrat SemiBold"/>
              <a:cs typeface="Montserrat SemiBold"/>
              <a:sym typeface="Montserrat SemiBold"/>
            </a:endParaRPr>
          </a:p>
        </p:txBody>
      </p:sp>
      <p:sp>
        <p:nvSpPr>
          <p:cNvPr id="268" name="Google Shape;268;p41"/>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9" name="Google Shape;269;p41"/>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Architectural</a:t>
            </a:r>
            <a:r>
              <a:rPr lang="uk" sz="1800">
                <a:solidFill>
                  <a:schemeClr val="dk1"/>
                </a:solidFill>
                <a:latin typeface="Montserrat SemiBold"/>
                <a:ea typeface="Montserrat SemiBold"/>
                <a:cs typeface="Montserrat SemiBold"/>
                <a:sym typeface="Montserrat SemiBold"/>
              </a:rPr>
              <a:t> Design Patterns</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2"/>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5" name="Google Shape;275;p42"/>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6" name="Google Shape;276;p42"/>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p42"/>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8" name="Google Shape;278;p42"/>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9" name="Google Shape;279;p42"/>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0" name="Google Shape;280;p42"/>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1" name="Google Shape;281;p42"/>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2" name="Google Shape;282;p42"/>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3" name="Google Shape;283;p42"/>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4" name="Google Shape;284;p42"/>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5" name="Google Shape;285;p42"/>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6" name="Google Shape;286;p42"/>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Model View Controller</a:t>
            </a:r>
            <a:endParaRPr sz="1800">
              <a:solidFill>
                <a:schemeClr val="dk1"/>
              </a:solidFill>
              <a:latin typeface="Montserrat SemiBold"/>
              <a:ea typeface="Montserrat SemiBold"/>
              <a:cs typeface="Montserrat SemiBold"/>
              <a:sym typeface="Montserrat SemiBold"/>
            </a:endParaRPr>
          </a:p>
        </p:txBody>
      </p:sp>
      <p:sp>
        <p:nvSpPr>
          <p:cNvPr id="287" name="Google Shape;287;p42"/>
          <p:cNvSpPr txBox="1"/>
          <p:nvPr/>
        </p:nvSpPr>
        <p:spPr>
          <a:xfrm>
            <a:off x="1364075" y="1224050"/>
            <a:ext cx="6099000" cy="1160400"/>
          </a:xfrm>
          <a:prstGeom prst="rect">
            <a:avLst/>
          </a:prstGeom>
          <a:noFill/>
          <a:ln>
            <a:noFill/>
          </a:ln>
        </p:spPr>
        <p:txBody>
          <a:bodyPr anchorCtr="0" anchor="t" bIns="34275" lIns="68575" spcFirstLastPara="1" rIns="68575" wrap="square" tIns="34275">
            <a:noAutofit/>
          </a:bodyPr>
          <a:lstStyle/>
          <a:p>
            <a:pPr indent="-304800" lvl="0" marL="457200" marR="0" rtl="0" algn="l">
              <a:spcBef>
                <a:spcPts val="0"/>
              </a:spcBef>
              <a:spcAft>
                <a:spcPts val="0"/>
              </a:spcAft>
              <a:buClr>
                <a:schemeClr val="dk1"/>
              </a:buClr>
              <a:buSzPts val="1200"/>
              <a:buFont typeface="Montserrat ExtraLight"/>
              <a:buChar char="●"/>
            </a:pPr>
            <a:r>
              <a:rPr b="1" lang="uk" sz="1200">
                <a:solidFill>
                  <a:schemeClr val="dk1"/>
                </a:solidFill>
                <a:latin typeface="Montserrat"/>
                <a:ea typeface="Montserrat"/>
                <a:cs typeface="Montserrat"/>
                <a:sym typeface="Montserrat"/>
              </a:rPr>
              <a:t>Model</a:t>
            </a:r>
            <a:r>
              <a:rPr lang="uk" sz="1200">
                <a:solidFill>
                  <a:schemeClr val="dk1"/>
                </a:solidFill>
                <a:latin typeface="Montserrat ExtraLight"/>
                <a:ea typeface="Montserrat ExtraLight"/>
                <a:cs typeface="Montserrat ExtraLight"/>
                <a:sym typeface="Montserrat ExtraLight"/>
              </a:rPr>
              <a:t> - contains models of business logic, i.e. the classes that will model the solution for the problem and objective of the application</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Char char="●"/>
            </a:pPr>
            <a:r>
              <a:rPr b="1" lang="uk" sz="1200">
                <a:solidFill>
                  <a:schemeClr val="dk1"/>
                </a:solidFill>
                <a:latin typeface="Montserrat"/>
                <a:ea typeface="Montserrat"/>
                <a:cs typeface="Montserrat"/>
                <a:sym typeface="Montserrat"/>
              </a:rPr>
              <a:t>View</a:t>
            </a:r>
            <a:r>
              <a:rPr lang="uk" sz="1200">
                <a:solidFill>
                  <a:schemeClr val="dk1"/>
                </a:solidFill>
                <a:latin typeface="Montserrat ExtraLight"/>
                <a:ea typeface="Montserrat ExtraLight"/>
                <a:cs typeface="Montserrat ExtraLight"/>
                <a:sym typeface="Montserrat ExtraLight"/>
              </a:rPr>
              <a:t> - your visual classes. Everything the user sees falls under this category</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a:buChar char="●"/>
            </a:pPr>
            <a:r>
              <a:rPr b="1" lang="uk" sz="1200">
                <a:solidFill>
                  <a:schemeClr val="dk1"/>
                </a:solidFill>
                <a:latin typeface="Montserrat"/>
                <a:ea typeface="Montserrat"/>
                <a:cs typeface="Montserrat"/>
                <a:sym typeface="Montserrat"/>
              </a:rPr>
              <a:t>Controller</a:t>
            </a:r>
            <a:r>
              <a:rPr lang="uk" sz="1200">
                <a:solidFill>
                  <a:schemeClr val="dk1"/>
                </a:solidFill>
                <a:latin typeface="Montserrat ExtraLight"/>
                <a:ea typeface="Montserrat ExtraLight"/>
                <a:cs typeface="Montserrat ExtraLight"/>
                <a:sym typeface="Montserrat ExtraLight"/>
              </a:rPr>
              <a:t> - updates the view, takes user input, and makes changes to the model</a:t>
            </a:r>
            <a:endParaRPr sz="1200">
              <a:solidFill>
                <a:schemeClr val="dk1"/>
              </a:solidFill>
              <a:latin typeface="Montserrat ExtraLight"/>
              <a:ea typeface="Montserrat ExtraLight"/>
              <a:cs typeface="Montserrat ExtraLight"/>
              <a:sym typeface="Montserrat ExtraLight"/>
            </a:endParaRPr>
          </a:p>
        </p:txBody>
      </p:sp>
      <p:pic>
        <p:nvPicPr>
          <p:cNvPr id="288" name="Google Shape;288;p42"/>
          <p:cNvPicPr preferRelativeResize="0"/>
          <p:nvPr/>
        </p:nvPicPr>
        <p:blipFill rotWithShape="1">
          <a:blip r:embed="rId3">
            <a:alphaModFix/>
          </a:blip>
          <a:srcRect b="0" l="0" r="50409" t="0"/>
          <a:stretch/>
        </p:blipFill>
        <p:spPr>
          <a:xfrm>
            <a:off x="3145700" y="2461625"/>
            <a:ext cx="2535750" cy="212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3"/>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4" name="Google Shape;294;p43"/>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5" name="Google Shape;295;p43"/>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6" name="Google Shape;296;p43"/>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7" name="Google Shape;297;p43"/>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8" name="Google Shape;298;p43"/>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9" name="Google Shape;299;p43"/>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0" name="Google Shape;300;p43"/>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1" name="Google Shape;301;p43"/>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2" name="Google Shape;302;p43"/>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3" name="Google Shape;303;p43"/>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4" name="Google Shape;304;p43"/>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5" name="Google Shape;305;p43"/>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Model View Presenter</a:t>
            </a:r>
            <a:endParaRPr sz="1800">
              <a:solidFill>
                <a:schemeClr val="dk1"/>
              </a:solidFill>
              <a:latin typeface="Montserrat SemiBold"/>
              <a:ea typeface="Montserrat SemiBold"/>
              <a:cs typeface="Montserrat SemiBold"/>
              <a:sym typeface="Montserrat SemiBold"/>
            </a:endParaRPr>
          </a:p>
        </p:txBody>
      </p:sp>
      <p:sp>
        <p:nvSpPr>
          <p:cNvPr id="306" name="Google Shape;306;p43"/>
          <p:cNvSpPr txBox="1"/>
          <p:nvPr/>
        </p:nvSpPr>
        <p:spPr>
          <a:xfrm>
            <a:off x="1364075" y="1224050"/>
            <a:ext cx="6099000" cy="1160400"/>
          </a:xfrm>
          <a:prstGeom prst="rect">
            <a:avLst/>
          </a:prstGeom>
          <a:noFill/>
          <a:ln>
            <a:noFill/>
          </a:ln>
        </p:spPr>
        <p:txBody>
          <a:bodyPr anchorCtr="0" anchor="t" bIns="34275" lIns="68575" spcFirstLastPara="1" rIns="68575" wrap="square" tIns="34275">
            <a:noAutofit/>
          </a:bodyPr>
          <a:lstStyle/>
          <a:p>
            <a:pPr indent="-304800" lvl="0" marL="457200" marR="0" rtl="0" algn="l">
              <a:spcBef>
                <a:spcPts val="0"/>
              </a:spcBef>
              <a:spcAft>
                <a:spcPts val="0"/>
              </a:spcAft>
              <a:buClr>
                <a:schemeClr val="dk1"/>
              </a:buClr>
              <a:buSzPts val="1200"/>
              <a:buFont typeface="Montserrat ExtraLight"/>
              <a:buChar char="●"/>
            </a:pPr>
            <a:r>
              <a:rPr b="1" lang="uk" sz="1200">
                <a:solidFill>
                  <a:schemeClr val="dk1"/>
                </a:solidFill>
                <a:latin typeface="Montserrat"/>
                <a:ea typeface="Montserrat"/>
                <a:cs typeface="Montserrat"/>
                <a:sym typeface="Montserrat"/>
              </a:rPr>
              <a:t>Model</a:t>
            </a:r>
            <a:r>
              <a:rPr lang="uk" sz="1200">
                <a:solidFill>
                  <a:schemeClr val="dk1"/>
                </a:solidFill>
                <a:latin typeface="Montserrat ExtraLight"/>
                <a:ea typeface="Montserrat ExtraLight"/>
                <a:cs typeface="Montserrat ExtraLight"/>
                <a:sym typeface="Montserrat ExtraLight"/>
              </a:rPr>
              <a:t> - contains models of business logic, i.e. the classes that will model the solution for the problem and objective of the application</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Char char="●"/>
            </a:pPr>
            <a:r>
              <a:rPr b="1" lang="uk" sz="1200">
                <a:solidFill>
                  <a:schemeClr val="dk1"/>
                </a:solidFill>
                <a:latin typeface="Montserrat"/>
                <a:ea typeface="Montserrat"/>
                <a:cs typeface="Montserrat"/>
                <a:sym typeface="Montserrat"/>
              </a:rPr>
              <a:t>View</a:t>
            </a:r>
            <a:r>
              <a:rPr lang="uk" sz="1200">
                <a:solidFill>
                  <a:schemeClr val="dk1"/>
                </a:solidFill>
                <a:latin typeface="Montserrat ExtraLight"/>
                <a:ea typeface="Montserrat ExtraLight"/>
                <a:cs typeface="Montserrat ExtraLight"/>
                <a:sym typeface="Montserrat ExtraLight"/>
              </a:rPr>
              <a:t> - your visual classes. Everything the user sees falls under this category</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a:buChar char="●"/>
            </a:pPr>
            <a:r>
              <a:rPr b="1" lang="uk" sz="1200">
                <a:solidFill>
                  <a:schemeClr val="dk1"/>
                </a:solidFill>
                <a:latin typeface="Montserrat"/>
                <a:ea typeface="Montserrat"/>
                <a:cs typeface="Montserrat"/>
                <a:sym typeface="Montserrat"/>
              </a:rPr>
              <a:t>Presenter</a:t>
            </a:r>
            <a:r>
              <a:rPr lang="uk" sz="1200">
                <a:solidFill>
                  <a:schemeClr val="dk1"/>
                </a:solidFill>
                <a:latin typeface="Montserrat ExtraLight"/>
                <a:ea typeface="Montserrat ExtraLight"/>
                <a:cs typeface="Montserrat ExtraLight"/>
                <a:sym typeface="Montserrat ExtraLight"/>
              </a:rPr>
              <a:t> - updates the view, takes user input, and makes changes to the model</a:t>
            </a:r>
            <a:endParaRPr sz="1200">
              <a:solidFill>
                <a:schemeClr val="dk1"/>
              </a:solidFill>
              <a:latin typeface="Montserrat ExtraLight"/>
              <a:ea typeface="Montserrat ExtraLight"/>
              <a:cs typeface="Montserrat ExtraLight"/>
              <a:sym typeface="Montserrat ExtraLight"/>
            </a:endParaRPr>
          </a:p>
        </p:txBody>
      </p:sp>
      <p:pic>
        <p:nvPicPr>
          <p:cNvPr id="307" name="Google Shape;307;p43"/>
          <p:cNvPicPr preferRelativeResize="0"/>
          <p:nvPr/>
        </p:nvPicPr>
        <p:blipFill rotWithShape="1">
          <a:blip r:embed="rId3">
            <a:alphaModFix/>
          </a:blip>
          <a:srcRect b="0" l="49929" r="0" t="0"/>
          <a:stretch/>
        </p:blipFill>
        <p:spPr>
          <a:xfrm>
            <a:off x="3209698" y="2441850"/>
            <a:ext cx="2560175" cy="212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4"/>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3" name="Google Shape;313;p44"/>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4" name="Google Shape;314;p44"/>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5" name="Google Shape;315;p44"/>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6" name="Google Shape;316;p44"/>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7" name="Google Shape;317;p44"/>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8" name="Google Shape;318;p44"/>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9" name="Google Shape;319;p44"/>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0" name="Google Shape;320;p44"/>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1" name="Google Shape;321;p44"/>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2" name="Google Shape;322;p44"/>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3" name="Google Shape;323;p44"/>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4" name="Google Shape;324;p44"/>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Model View ViewModel</a:t>
            </a:r>
            <a:endParaRPr sz="1800">
              <a:solidFill>
                <a:schemeClr val="dk1"/>
              </a:solidFill>
              <a:latin typeface="Montserrat SemiBold"/>
              <a:ea typeface="Montserrat SemiBold"/>
              <a:cs typeface="Montserrat SemiBold"/>
              <a:sym typeface="Montserrat SemiBold"/>
            </a:endParaRPr>
          </a:p>
        </p:txBody>
      </p:sp>
      <p:sp>
        <p:nvSpPr>
          <p:cNvPr id="325" name="Google Shape;325;p44"/>
          <p:cNvSpPr txBox="1"/>
          <p:nvPr/>
        </p:nvSpPr>
        <p:spPr>
          <a:xfrm>
            <a:off x="1364075" y="1224050"/>
            <a:ext cx="6099000" cy="11604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This is similar to the MVC pattern; the Model and View components are the same. The ViewModel object is the “glue” between the model and view layers, but operates differently than the Controller component. Instead, it exposes commands for the view and binds the view to the model. When the model updates, the corresponding views update as well via the data binding. </a:t>
            </a:r>
            <a:endParaRPr sz="1200">
              <a:solidFill>
                <a:schemeClr val="dk1"/>
              </a:solidFill>
              <a:latin typeface="Montserrat ExtraLight"/>
              <a:ea typeface="Montserrat ExtraLight"/>
              <a:cs typeface="Montserrat ExtraLight"/>
              <a:sym typeface="Montserrat ExtraLight"/>
            </a:endParaRPr>
          </a:p>
        </p:txBody>
      </p:sp>
      <p:pic>
        <p:nvPicPr>
          <p:cNvPr id="326" name="Google Shape;326;p44"/>
          <p:cNvPicPr preferRelativeResize="0"/>
          <p:nvPr/>
        </p:nvPicPr>
        <p:blipFill>
          <a:blip r:embed="rId3">
            <a:alphaModFix/>
          </a:blip>
          <a:stretch>
            <a:fillRect/>
          </a:stretch>
        </p:blipFill>
        <p:spPr>
          <a:xfrm>
            <a:off x="1041787" y="2474913"/>
            <a:ext cx="6754525" cy="177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5"/>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2" name="Google Shape;332;p45"/>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3" name="Google Shape;333;p45"/>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4" name="Google Shape;334;p45"/>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5" name="Google Shape;335;p45"/>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6" name="Google Shape;336;p45"/>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7" name="Google Shape;337;p45"/>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8" name="Google Shape;338;p45"/>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9" name="Google Shape;339;p45"/>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0" name="Google Shape;340;p45"/>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1" name="Google Shape;341;p45"/>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2" name="Google Shape;342;p45"/>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3" name="Google Shape;343;p45"/>
          <p:cNvSpPr txBox="1"/>
          <p:nvPr/>
        </p:nvSpPr>
        <p:spPr>
          <a:xfrm>
            <a:off x="2772052" y="743726"/>
            <a:ext cx="32940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LiveData</a:t>
            </a:r>
            <a:endParaRPr sz="1800">
              <a:solidFill>
                <a:schemeClr val="dk1"/>
              </a:solidFill>
              <a:latin typeface="Montserrat SemiBold"/>
              <a:ea typeface="Montserrat SemiBold"/>
              <a:cs typeface="Montserrat SemiBold"/>
              <a:sym typeface="Montserrat SemiBold"/>
            </a:endParaRPr>
          </a:p>
        </p:txBody>
      </p:sp>
      <p:sp>
        <p:nvSpPr>
          <p:cNvPr id="344" name="Google Shape;344;p45"/>
          <p:cNvSpPr txBox="1"/>
          <p:nvPr/>
        </p:nvSpPr>
        <p:spPr>
          <a:xfrm>
            <a:off x="1364075" y="1224050"/>
            <a:ext cx="6099000" cy="29202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LiveData is an observable data holder class. Unlike a regular observable, LiveData is lifecycle-aware, meaning it respects the lifecycle of other app components, such as activities, fragments, or services. The advantages of using LiveData:</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Medium"/>
              <a:buChar char="●"/>
            </a:pPr>
            <a:r>
              <a:rPr lang="uk" sz="1200">
                <a:solidFill>
                  <a:schemeClr val="dk1"/>
                </a:solidFill>
                <a:latin typeface="Montserrat Medium"/>
                <a:ea typeface="Montserrat Medium"/>
                <a:cs typeface="Montserrat Medium"/>
                <a:sym typeface="Montserrat Medium"/>
              </a:rPr>
              <a:t>Ensures your UI matches your data state</a:t>
            </a:r>
            <a:endParaRPr sz="1200">
              <a:solidFill>
                <a:schemeClr val="dk1"/>
              </a:solidFill>
              <a:latin typeface="Montserrat Medium"/>
              <a:ea typeface="Montserrat Medium"/>
              <a:cs typeface="Montserrat Medium"/>
              <a:sym typeface="Montserrat Medium"/>
            </a:endParaRPr>
          </a:p>
          <a:p>
            <a:pPr indent="-304800" lvl="0" marL="457200" marR="0" rtl="0" algn="l">
              <a:spcBef>
                <a:spcPts val="0"/>
              </a:spcBef>
              <a:spcAft>
                <a:spcPts val="0"/>
              </a:spcAft>
              <a:buClr>
                <a:schemeClr val="dk1"/>
              </a:buClr>
              <a:buSzPts val="1200"/>
              <a:buFont typeface="Montserrat Medium"/>
              <a:buChar char="●"/>
            </a:pPr>
            <a:r>
              <a:rPr lang="uk" sz="1200">
                <a:solidFill>
                  <a:schemeClr val="dk1"/>
                </a:solidFill>
                <a:latin typeface="Montserrat Medium"/>
                <a:ea typeface="Montserrat Medium"/>
                <a:cs typeface="Montserrat Medium"/>
                <a:sym typeface="Montserrat Medium"/>
              </a:rPr>
              <a:t>No memory leaks</a:t>
            </a:r>
            <a:endParaRPr sz="1200">
              <a:solidFill>
                <a:schemeClr val="dk1"/>
              </a:solidFill>
              <a:latin typeface="Montserrat Medium"/>
              <a:ea typeface="Montserrat Medium"/>
              <a:cs typeface="Montserrat Medium"/>
              <a:sym typeface="Montserrat Medium"/>
            </a:endParaRPr>
          </a:p>
          <a:p>
            <a:pPr indent="-304800" lvl="0" marL="457200" marR="0" rtl="0" algn="l">
              <a:spcBef>
                <a:spcPts val="0"/>
              </a:spcBef>
              <a:spcAft>
                <a:spcPts val="0"/>
              </a:spcAft>
              <a:buClr>
                <a:schemeClr val="dk1"/>
              </a:buClr>
              <a:buSzPts val="1200"/>
              <a:buFont typeface="Montserrat Medium"/>
              <a:buChar char="●"/>
            </a:pPr>
            <a:r>
              <a:rPr lang="uk" sz="1200">
                <a:solidFill>
                  <a:schemeClr val="dk1"/>
                </a:solidFill>
                <a:latin typeface="Montserrat Medium"/>
                <a:ea typeface="Montserrat Medium"/>
                <a:cs typeface="Montserrat Medium"/>
                <a:sym typeface="Montserrat Medium"/>
              </a:rPr>
              <a:t>No crashes due to stopped activities</a:t>
            </a:r>
            <a:endParaRPr sz="1200">
              <a:solidFill>
                <a:schemeClr val="dk1"/>
              </a:solidFill>
              <a:latin typeface="Montserrat Medium"/>
              <a:ea typeface="Montserrat Medium"/>
              <a:cs typeface="Montserrat Medium"/>
              <a:sym typeface="Montserrat Medium"/>
            </a:endParaRPr>
          </a:p>
          <a:p>
            <a:pPr indent="-304800" lvl="0" marL="457200" marR="0" rtl="0" algn="l">
              <a:spcBef>
                <a:spcPts val="0"/>
              </a:spcBef>
              <a:spcAft>
                <a:spcPts val="0"/>
              </a:spcAft>
              <a:buClr>
                <a:schemeClr val="dk1"/>
              </a:buClr>
              <a:buSzPts val="1200"/>
              <a:buFont typeface="Montserrat Medium"/>
              <a:buChar char="●"/>
            </a:pPr>
            <a:r>
              <a:rPr lang="uk" sz="1200">
                <a:solidFill>
                  <a:schemeClr val="dk1"/>
                </a:solidFill>
                <a:latin typeface="Montserrat Medium"/>
                <a:ea typeface="Montserrat Medium"/>
                <a:cs typeface="Montserrat Medium"/>
                <a:sym typeface="Montserrat Medium"/>
              </a:rPr>
              <a:t>No more manual lifecycle handling</a:t>
            </a:r>
            <a:endParaRPr sz="1200">
              <a:solidFill>
                <a:schemeClr val="dk1"/>
              </a:solidFill>
              <a:latin typeface="Montserrat Medium"/>
              <a:ea typeface="Montserrat Medium"/>
              <a:cs typeface="Montserrat Medium"/>
              <a:sym typeface="Montserrat Medium"/>
            </a:endParaRPr>
          </a:p>
          <a:p>
            <a:pPr indent="-304800" lvl="0" marL="457200" marR="0" rtl="0" algn="l">
              <a:spcBef>
                <a:spcPts val="0"/>
              </a:spcBef>
              <a:spcAft>
                <a:spcPts val="0"/>
              </a:spcAft>
              <a:buClr>
                <a:schemeClr val="dk1"/>
              </a:buClr>
              <a:buSzPts val="1200"/>
              <a:buFont typeface="Montserrat Medium"/>
              <a:buChar char="●"/>
            </a:pPr>
            <a:r>
              <a:rPr lang="uk" sz="1200">
                <a:solidFill>
                  <a:schemeClr val="dk1"/>
                </a:solidFill>
                <a:latin typeface="Montserrat Medium"/>
                <a:ea typeface="Montserrat Medium"/>
                <a:cs typeface="Montserrat Medium"/>
                <a:sym typeface="Montserrat Medium"/>
              </a:rPr>
              <a:t>Always up to date data</a:t>
            </a:r>
            <a:endParaRPr sz="1200">
              <a:solidFill>
                <a:schemeClr val="dk1"/>
              </a:solidFill>
              <a:latin typeface="Montserrat Medium"/>
              <a:ea typeface="Montserrat Medium"/>
              <a:cs typeface="Montserrat Medium"/>
              <a:sym typeface="Montserrat Medium"/>
            </a:endParaRPr>
          </a:p>
          <a:p>
            <a:pPr indent="-304800" lvl="0" marL="457200" marR="0" rtl="0" algn="l">
              <a:spcBef>
                <a:spcPts val="0"/>
              </a:spcBef>
              <a:spcAft>
                <a:spcPts val="0"/>
              </a:spcAft>
              <a:buClr>
                <a:schemeClr val="dk1"/>
              </a:buClr>
              <a:buSzPts val="1200"/>
              <a:buFont typeface="Montserrat Medium"/>
              <a:buChar char="●"/>
            </a:pPr>
            <a:r>
              <a:rPr lang="uk" sz="1200">
                <a:solidFill>
                  <a:schemeClr val="dk1"/>
                </a:solidFill>
                <a:latin typeface="Montserrat Medium"/>
                <a:ea typeface="Montserrat Medium"/>
                <a:cs typeface="Montserrat Medium"/>
                <a:sym typeface="Montserrat Medium"/>
              </a:rPr>
              <a:t>Proper configuration changes</a:t>
            </a:r>
            <a:endParaRPr sz="1200">
              <a:solidFill>
                <a:schemeClr val="dk1"/>
              </a:solidFill>
              <a:latin typeface="Montserrat Medium"/>
              <a:ea typeface="Montserrat Medium"/>
              <a:cs typeface="Montserrat Medium"/>
              <a:sym typeface="Montserrat Medium"/>
            </a:endParaRPr>
          </a:p>
          <a:p>
            <a:pPr indent="-304800" lvl="0" marL="457200" marR="0" rtl="0" algn="l">
              <a:spcBef>
                <a:spcPts val="0"/>
              </a:spcBef>
              <a:spcAft>
                <a:spcPts val="0"/>
              </a:spcAft>
              <a:buClr>
                <a:schemeClr val="dk1"/>
              </a:buClr>
              <a:buSzPts val="1200"/>
              <a:buFont typeface="Montserrat Medium"/>
              <a:buChar char="●"/>
            </a:pPr>
            <a:r>
              <a:rPr lang="uk" sz="1200">
                <a:solidFill>
                  <a:schemeClr val="dk1"/>
                </a:solidFill>
                <a:latin typeface="Montserrat Medium"/>
                <a:ea typeface="Montserrat Medium"/>
                <a:cs typeface="Montserrat Medium"/>
                <a:sym typeface="Montserrat Medium"/>
              </a:rPr>
              <a:t>Sharing resources</a:t>
            </a:r>
            <a:endParaRPr sz="1200">
              <a:solidFill>
                <a:schemeClr val="dk1"/>
              </a:solidFill>
              <a:latin typeface="Montserrat Medium"/>
              <a:ea typeface="Montserrat Medium"/>
              <a:cs typeface="Montserrat Medium"/>
              <a:sym typeface="Montserrat Medium"/>
            </a:endParaRPr>
          </a:p>
        </p:txBody>
      </p:sp>
      <p:pic>
        <p:nvPicPr>
          <p:cNvPr id="345" name="Google Shape;345;p45"/>
          <p:cNvPicPr preferRelativeResize="0"/>
          <p:nvPr/>
        </p:nvPicPr>
        <p:blipFill>
          <a:blip r:embed="rId3">
            <a:alphaModFix/>
          </a:blip>
          <a:stretch>
            <a:fillRect/>
          </a:stretch>
        </p:blipFill>
        <p:spPr>
          <a:xfrm>
            <a:off x="2452050" y="3378492"/>
            <a:ext cx="4239901" cy="1580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