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296" r:id="rId4"/>
    <p:sldId id="278" r:id="rId5"/>
    <p:sldId id="298" r:id="rId6"/>
    <p:sldId id="299" r:id="rId7"/>
    <p:sldId id="300" r:id="rId8"/>
    <p:sldId id="301" r:id="rId9"/>
    <p:sldId id="302" r:id="rId10"/>
    <p:sldId id="297" r:id="rId11"/>
    <p:sldId id="270" r:id="rId12"/>
    <p:sldId id="269" r:id="rId13"/>
    <p:sldId id="286" r:id="rId14"/>
    <p:sldId id="285" r:id="rId15"/>
    <p:sldId id="282" r:id="rId16"/>
    <p:sldId id="284" r:id="rId17"/>
    <p:sldId id="287" r:id="rId18"/>
    <p:sldId id="272" r:id="rId19"/>
    <p:sldId id="281" r:id="rId20"/>
    <p:sldId id="280" r:id="rId21"/>
    <p:sldId id="271" r:id="rId22"/>
    <p:sldId id="274" r:id="rId23"/>
    <p:sldId id="288" r:id="rId24"/>
    <p:sldId id="289" r:id="rId25"/>
    <p:sldId id="275" r:id="rId26"/>
    <p:sldId id="290" r:id="rId27"/>
    <p:sldId id="291" r:id="rId28"/>
    <p:sldId id="292" r:id="rId29"/>
    <p:sldId id="283" r:id="rId30"/>
    <p:sldId id="293" r:id="rId31"/>
    <p:sldId id="294" r:id="rId32"/>
    <p:sldId id="259" r:id="rId33"/>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115C5F"/>
    <a:srgbClr val="25403C"/>
    <a:srgbClr val="26443F"/>
    <a:srgbClr val="0B9C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6" autoAdjust="0"/>
    <p:restoredTop sz="94660"/>
  </p:normalViewPr>
  <p:slideViewPr>
    <p:cSldViewPr snapToGrid="0">
      <p:cViewPr>
        <p:scale>
          <a:sx n="50" d="100"/>
          <a:sy n="50" d="100"/>
        </p:scale>
        <p:origin x="2796" y="1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B4E224-2E5E-4D0C-898C-C7CCA53816E1}"/>
              </a:ext>
            </a:extLst>
          </p:cNvPr>
          <p:cNvSpPr>
            <a:spLocks noGrp="1"/>
          </p:cNvSpPr>
          <p:nvPr>
            <p:ph type="ctrTitle"/>
          </p:nvPr>
        </p:nvSpPr>
        <p:spPr>
          <a:xfrm>
            <a:off x="1524000" y="1122363"/>
            <a:ext cx="9144000" cy="2387600"/>
          </a:xfrm>
        </p:spPr>
        <p:txBody>
          <a:bodyPr anchor="b"/>
          <a:lstStyle>
            <a:lvl1pPr algn="ctr">
              <a:defRPr sz="6000"/>
            </a:lvl1pPr>
          </a:lstStyle>
          <a:p>
            <a:r>
              <a:rPr lang="uk-UA"/>
              <a:t>Клацніть, щоб редагувати стиль зразка заголовка</a:t>
            </a:r>
          </a:p>
        </p:txBody>
      </p:sp>
      <p:sp>
        <p:nvSpPr>
          <p:cNvPr id="3" name="Підзаголовок 2">
            <a:extLst>
              <a:ext uri="{FF2B5EF4-FFF2-40B4-BE49-F238E27FC236}">
                <a16:creationId xmlns:a16="http://schemas.microsoft.com/office/drawing/2014/main" id="{9A215DC5-0D21-4680-877C-93AE23BF07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uk-UA"/>
              <a:t>Клацніть, щоб редагувати стиль зразка підзаголовка</a:t>
            </a:r>
          </a:p>
        </p:txBody>
      </p:sp>
      <p:sp>
        <p:nvSpPr>
          <p:cNvPr id="4" name="Місце для дати 3">
            <a:extLst>
              <a:ext uri="{FF2B5EF4-FFF2-40B4-BE49-F238E27FC236}">
                <a16:creationId xmlns:a16="http://schemas.microsoft.com/office/drawing/2014/main" id="{04F39295-1F96-441F-9704-F939EF793596}"/>
              </a:ext>
            </a:extLst>
          </p:cNvPr>
          <p:cNvSpPr>
            <a:spLocks noGrp="1"/>
          </p:cNvSpPr>
          <p:nvPr>
            <p:ph type="dt" sz="half" idx="10"/>
          </p:nvPr>
        </p:nvSpPr>
        <p:spPr/>
        <p:txBody>
          <a:bodyPr/>
          <a:lstStyle/>
          <a:p>
            <a:fld id="{A26C1440-241F-4D1F-883A-D6B09AD66FDD}" type="datetimeFigureOut">
              <a:rPr lang="uk-UA" smtClean="0"/>
              <a:t>25.06.2019</a:t>
            </a:fld>
            <a:endParaRPr lang="uk-UA"/>
          </a:p>
        </p:txBody>
      </p:sp>
      <p:sp>
        <p:nvSpPr>
          <p:cNvPr id="5" name="Місце для нижнього колонтитула 4">
            <a:extLst>
              <a:ext uri="{FF2B5EF4-FFF2-40B4-BE49-F238E27FC236}">
                <a16:creationId xmlns:a16="http://schemas.microsoft.com/office/drawing/2014/main" id="{891DD418-AECB-4707-9B8E-46420C8A94A2}"/>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a16="http://schemas.microsoft.com/office/drawing/2014/main" id="{DF3A1477-2439-48D5-8C96-21743D65E15C}"/>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1003852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E69DF4-ABDA-4A99-AF5B-47D286201183}"/>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вертикального тексту 2">
            <a:extLst>
              <a:ext uri="{FF2B5EF4-FFF2-40B4-BE49-F238E27FC236}">
                <a16:creationId xmlns:a16="http://schemas.microsoft.com/office/drawing/2014/main" id="{F4876C03-8841-461F-969D-0CCEFC487F42}"/>
              </a:ext>
            </a:extLst>
          </p:cNvPr>
          <p:cNvSpPr>
            <a:spLocks noGrp="1"/>
          </p:cNvSpPr>
          <p:nvPr>
            <p:ph type="body" orient="vert" idx="1"/>
          </p:nvPr>
        </p:nvSpPr>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id="{847EB11C-43EA-40A9-8226-FA2E7F7AD471}"/>
              </a:ext>
            </a:extLst>
          </p:cNvPr>
          <p:cNvSpPr>
            <a:spLocks noGrp="1"/>
          </p:cNvSpPr>
          <p:nvPr>
            <p:ph type="dt" sz="half" idx="10"/>
          </p:nvPr>
        </p:nvSpPr>
        <p:spPr/>
        <p:txBody>
          <a:bodyPr/>
          <a:lstStyle/>
          <a:p>
            <a:fld id="{A26C1440-241F-4D1F-883A-D6B09AD66FDD}" type="datetimeFigureOut">
              <a:rPr lang="uk-UA" smtClean="0"/>
              <a:t>25.06.2019</a:t>
            </a:fld>
            <a:endParaRPr lang="uk-UA"/>
          </a:p>
        </p:txBody>
      </p:sp>
      <p:sp>
        <p:nvSpPr>
          <p:cNvPr id="5" name="Місце для нижнього колонтитула 4">
            <a:extLst>
              <a:ext uri="{FF2B5EF4-FFF2-40B4-BE49-F238E27FC236}">
                <a16:creationId xmlns:a16="http://schemas.microsoft.com/office/drawing/2014/main" id="{ABE1B952-CFEF-4C7D-8825-7689B03769A1}"/>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a16="http://schemas.microsoft.com/office/drawing/2014/main" id="{B9690BAE-8428-48A4-8599-C0B19DA3F2FB}"/>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4186634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Вертикальний заголовок 1">
            <a:extLst>
              <a:ext uri="{FF2B5EF4-FFF2-40B4-BE49-F238E27FC236}">
                <a16:creationId xmlns:a16="http://schemas.microsoft.com/office/drawing/2014/main" id="{48CDC7FB-7771-485F-B86A-89DDE76E9D91}"/>
              </a:ext>
            </a:extLst>
          </p:cNvPr>
          <p:cNvSpPr>
            <a:spLocks noGrp="1"/>
          </p:cNvSpPr>
          <p:nvPr>
            <p:ph type="title" orient="vert"/>
          </p:nvPr>
        </p:nvSpPr>
        <p:spPr>
          <a:xfrm>
            <a:off x="8724900" y="365125"/>
            <a:ext cx="2628900" cy="5811838"/>
          </a:xfrm>
        </p:spPr>
        <p:txBody>
          <a:bodyPr vert="eaVert"/>
          <a:lstStyle/>
          <a:p>
            <a:r>
              <a:rPr lang="uk-UA"/>
              <a:t>Клацніть, щоб редагувати стиль зразка заголовка</a:t>
            </a:r>
          </a:p>
        </p:txBody>
      </p:sp>
      <p:sp>
        <p:nvSpPr>
          <p:cNvPr id="3" name="Місце для вертикального тексту 2">
            <a:extLst>
              <a:ext uri="{FF2B5EF4-FFF2-40B4-BE49-F238E27FC236}">
                <a16:creationId xmlns:a16="http://schemas.microsoft.com/office/drawing/2014/main" id="{90976F92-CFD7-479D-8E53-3241EF3A9533}"/>
              </a:ext>
            </a:extLst>
          </p:cNvPr>
          <p:cNvSpPr>
            <a:spLocks noGrp="1"/>
          </p:cNvSpPr>
          <p:nvPr>
            <p:ph type="body" orient="vert" idx="1"/>
          </p:nvPr>
        </p:nvSpPr>
        <p:spPr>
          <a:xfrm>
            <a:off x="838200" y="365125"/>
            <a:ext cx="7734300" cy="5811838"/>
          </a:xfrm>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id="{36EED71E-D2B5-4DD1-8977-C0534DBFDDB2}"/>
              </a:ext>
            </a:extLst>
          </p:cNvPr>
          <p:cNvSpPr>
            <a:spLocks noGrp="1"/>
          </p:cNvSpPr>
          <p:nvPr>
            <p:ph type="dt" sz="half" idx="10"/>
          </p:nvPr>
        </p:nvSpPr>
        <p:spPr/>
        <p:txBody>
          <a:bodyPr/>
          <a:lstStyle/>
          <a:p>
            <a:fld id="{A26C1440-241F-4D1F-883A-D6B09AD66FDD}" type="datetimeFigureOut">
              <a:rPr lang="uk-UA" smtClean="0"/>
              <a:t>25.06.2019</a:t>
            </a:fld>
            <a:endParaRPr lang="uk-UA"/>
          </a:p>
        </p:txBody>
      </p:sp>
      <p:sp>
        <p:nvSpPr>
          <p:cNvPr id="5" name="Місце для нижнього колонтитула 4">
            <a:extLst>
              <a:ext uri="{FF2B5EF4-FFF2-40B4-BE49-F238E27FC236}">
                <a16:creationId xmlns:a16="http://schemas.microsoft.com/office/drawing/2014/main" id="{A68F9C9A-FAC2-4016-8437-9A10A8E3FC62}"/>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a16="http://schemas.microsoft.com/office/drawing/2014/main" id="{026CA83A-0391-45E1-8A61-833E068036E1}"/>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519989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823B7A-1D7B-4955-96E6-76414BCA1637}"/>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вмісту 2">
            <a:extLst>
              <a:ext uri="{FF2B5EF4-FFF2-40B4-BE49-F238E27FC236}">
                <a16:creationId xmlns:a16="http://schemas.microsoft.com/office/drawing/2014/main" id="{BEE7EEE5-97E3-4039-9D1A-A74A8CA7BB1E}"/>
              </a:ext>
            </a:extLst>
          </p:cNvPr>
          <p:cNvSpPr>
            <a:spLocks noGrp="1"/>
          </p:cNvSpPr>
          <p:nvPr>
            <p:ph idx="1"/>
          </p:nvPr>
        </p:nvSpPr>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id="{FBA82BBA-8B49-4AE9-BF5D-798126A65DCA}"/>
              </a:ext>
            </a:extLst>
          </p:cNvPr>
          <p:cNvSpPr>
            <a:spLocks noGrp="1"/>
          </p:cNvSpPr>
          <p:nvPr>
            <p:ph type="dt" sz="half" idx="10"/>
          </p:nvPr>
        </p:nvSpPr>
        <p:spPr/>
        <p:txBody>
          <a:bodyPr/>
          <a:lstStyle/>
          <a:p>
            <a:fld id="{A26C1440-241F-4D1F-883A-D6B09AD66FDD}" type="datetimeFigureOut">
              <a:rPr lang="uk-UA" smtClean="0"/>
              <a:t>25.06.2019</a:t>
            </a:fld>
            <a:endParaRPr lang="uk-UA"/>
          </a:p>
        </p:txBody>
      </p:sp>
      <p:sp>
        <p:nvSpPr>
          <p:cNvPr id="5" name="Місце для нижнього колонтитула 4">
            <a:extLst>
              <a:ext uri="{FF2B5EF4-FFF2-40B4-BE49-F238E27FC236}">
                <a16:creationId xmlns:a16="http://schemas.microsoft.com/office/drawing/2014/main" id="{463AEC5C-B567-4454-A11F-75604DD782CB}"/>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a16="http://schemas.microsoft.com/office/drawing/2014/main" id="{7482618A-974D-4095-87A1-606C6E17B999}"/>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3385108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82AEA6-811D-41F7-9311-99E2284764BE}"/>
              </a:ext>
            </a:extLst>
          </p:cNvPr>
          <p:cNvSpPr>
            <a:spLocks noGrp="1"/>
          </p:cNvSpPr>
          <p:nvPr>
            <p:ph type="title"/>
          </p:nvPr>
        </p:nvSpPr>
        <p:spPr>
          <a:xfrm>
            <a:off x="831850" y="1709738"/>
            <a:ext cx="10515600" cy="2852737"/>
          </a:xfrm>
        </p:spPr>
        <p:txBody>
          <a:bodyPr anchor="b"/>
          <a:lstStyle>
            <a:lvl1pPr>
              <a:defRPr sz="6000"/>
            </a:lvl1pPr>
          </a:lstStyle>
          <a:p>
            <a:r>
              <a:rPr lang="uk-UA"/>
              <a:t>Клацніть, щоб редагувати стиль зразка заголовка</a:t>
            </a:r>
          </a:p>
        </p:txBody>
      </p:sp>
      <p:sp>
        <p:nvSpPr>
          <p:cNvPr id="3" name="Місце для тексту 2">
            <a:extLst>
              <a:ext uri="{FF2B5EF4-FFF2-40B4-BE49-F238E27FC236}">
                <a16:creationId xmlns:a16="http://schemas.microsoft.com/office/drawing/2014/main" id="{5167DABF-F796-4FFA-B15B-1051279F9C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uk-UA"/>
              <a:t>Клацніть, щоб відредагувати стилі зразків тексту</a:t>
            </a:r>
          </a:p>
        </p:txBody>
      </p:sp>
      <p:sp>
        <p:nvSpPr>
          <p:cNvPr id="4" name="Місце для дати 3">
            <a:extLst>
              <a:ext uri="{FF2B5EF4-FFF2-40B4-BE49-F238E27FC236}">
                <a16:creationId xmlns:a16="http://schemas.microsoft.com/office/drawing/2014/main" id="{6F7B6692-A141-4D24-8A1C-AFBBD7569D6B}"/>
              </a:ext>
            </a:extLst>
          </p:cNvPr>
          <p:cNvSpPr>
            <a:spLocks noGrp="1"/>
          </p:cNvSpPr>
          <p:nvPr>
            <p:ph type="dt" sz="half" idx="10"/>
          </p:nvPr>
        </p:nvSpPr>
        <p:spPr/>
        <p:txBody>
          <a:bodyPr/>
          <a:lstStyle/>
          <a:p>
            <a:fld id="{A26C1440-241F-4D1F-883A-D6B09AD66FDD}" type="datetimeFigureOut">
              <a:rPr lang="uk-UA" smtClean="0"/>
              <a:t>25.06.2019</a:t>
            </a:fld>
            <a:endParaRPr lang="uk-UA"/>
          </a:p>
        </p:txBody>
      </p:sp>
      <p:sp>
        <p:nvSpPr>
          <p:cNvPr id="5" name="Місце для нижнього колонтитула 4">
            <a:extLst>
              <a:ext uri="{FF2B5EF4-FFF2-40B4-BE49-F238E27FC236}">
                <a16:creationId xmlns:a16="http://schemas.microsoft.com/office/drawing/2014/main" id="{0AF7A785-9E4B-4A57-B4B8-5E2E37707208}"/>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a16="http://schemas.microsoft.com/office/drawing/2014/main" id="{5745F420-FCD3-471C-8FE1-8D6725F35A17}"/>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740216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687618-30B1-429C-B8CF-527BA139DEFB}"/>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вмісту 2">
            <a:extLst>
              <a:ext uri="{FF2B5EF4-FFF2-40B4-BE49-F238E27FC236}">
                <a16:creationId xmlns:a16="http://schemas.microsoft.com/office/drawing/2014/main" id="{2EC1DC76-E334-435A-B7FB-BCCC67101A2C}"/>
              </a:ext>
            </a:extLst>
          </p:cNvPr>
          <p:cNvSpPr>
            <a:spLocks noGrp="1"/>
          </p:cNvSpPr>
          <p:nvPr>
            <p:ph sz="half" idx="1"/>
          </p:nvPr>
        </p:nvSpPr>
        <p:spPr>
          <a:xfrm>
            <a:off x="838200" y="1825625"/>
            <a:ext cx="5181600" cy="435133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вмісту 3">
            <a:extLst>
              <a:ext uri="{FF2B5EF4-FFF2-40B4-BE49-F238E27FC236}">
                <a16:creationId xmlns:a16="http://schemas.microsoft.com/office/drawing/2014/main" id="{C6683F53-902F-4821-AFF9-5A6F91B8DAF3}"/>
              </a:ext>
            </a:extLst>
          </p:cNvPr>
          <p:cNvSpPr>
            <a:spLocks noGrp="1"/>
          </p:cNvSpPr>
          <p:nvPr>
            <p:ph sz="half" idx="2"/>
          </p:nvPr>
        </p:nvSpPr>
        <p:spPr>
          <a:xfrm>
            <a:off x="6172200" y="1825625"/>
            <a:ext cx="5181600" cy="435133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5" name="Місце для дати 4">
            <a:extLst>
              <a:ext uri="{FF2B5EF4-FFF2-40B4-BE49-F238E27FC236}">
                <a16:creationId xmlns:a16="http://schemas.microsoft.com/office/drawing/2014/main" id="{CF8C6DC0-059B-4FBD-8DB9-FB8A4F134C81}"/>
              </a:ext>
            </a:extLst>
          </p:cNvPr>
          <p:cNvSpPr>
            <a:spLocks noGrp="1"/>
          </p:cNvSpPr>
          <p:nvPr>
            <p:ph type="dt" sz="half" idx="10"/>
          </p:nvPr>
        </p:nvSpPr>
        <p:spPr/>
        <p:txBody>
          <a:bodyPr/>
          <a:lstStyle/>
          <a:p>
            <a:fld id="{A26C1440-241F-4D1F-883A-D6B09AD66FDD}" type="datetimeFigureOut">
              <a:rPr lang="uk-UA" smtClean="0"/>
              <a:t>25.06.2019</a:t>
            </a:fld>
            <a:endParaRPr lang="uk-UA"/>
          </a:p>
        </p:txBody>
      </p:sp>
      <p:sp>
        <p:nvSpPr>
          <p:cNvPr id="6" name="Місце для нижнього колонтитула 5">
            <a:extLst>
              <a:ext uri="{FF2B5EF4-FFF2-40B4-BE49-F238E27FC236}">
                <a16:creationId xmlns:a16="http://schemas.microsoft.com/office/drawing/2014/main" id="{C81955E2-7318-4665-BFAB-267A0D862352}"/>
              </a:ext>
            </a:extLst>
          </p:cNvPr>
          <p:cNvSpPr>
            <a:spLocks noGrp="1"/>
          </p:cNvSpPr>
          <p:nvPr>
            <p:ph type="ftr" sz="quarter" idx="11"/>
          </p:nvPr>
        </p:nvSpPr>
        <p:spPr/>
        <p:txBody>
          <a:bodyPr/>
          <a:lstStyle/>
          <a:p>
            <a:endParaRPr lang="uk-UA"/>
          </a:p>
        </p:txBody>
      </p:sp>
      <p:sp>
        <p:nvSpPr>
          <p:cNvPr id="7" name="Місце для номера слайда 6">
            <a:extLst>
              <a:ext uri="{FF2B5EF4-FFF2-40B4-BE49-F238E27FC236}">
                <a16:creationId xmlns:a16="http://schemas.microsoft.com/office/drawing/2014/main" id="{080B850D-413F-4580-9818-144168EBAF0E}"/>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1818412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4BD2CC-F84A-4B1B-99D3-C139C2A0AC0F}"/>
              </a:ext>
            </a:extLst>
          </p:cNvPr>
          <p:cNvSpPr>
            <a:spLocks noGrp="1"/>
          </p:cNvSpPr>
          <p:nvPr>
            <p:ph type="title"/>
          </p:nvPr>
        </p:nvSpPr>
        <p:spPr>
          <a:xfrm>
            <a:off x="839788" y="365125"/>
            <a:ext cx="10515600" cy="1325563"/>
          </a:xfrm>
        </p:spPr>
        <p:txBody>
          <a:bodyPr/>
          <a:lstStyle/>
          <a:p>
            <a:r>
              <a:rPr lang="uk-UA"/>
              <a:t>Клацніть, щоб редагувати стиль зразка заголовка</a:t>
            </a:r>
          </a:p>
        </p:txBody>
      </p:sp>
      <p:sp>
        <p:nvSpPr>
          <p:cNvPr id="3" name="Місце для тексту 2">
            <a:extLst>
              <a:ext uri="{FF2B5EF4-FFF2-40B4-BE49-F238E27FC236}">
                <a16:creationId xmlns:a16="http://schemas.microsoft.com/office/drawing/2014/main" id="{7B0097D3-8475-4246-AE67-9E60B8BFCC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4" name="Місце для вмісту 3">
            <a:extLst>
              <a:ext uri="{FF2B5EF4-FFF2-40B4-BE49-F238E27FC236}">
                <a16:creationId xmlns:a16="http://schemas.microsoft.com/office/drawing/2014/main" id="{86502CF4-2E64-4C3E-A54A-F81A259B0F63}"/>
              </a:ext>
            </a:extLst>
          </p:cNvPr>
          <p:cNvSpPr>
            <a:spLocks noGrp="1"/>
          </p:cNvSpPr>
          <p:nvPr>
            <p:ph sz="half" idx="2"/>
          </p:nvPr>
        </p:nvSpPr>
        <p:spPr>
          <a:xfrm>
            <a:off x="839788" y="2505075"/>
            <a:ext cx="5157787" cy="368458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5" name="Місце для тексту 4">
            <a:extLst>
              <a:ext uri="{FF2B5EF4-FFF2-40B4-BE49-F238E27FC236}">
                <a16:creationId xmlns:a16="http://schemas.microsoft.com/office/drawing/2014/main" id="{148BF0DE-E9A2-433C-8A70-D37D446A92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6" name="Місце для вмісту 5">
            <a:extLst>
              <a:ext uri="{FF2B5EF4-FFF2-40B4-BE49-F238E27FC236}">
                <a16:creationId xmlns:a16="http://schemas.microsoft.com/office/drawing/2014/main" id="{BD730FE7-5FB4-4C69-AAEA-AD7B5FC3571A}"/>
              </a:ext>
            </a:extLst>
          </p:cNvPr>
          <p:cNvSpPr>
            <a:spLocks noGrp="1"/>
          </p:cNvSpPr>
          <p:nvPr>
            <p:ph sz="quarter" idx="4"/>
          </p:nvPr>
        </p:nvSpPr>
        <p:spPr>
          <a:xfrm>
            <a:off x="6172200" y="2505075"/>
            <a:ext cx="5183188" cy="368458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7" name="Місце для дати 6">
            <a:extLst>
              <a:ext uri="{FF2B5EF4-FFF2-40B4-BE49-F238E27FC236}">
                <a16:creationId xmlns:a16="http://schemas.microsoft.com/office/drawing/2014/main" id="{C9E98F94-D86A-4E65-B354-77A91116550A}"/>
              </a:ext>
            </a:extLst>
          </p:cNvPr>
          <p:cNvSpPr>
            <a:spLocks noGrp="1"/>
          </p:cNvSpPr>
          <p:nvPr>
            <p:ph type="dt" sz="half" idx="10"/>
          </p:nvPr>
        </p:nvSpPr>
        <p:spPr/>
        <p:txBody>
          <a:bodyPr/>
          <a:lstStyle/>
          <a:p>
            <a:fld id="{A26C1440-241F-4D1F-883A-D6B09AD66FDD}" type="datetimeFigureOut">
              <a:rPr lang="uk-UA" smtClean="0"/>
              <a:t>25.06.2019</a:t>
            </a:fld>
            <a:endParaRPr lang="uk-UA"/>
          </a:p>
        </p:txBody>
      </p:sp>
      <p:sp>
        <p:nvSpPr>
          <p:cNvPr id="8" name="Місце для нижнього колонтитула 7">
            <a:extLst>
              <a:ext uri="{FF2B5EF4-FFF2-40B4-BE49-F238E27FC236}">
                <a16:creationId xmlns:a16="http://schemas.microsoft.com/office/drawing/2014/main" id="{0869D5CB-391E-4273-B06E-83BDF5FE1AFE}"/>
              </a:ext>
            </a:extLst>
          </p:cNvPr>
          <p:cNvSpPr>
            <a:spLocks noGrp="1"/>
          </p:cNvSpPr>
          <p:nvPr>
            <p:ph type="ftr" sz="quarter" idx="11"/>
          </p:nvPr>
        </p:nvSpPr>
        <p:spPr/>
        <p:txBody>
          <a:bodyPr/>
          <a:lstStyle/>
          <a:p>
            <a:endParaRPr lang="uk-UA"/>
          </a:p>
        </p:txBody>
      </p:sp>
      <p:sp>
        <p:nvSpPr>
          <p:cNvPr id="9" name="Місце для номера слайда 8">
            <a:extLst>
              <a:ext uri="{FF2B5EF4-FFF2-40B4-BE49-F238E27FC236}">
                <a16:creationId xmlns:a16="http://schemas.microsoft.com/office/drawing/2014/main" id="{581D32DD-414E-443D-A64C-61DB35D04D4E}"/>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276771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06BFBE-7060-4A8E-B870-1AAF058E32AD}"/>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дати 2">
            <a:extLst>
              <a:ext uri="{FF2B5EF4-FFF2-40B4-BE49-F238E27FC236}">
                <a16:creationId xmlns:a16="http://schemas.microsoft.com/office/drawing/2014/main" id="{8CE5365C-0693-4D6B-B5CB-53DC8F6A6DFB}"/>
              </a:ext>
            </a:extLst>
          </p:cNvPr>
          <p:cNvSpPr>
            <a:spLocks noGrp="1"/>
          </p:cNvSpPr>
          <p:nvPr>
            <p:ph type="dt" sz="half" idx="10"/>
          </p:nvPr>
        </p:nvSpPr>
        <p:spPr/>
        <p:txBody>
          <a:bodyPr/>
          <a:lstStyle/>
          <a:p>
            <a:fld id="{A26C1440-241F-4D1F-883A-D6B09AD66FDD}" type="datetimeFigureOut">
              <a:rPr lang="uk-UA" smtClean="0"/>
              <a:t>25.06.2019</a:t>
            </a:fld>
            <a:endParaRPr lang="uk-UA"/>
          </a:p>
        </p:txBody>
      </p:sp>
      <p:sp>
        <p:nvSpPr>
          <p:cNvPr id="4" name="Місце для нижнього колонтитула 3">
            <a:extLst>
              <a:ext uri="{FF2B5EF4-FFF2-40B4-BE49-F238E27FC236}">
                <a16:creationId xmlns:a16="http://schemas.microsoft.com/office/drawing/2014/main" id="{6E9BE8A3-6322-449D-8DC4-7D333DF57D95}"/>
              </a:ext>
            </a:extLst>
          </p:cNvPr>
          <p:cNvSpPr>
            <a:spLocks noGrp="1"/>
          </p:cNvSpPr>
          <p:nvPr>
            <p:ph type="ftr" sz="quarter" idx="11"/>
          </p:nvPr>
        </p:nvSpPr>
        <p:spPr/>
        <p:txBody>
          <a:bodyPr/>
          <a:lstStyle/>
          <a:p>
            <a:endParaRPr lang="uk-UA"/>
          </a:p>
        </p:txBody>
      </p:sp>
      <p:sp>
        <p:nvSpPr>
          <p:cNvPr id="5" name="Місце для номера слайда 4">
            <a:extLst>
              <a:ext uri="{FF2B5EF4-FFF2-40B4-BE49-F238E27FC236}">
                <a16:creationId xmlns:a16="http://schemas.microsoft.com/office/drawing/2014/main" id="{66FCB659-6336-4087-9567-C7D9427DFF8A}"/>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704694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Місце для дати 1">
            <a:extLst>
              <a:ext uri="{FF2B5EF4-FFF2-40B4-BE49-F238E27FC236}">
                <a16:creationId xmlns:a16="http://schemas.microsoft.com/office/drawing/2014/main" id="{CAA23786-B117-49F7-9870-6F75F67F353E}"/>
              </a:ext>
            </a:extLst>
          </p:cNvPr>
          <p:cNvSpPr>
            <a:spLocks noGrp="1"/>
          </p:cNvSpPr>
          <p:nvPr>
            <p:ph type="dt" sz="half" idx="10"/>
          </p:nvPr>
        </p:nvSpPr>
        <p:spPr/>
        <p:txBody>
          <a:bodyPr/>
          <a:lstStyle/>
          <a:p>
            <a:fld id="{A26C1440-241F-4D1F-883A-D6B09AD66FDD}" type="datetimeFigureOut">
              <a:rPr lang="uk-UA" smtClean="0"/>
              <a:t>25.06.2019</a:t>
            </a:fld>
            <a:endParaRPr lang="uk-UA"/>
          </a:p>
        </p:txBody>
      </p:sp>
      <p:sp>
        <p:nvSpPr>
          <p:cNvPr id="3" name="Місце для нижнього колонтитула 2">
            <a:extLst>
              <a:ext uri="{FF2B5EF4-FFF2-40B4-BE49-F238E27FC236}">
                <a16:creationId xmlns:a16="http://schemas.microsoft.com/office/drawing/2014/main" id="{6BA8554E-DAF0-4A7A-85BE-2A994AA342FA}"/>
              </a:ext>
            </a:extLst>
          </p:cNvPr>
          <p:cNvSpPr>
            <a:spLocks noGrp="1"/>
          </p:cNvSpPr>
          <p:nvPr>
            <p:ph type="ftr" sz="quarter" idx="11"/>
          </p:nvPr>
        </p:nvSpPr>
        <p:spPr/>
        <p:txBody>
          <a:bodyPr/>
          <a:lstStyle/>
          <a:p>
            <a:endParaRPr lang="uk-UA"/>
          </a:p>
        </p:txBody>
      </p:sp>
      <p:sp>
        <p:nvSpPr>
          <p:cNvPr id="4" name="Місце для номера слайда 3">
            <a:extLst>
              <a:ext uri="{FF2B5EF4-FFF2-40B4-BE49-F238E27FC236}">
                <a16:creationId xmlns:a16="http://schemas.microsoft.com/office/drawing/2014/main" id="{F84EFC7C-35BD-430F-AE76-D4C99A5FC96D}"/>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1686758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FCC844-ED25-4DC8-8557-3FCA95C6D329}"/>
              </a:ext>
            </a:extLst>
          </p:cNvPr>
          <p:cNvSpPr>
            <a:spLocks noGrp="1"/>
          </p:cNvSpPr>
          <p:nvPr>
            <p:ph type="title"/>
          </p:nvPr>
        </p:nvSpPr>
        <p:spPr>
          <a:xfrm>
            <a:off x="839788" y="457200"/>
            <a:ext cx="3932237" cy="1600200"/>
          </a:xfrm>
        </p:spPr>
        <p:txBody>
          <a:bodyPr anchor="b"/>
          <a:lstStyle>
            <a:lvl1pPr>
              <a:defRPr sz="3200"/>
            </a:lvl1pPr>
          </a:lstStyle>
          <a:p>
            <a:r>
              <a:rPr lang="uk-UA"/>
              <a:t>Клацніть, щоб редагувати стиль зразка заголовка</a:t>
            </a:r>
          </a:p>
        </p:txBody>
      </p:sp>
      <p:sp>
        <p:nvSpPr>
          <p:cNvPr id="3" name="Місце для вмісту 2">
            <a:extLst>
              <a:ext uri="{FF2B5EF4-FFF2-40B4-BE49-F238E27FC236}">
                <a16:creationId xmlns:a16="http://schemas.microsoft.com/office/drawing/2014/main" id="{1D2883E7-8549-4604-9579-B7A0E00E4E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тексту 3">
            <a:extLst>
              <a:ext uri="{FF2B5EF4-FFF2-40B4-BE49-F238E27FC236}">
                <a16:creationId xmlns:a16="http://schemas.microsoft.com/office/drawing/2014/main" id="{575807A4-39A4-4549-848F-53727A38EE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Місце для дати 4">
            <a:extLst>
              <a:ext uri="{FF2B5EF4-FFF2-40B4-BE49-F238E27FC236}">
                <a16:creationId xmlns:a16="http://schemas.microsoft.com/office/drawing/2014/main" id="{7BA21098-4993-4EB4-A2B1-EF797D07ADBC}"/>
              </a:ext>
            </a:extLst>
          </p:cNvPr>
          <p:cNvSpPr>
            <a:spLocks noGrp="1"/>
          </p:cNvSpPr>
          <p:nvPr>
            <p:ph type="dt" sz="half" idx="10"/>
          </p:nvPr>
        </p:nvSpPr>
        <p:spPr/>
        <p:txBody>
          <a:bodyPr/>
          <a:lstStyle/>
          <a:p>
            <a:fld id="{A26C1440-241F-4D1F-883A-D6B09AD66FDD}" type="datetimeFigureOut">
              <a:rPr lang="uk-UA" smtClean="0"/>
              <a:t>25.06.2019</a:t>
            </a:fld>
            <a:endParaRPr lang="uk-UA"/>
          </a:p>
        </p:txBody>
      </p:sp>
      <p:sp>
        <p:nvSpPr>
          <p:cNvPr id="6" name="Місце для нижнього колонтитула 5">
            <a:extLst>
              <a:ext uri="{FF2B5EF4-FFF2-40B4-BE49-F238E27FC236}">
                <a16:creationId xmlns:a16="http://schemas.microsoft.com/office/drawing/2014/main" id="{EFD60677-E583-4227-B01C-6A4E008557F0}"/>
              </a:ext>
            </a:extLst>
          </p:cNvPr>
          <p:cNvSpPr>
            <a:spLocks noGrp="1"/>
          </p:cNvSpPr>
          <p:nvPr>
            <p:ph type="ftr" sz="quarter" idx="11"/>
          </p:nvPr>
        </p:nvSpPr>
        <p:spPr/>
        <p:txBody>
          <a:bodyPr/>
          <a:lstStyle/>
          <a:p>
            <a:endParaRPr lang="uk-UA"/>
          </a:p>
        </p:txBody>
      </p:sp>
      <p:sp>
        <p:nvSpPr>
          <p:cNvPr id="7" name="Місце для номера слайда 6">
            <a:extLst>
              <a:ext uri="{FF2B5EF4-FFF2-40B4-BE49-F238E27FC236}">
                <a16:creationId xmlns:a16="http://schemas.microsoft.com/office/drawing/2014/main" id="{6F38E429-7FF6-4D74-941F-DE7C452A034F}"/>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3402874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079F48-DDFE-46AC-99FE-D34E9BC286BF}"/>
              </a:ext>
            </a:extLst>
          </p:cNvPr>
          <p:cNvSpPr>
            <a:spLocks noGrp="1"/>
          </p:cNvSpPr>
          <p:nvPr>
            <p:ph type="title"/>
          </p:nvPr>
        </p:nvSpPr>
        <p:spPr>
          <a:xfrm>
            <a:off x="839788" y="457200"/>
            <a:ext cx="3932237" cy="1600200"/>
          </a:xfrm>
        </p:spPr>
        <p:txBody>
          <a:bodyPr anchor="b"/>
          <a:lstStyle>
            <a:lvl1pPr>
              <a:defRPr sz="3200"/>
            </a:lvl1pPr>
          </a:lstStyle>
          <a:p>
            <a:r>
              <a:rPr lang="uk-UA"/>
              <a:t>Клацніть, щоб редагувати стиль зразка заголовка</a:t>
            </a:r>
          </a:p>
        </p:txBody>
      </p:sp>
      <p:sp>
        <p:nvSpPr>
          <p:cNvPr id="3" name="Місце для зображення 2">
            <a:extLst>
              <a:ext uri="{FF2B5EF4-FFF2-40B4-BE49-F238E27FC236}">
                <a16:creationId xmlns:a16="http://schemas.microsoft.com/office/drawing/2014/main" id="{4F02EF93-22A5-4A5F-9F98-F22FEC0AC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Місце для тексту 3">
            <a:extLst>
              <a:ext uri="{FF2B5EF4-FFF2-40B4-BE49-F238E27FC236}">
                <a16:creationId xmlns:a16="http://schemas.microsoft.com/office/drawing/2014/main" id="{C69A7E30-7C18-433E-ACC2-83442CF165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Місце для дати 4">
            <a:extLst>
              <a:ext uri="{FF2B5EF4-FFF2-40B4-BE49-F238E27FC236}">
                <a16:creationId xmlns:a16="http://schemas.microsoft.com/office/drawing/2014/main" id="{9BB220E5-2E5C-46C9-95BA-CCFEF06C7CE8}"/>
              </a:ext>
            </a:extLst>
          </p:cNvPr>
          <p:cNvSpPr>
            <a:spLocks noGrp="1"/>
          </p:cNvSpPr>
          <p:nvPr>
            <p:ph type="dt" sz="half" idx="10"/>
          </p:nvPr>
        </p:nvSpPr>
        <p:spPr/>
        <p:txBody>
          <a:bodyPr/>
          <a:lstStyle/>
          <a:p>
            <a:fld id="{A26C1440-241F-4D1F-883A-D6B09AD66FDD}" type="datetimeFigureOut">
              <a:rPr lang="uk-UA" smtClean="0"/>
              <a:t>25.06.2019</a:t>
            </a:fld>
            <a:endParaRPr lang="uk-UA"/>
          </a:p>
        </p:txBody>
      </p:sp>
      <p:sp>
        <p:nvSpPr>
          <p:cNvPr id="6" name="Місце для нижнього колонтитула 5">
            <a:extLst>
              <a:ext uri="{FF2B5EF4-FFF2-40B4-BE49-F238E27FC236}">
                <a16:creationId xmlns:a16="http://schemas.microsoft.com/office/drawing/2014/main" id="{E289BC62-C8AA-48D9-93C7-FB2F0659D0E6}"/>
              </a:ext>
            </a:extLst>
          </p:cNvPr>
          <p:cNvSpPr>
            <a:spLocks noGrp="1"/>
          </p:cNvSpPr>
          <p:nvPr>
            <p:ph type="ftr" sz="quarter" idx="11"/>
          </p:nvPr>
        </p:nvSpPr>
        <p:spPr/>
        <p:txBody>
          <a:bodyPr/>
          <a:lstStyle/>
          <a:p>
            <a:endParaRPr lang="uk-UA"/>
          </a:p>
        </p:txBody>
      </p:sp>
      <p:sp>
        <p:nvSpPr>
          <p:cNvPr id="7" name="Місце для номера слайда 6">
            <a:extLst>
              <a:ext uri="{FF2B5EF4-FFF2-40B4-BE49-F238E27FC236}">
                <a16:creationId xmlns:a16="http://schemas.microsoft.com/office/drawing/2014/main" id="{BFAD2163-DDA3-4229-B973-1A3F60BA77D4}"/>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674748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заголовка 1">
            <a:extLst>
              <a:ext uri="{FF2B5EF4-FFF2-40B4-BE49-F238E27FC236}">
                <a16:creationId xmlns:a16="http://schemas.microsoft.com/office/drawing/2014/main" id="{F684BA93-52D5-4748-9FF5-A056822F87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uk-UA"/>
              <a:t>Клацніть, щоб редагувати стиль зразка заголовка</a:t>
            </a:r>
          </a:p>
        </p:txBody>
      </p:sp>
      <p:sp>
        <p:nvSpPr>
          <p:cNvPr id="3" name="Місце для тексту 2">
            <a:extLst>
              <a:ext uri="{FF2B5EF4-FFF2-40B4-BE49-F238E27FC236}">
                <a16:creationId xmlns:a16="http://schemas.microsoft.com/office/drawing/2014/main" id="{D47A65D2-FA47-4D8E-87D7-85FF16C905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id="{7E13DFB7-9899-4737-8AA7-346CC232EE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C1440-241F-4D1F-883A-D6B09AD66FDD}" type="datetimeFigureOut">
              <a:rPr lang="uk-UA" smtClean="0"/>
              <a:t>25.06.2019</a:t>
            </a:fld>
            <a:endParaRPr lang="uk-UA"/>
          </a:p>
        </p:txBody>
      </p:sp>
      <p:sp>
        <p:nvSpPr>
          <p:cNvPr id="5" name="Місце для нижнього колонтитула 4">
            <a:extLst>
              <a:ext uri="{FF2B5EF4-FFF2-40B4-BE49-F238E27FC236}">
                <a16:creationId xmlns:a16="http://schemas.microsoft.com/office/drawing/2014/main" id="{76B1F1CB-B958-44DF-B1CB-0BA894EC05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Місце для номера слайда 5">
            <a:extLst>
              <a:ext uri="{FF2B5EF4-FFF2-40B4-BE49-F238E27FC236}">
                <a16:creationId xmlns:a16="http://schemas.microsoft.com/office/drawing/2014/main" id="{287C862F-6921-4049-BD3D-68AC2052E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8D71BD-1985-4EC1-9CD9-E7DBEDE530DA}" type="slidenum">
              <a:rPr lang="uk-UA" smtClean="0"/>
              <a:t>‹#›</a:t>
            </a:fld>
            <a:endParaRPr lang="uk-UA"/>
          </a:p>
        </p:txBody>
      </p:sp>
    </p:spTree>
    <p:extLst>
      <p:ext uri="{BB962C8B-B14F-4D97-AF65-F5344CB8AC3E}">
        <p14:creationId xmlns:p14="http://schemas.microsoft.com/office/powerpoint/2010/main" val="3257462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Групувати 18">
            <a:extLst>
              <a:ext uri="{FF2B5EF4-FFF2-40B4-BE49-F238E27FC236}">
                <a16:creationId xmlns:a16="http://schemas.microsoft.com/office/drawing/2014/main" id="{B3F5E830-872A-40D0-98A9-2F2CEB70E30C}"/>
              </a:ext>
            </a:extLst>
          </p:cNvPr>
          <p:cNvGrpSpPr/>
          <p:nvPr/>
        </p:nvGrpSpPr>
        <p:grpSpPr>
          <a:xfrm>
            <a:off x="0" y="0"/>
            <a:ext cx="12192000" cy="6858000"/>
            <a:chOff x="0" y="0"/>
            <a:chExt cx="12192000" cy="6858000"/>
          </a:xfrm>
        </p:grpSpPr>
        <p:sp>
          <p:nvSpPr>
            <p:cNvPr id="12" name="Прямокутник 11">
              <a:extLst>
                <a:ext uri="{FF2B5EF4-FFF2-40B4-BE49-F238E27FC236}">
                  <a16:creationId xmlns:a16="http://schemas.microsoft.com/office/drawing/2014/main" id="{1CF95CD2-AA45-4FE4-B5B9-FE0643959C83}"/>
                </a:ext>
              </a:extLst>
            </p:cNvPr>
            <p:cNvSpPr/>
            <p:nvPr/>
          </p:nvSpPr>
          <p:spPr>
            <a:xfrm>
              <a:off x="0" y="0"/>
              <a:ext cx="12192000" cy="6858000"/>
            </a:xfrm>
            <a:prstGeom prst="rect">
              <a:avLst/>
            </a:prstGeom>
            <a:solidFill>
              <a:srgbClr val="2644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grpSp>
          <p:nvGrpSpPr>
            <p:cNvPr id="18" name="Групувати 17">
              <a:extLst>
                <a:ext uri="{FF2B5EF4-FFF2-40B4-BE49-F238E27FC236}">
                  <a16:creationId xmlns:a16="http://schemas.microsoft.com/office/drawing/2014/main" id="{7FF3A39A-ED6A-449D-B1AB-7C863C79802C}"/>
                </a:ext>
              </a:extLst>
            </p:cNvPr>
            <p:cNvGrpSpPr/>
            <p:nvPr/>
          </p:nvGrpSpPr>
          <p:grpSpPr>
            <a:xfrm>
              <a:off x="0" y="0"/>
              <a:ext cx="12192000" cy="6858000"/>
              <a:chOff x="0" y="0"/>
              <a:chExt cx="12192000" cy="6858000"/>
            </a:xfrm>
          </p:grpSpPr>
          <p:pic>
            <p:nvPicPr>
              <p:cNvPr id="11" name="Рисунок 10">
                <a:extLst>
                  <a:ext uri="{FF2B5EF4-FFF2-40B4-BE49-F238E27FC236}">
                    <a16:creationId xmlns:a16="http://schemas.microsoft.com/office/drawing/2014/main" id="{30AE274A-DD53-45D8-8BAA-CE84785D99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pic>
            <p:nvPicPr>
              <p:cNvPr id="5" name="Рисунок 4">
                <a:extLst>
                  <a:ext uri="{FF2B5EF4-FFF2-40B4-BE49-F238E27FC236}">
                    <a16:creationId xmlns:a16="http://schemas.microsoft.com/office/drawing/2014/main" id="{B826953E-F317-440D-A9BB-5A799C5B7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072" y="2462703"/>
                <a:ext cx="5587398" cy="4362640"/>
              </a:xfrm>
              <a:prstGeom prst="rect">
                <a:avLst/>
              </a:prstGeom>
            </p:spPr>
          </p:pic>
        </p:grpSp>
      </p:grpSp>
      <p:sp>
        <p:nvSpPr>
          <p:cNvPr id="14" name="TextBox 13">
            <a:extLst>
              <a:ext uri="{FF2B5EF4-FFF2-40B4-BE49-F238E27FC236}">
                <a16:creationId xmlns:a16="http://schemas.microsoft.com/office/drawing/2014/main" id="{4A7FC238-E12A-42EC-B5D6-E31FA7B3B9C9}"/>
              </a:ext>
            </a:extLst>
          </p:cNvPr>
          <p:cNvSpPr txBox="1"/>
          <p:nvPr/>
        </p:nvSpPr>
        <p:spPr>
          <a:xfrm>
            <a:off x="680358" y="1755403"/>
            <a:ext cx="6106886" cy="584775"/>
          </a:xfrm>
          <a:prstGeom prst="rect">
            <a:avLst/>
          </a:prstGeom>
          <a:noFill/>
        </p:spPr>
        <p:txBody>
          <a:bodyPr wrap="square" rtlCol="0">
            <a:spAutoFit/>
          </a:bodyPr>
          <a:lstStyle/>
          <a:p>
            <a:r>
              <a:rPr lang="en-US" sz="3200" dirty="0">
                <a:solidFill>
                  <a:schemeClr val="bg1"/>
                </a:solidFill>
                <a:latin typeface="Montserrat SemiBold" panose="00000700000000000000" pitchFamily="2" charset="-52"/>
              </a:rPr>
              <a:t>Architectural </a:t>
            </a:r>
            <a:r>
              <a:rPr lang="en-US" sz="3200" dirty="0" smtClean="0">
                <a:solidFill>
                  <a:schemeClr val="bg1"/>
                </a:solidFill>
                <a:latin typeface="Montserrat SemiBold" panose="00000700000000000000" pitchFamily="2" charset="-52"/>
              </a:rPr>
              <a:t>Patterns</a:t>
            </a:r>
            <a:endParaRPr lang="uk-UA" sz="3200" dirty="0">
              <a:solidFill>
                <a:schemeClr val="bg1"/>
              </a:solidFill>
              <a:latin typeface="Montserrat SemiBold" panose="00000700000000000000" pitchFamily="2" charset="-52"/>
            </a:endParaRPr>
          </a:p>
        </p:txBody>
      </p:sp>
      <p:sp>
        <p:nvSpPr>
          <p:cNvPr id="15" name="TextBox 14">
            <a:extLst>
              <a:ext uri="{FF2B5EF4-FFF2-40B4-BE49-F238E27FC236}">
                <a16:creationId xmlns:a16="http://schemas.microsoft.com/office/drawing/2014/main" id="{1AA4576C-F50C-41A8-B6C8-8B1DFE3D2628}"/>
              </a:ext>
            </a:extLst>
          </p:cNvPr>
          <p:cNvSpPr txBox="1"/>
          <p:nvPr/>
        </p:nvSpPr>
        <p:spPr>
          <a:xfrm>
            <a:off x="702130" y="5048858"/>
            <a:ext cx="1012372" cy="276999"/>
          </a:xfrm>
          <a:prstGeom prst="rect">
            <a:avLst/>
          </a:prstGeom>
          <a:noFill/>
        </p:spPr>
        <p:txBody>
          <a:bodyPr wrap="square" rtlCol="0">
            <a:spAutoFit/>
          </a:bodyPr>
          <a:lstStyle/>
          <a:p>
            <a:r>
              <a:rPr lang="en-US" sz="1200" dirty="0">
                <a:solidFill>
                  <a:schemeClr val="bg1"/>
                </a:solidFill>
                <a:latin typeface="Montserrat SemiBold" panose="00000700000000000000" pitchFamily="2" charset="-52"/>
              </a:rPr>
              <a:t>Speaker</a:t>
            </a:r>
            <a:r>
              <a:rPr lang="ru-RU" sz="1200" dirty="0">
                <a:solidFill>
                  <a:schemeClr val="bg1"/>
                </a:solidFill>
                <a:latin typeface="Montserrat SemiBold" panose="00000700000000000000" pitchFamily="2" charset="-52"/>
              </a:rPr>
              <a:t>:</a:t>
            </a:r>
            <a:endParaRPr lang="uk-UA" sz="1200" dirty="0">
              <a:solidFill>
                <a:schemeClr val="bg1"/>
              </a:solidFill>
              <a:latin typeface="Montserrat SemiBold" panose="00000700000000000000" pitchFamily="2" charset="-52"/>
            </a:endParaRPr>
          </a:p>
        </p:txBody>
      </p:sp>
      <p:sp>
        <p:nvSpPr>
          <p:cNvPr id="16" name="TextBox 15">
            <a:extLst>
              <a:ext uri="{FF2B5EF4-FFF2-40B4-BE49-F238E27FC236}">
                <a16:creationId xmlns:a16="http://schemas.microsoft.com/office/drawing/2014/main" id="{1F93BCD3-33FD-4F1B-B072-DEEC469F4F2C}"/>
              </a:ext>
            </a:extLst>
          </p:cNvPr>
          <p:cNvSpPr txBox="1"/>
          <p:nvPr/>
        </p:nvSpPr>
        <p:spPr>
          <a:xfrm>
            <a:off x="702130" y="5345357"/>
            <a:ext cx="1012372" cy="276999"/>
          </a:xfrm>
          <a:prstGeom prst="rect">
            <a:avLst/>
          </a:prstGeom>
          <a:noFill/>
        </p:spPr>
        <p:txBody>
          <a:bodyPr wrap="square" rtlCol="0">
            <a:spAutoFit/>
          </a:bodyPr>
          <a:lstStyle/>
          <a:p>
            <a:r>
              <a:rPr lang="en-GB" sz="1200" dirty="0" smtClean="0">
                <a:solidFill>
                  <a:schemeClr val="bg1"/>
                </a:solidFill>
                <a:latin typeface="Montserrat ExtraLight" panose="00000300000000000000" pitchFamily="2" charset="-52"/>
              </a:rPr>
              <a:t>Igor</a:t>
            </a:r>
            <a:r>
              <a:rPr lang="en-US" sz="1200" dirty="0" smtClean="0">
                <a:solidFill>
                  <a:schemeClr val="bg1"/>
                </a:solidFill>
                <a:latin typeface="Montserrat ExtraLight" panose="00000300000000000000" pitchFamily="2" charset="-52"/>
              </a:rPr>
              <a:t> </a:t>
            </a:r>
            <a:endParaRPr lang="uk-UA" sz="1200" dirty="0">
              <a:solidFill>
                <a:schemeClr val="bg1"/>
              </a:solidFill>
              <a:latin typeface="Montserrat ExtraLight" panose="00000300000000000000" pitchFamily="2" charset="-52"/>
            </a:endParaRPr>
          </a:p>
        </p:txBody>
      </p:sp>
    </p:spTree>
    <p:extLst>
      <p:ext uri="{BB962C8B-B14F-4D97-AF65-F5344CB8AC3E}">
        <p14:creationId xmlns:p14="http://schemas.microsoft.com/office/powerpoint/2010/main" val="1080118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id="{127C2234-1DE3-4A01-A557-FEC2CD486BD2}"/>
              </a:ext>
            </a:extLst>
          </p:cNvPr>
          <p:cNvSpPr/>
          <p:nvPr/>
        </p:nvSpPr>
        <p:spPr>
          <a:xfrm>
            <a:off x="0" y="9549"/>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Овал 1">
            <a:extLst>
              <a:ext uri="{FF2B5EF4-FFF2-40B4-BE49-F238E27FC236}">
                <a16:creationId xmlns:a16="http://schemas.microsoft.com/office/drawing/2014/main" id="{77E6E98E-92E2-4D5F-A81F-F60C3B47F69B}"/>
              </a:ext>
            </a:extLst>
          </p:cNvPr>
          <p:cNvSpPr/>
          <p:nvPr/>
        </p:nvSpPr>
        <p:spPr>
          <a:xfrm>
            <a:off x="406899" y="2207079"/>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 name="Овал 3">
            <a:extLst>
              <a:ext uri="{FF2B5EF4-FFF2-40B4-BE49-F238E27FC236}">
                <a16:creationId xmlns:a16="http://schemas.microsoft.com/office/drawing/2014/main" id="{E6C4AA66-44AD-423C-8C54-22C52A6A7D6A}"/>
              </a:ext>
            </a:extLst>
          </p:cNvPr>
          <p:cNvSpPr/>
          <p:nvPr/>
        </p:nvSpPr>
        <p:spPr>
          <a:xfrm>
            <a:off x="1932169" y="6479721"/>
            <a:ext cx="89807" cy="89807"/>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5BDE17A8-4211-4655-8AEC-A080B76734C9}"/>
              </a:ext>
            </a:extLst>
          </p:cNvPr>
          <p:cNvSpPr/>
          <p:nvPr/>
        </p:nvSpPr>
        <p:spPr>
          <a:xfrm>
            <a:off x="10682597" y="1665514"/>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4A1250BF-51B8-4204-9590-59DE636281C1}"/>
              </a:ext>
            </a:extLst>
          </p:cNvPr>
          <p:cNvSpPr/>
          <p:nvPr/>
        </p:nvSpPr>
        <p:spPr>
          <a:xfrm>
            <a:off x="521199" y="55789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FC8378F4-A1E6-4328-8AC0-C57C028E90B1}"/>
              </a:ext>
            </a:extLst>
          </p:cNvPr>
          <p:cNvSpPr/>
          <p:nvPr/>
        </p:nvSpPr>
        <p:spPr>
          <a:xfrm>
            <a:off x="11527972" y="359228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9129C929-2A39-4194-81CD-41AAB841B672}"/>
              </a:ext>
            </a:extLst>
          </p:cNvPr>
          <p:cNvSpPr/>
          <p:nvPr/>
        </p:nvSpPr>
        <p:spPr>
          <a:xfrm>
            <a:off x="764812" y="2876550"/>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B9F177E1-77E5-495D-9606-BCDFD32EB601}"/>
              </a:ext>
            </a:extLst>
          </p:cNvPr>
          <p:cNvSpPr/>
          <p:nvPr/>
        </p:nvSpPr>
        <p:spPr>
          <a:xfrm>
            <a:off x="11413672" y="615043"/>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id="{02A2063A-F88F-44E3-855B-D8DB9CD3CF39}"/>
              </a:ext>
            </a:extLst>
          </p:cNvPr>
          <p:cNvSpPr/>
          <p:nvPr/>
        </p:nvSpPr>
        <p:spPr>
          <a:xfrm>
            <a:off x="1206908" y="1459922"/>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id="{A8F93059-2E3E-4E1D-959C-0BD595DD81E8}"/>
              </a:ext>
            </a:extLst>
          </p:cNvPr>
          <p:cNvSpPr/>
          <p:nvPr/>
        </p:nvSpPr>
        <p:spPr>
          <a:xfrm>
            <a:off x="11753850" y="2349953"/>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id="{FCEBDFF6-BC42-4179-9FAD-F1B19B097932}"/>
              </a:ext>
            </a:extLst>
          </p:cNvPr>
          <p:cNvSpPr/>
          <p:nvPr/>
        </p:nvSpPr>
        <p:spPr>
          <a:xfrm>
            <a:off x="1039585" y="5725884"/>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a16="http://schemas.microsoft.com/office/drawing/2014/main" id="{18AACDBD-F58E-4948-B6B0-F6A8B2BEDF1D}"/>
              </a:ext>
            </a:extLst>
          </p:cNvPr>
          <p:cNvSpPr/>
          <p:nvPr/>
        </p:nvSpPr>
        <p:spPr>
          <a:xfrm>
            <a:off x="1264058" y="4395107"/>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id="{BEFB1AE4-AFEB-474A-A7A9-8B725370A907}"/>
              </a:ext>
            </a:extLst>
          </p:cNvPr>
          <p:cNvSpPr/>
          <p:nvPr/>
        </p:nvSpPr>
        <p:spPr>
          <a:xfrm>
            <a:off x="10674433" y="521623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a16="http://schemas.microsoft.com/office/drawing/2014/main" id="{E2D00353-F8B6-43E8-91EC-050CB329306B}"/>
              </a:ext>
            </a:extLst>
          </p:cNvPr>
          <p:cNvSpPr/>
          <p:nvPr/>
        </p:nvSpPr>
        <p:spPr>
          <a:xfrm>
            <a:off x="9764485" y="650483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2" name="TextBox 21">
            <a:extLst>
              <a:ext uri="{FF2B5EF4-FFF2-40B4-BE49-F238E27FC236}">
                <a16:creationId xmlns:a16="http://schemas.microsoft.com/office/drawing/2014/main" id="{9BF44307-A303-4A5A-91B8-B5D754DAD1F8}"/>
              </a:ext>
            </a:extLst>
          </p:cNvPr>
          <p:cNvSpPr txBox="1"/>
          <p:nvPr/>
        </p:nvSpPr>
        <p:spPr>
          <a:xfrm>
            <a:off x="2507510" y="1998426"/>
            <a:ext cx="8390972" cy="3416320"/>
          </a:xfrm>
          <a:prstGeom prst="rect">
            <a:avLst/>
          </a:prstGeom>
          <a:noFill/>
        </p:spPr>
        <p:txBody>
          <a:bodyPr wrap="square" rtlCol="0">
            <a:spAutoFit/>
          </a:bodyPr>
          <a:lstStyle/>
          <a:p>
            <a:r>
              <a:rPr lang="en-GB" dirty="0">
                <a:latin typeface="Montserrat ExtraLight" panose="00000300000000000000" pitchFamily="2" charset="-52"/>
              </a:rPr>
              <a:t>All these methods do only one thing “Separation of Concerns” or “Layered Architecture” but in their own way. </a:t>
            </a:r>
            <a:endParaRPr lang="en-GB" dirty="0" smtClean="0">
              <a:latin typeface="Montserrat ExtraLight" panose="00000300000000000000" pitchFamily="2" charset="-52"/>
            </a:endParaRPr>
          </a:p>
          <a:p>
            <a:endParaRPr lang="en-GB" dirty="0" smtClean="0">
              <a:latin typeface="Montserrat ExtraLight" panose="00000300000000000000" pitchFamily="2" charset="-52"/>
            </a:endParaRPr>
          </a:p>
          <a:p>
            <a:endParaRPr lang="en-GB" dirty="0" smtClean="0">
              <a:latin typeface="Montserrat ExtraLight" panose="00000300000000000000" pitchFamily="2" charset="-52"/>
            </a:endParaRPr>
          </a:p>
          <a:p>
            <a:r>
              <a:rPr lang="en-GB" dirty="0" smtClean="0">
                <a:latin typeface="Montserrat ExtraLight" panose="00000300000000000000" pitchFamily="2" charset="-52"/>
              </a:rPr>
              <a:t>All </a:t>
            </a:r>
            <a:r>
              <a:rPr lang="en-GB" dirty="0">
                <a:latin typeface="Montserrat ExtraLight" panose="00000300000000000000" pitchFamily="2" charset="-52"/>
              </a:rPr>
              <a:t>these concepts are pretty old, like idea of MVC was tossed in 1970s. </a:t>
            </a:r>
            <a:endParaRPr lang="en-GB" dirty="0" smtClean="0">
              <a:latin typeface="Montserrat ExtraLight" panose="00000300000000000000" pitchFamily="2" charset="-52"/>
            </a:endParaRPr>
          </a:p>
          <a:p>
            <a:endParaRPr lang="en-GB" dirty="0" smtClean="0">
              <a:latin typeface="Montserrat ExtraLight" panose="00000300000000000000" pitchFamily="2" charset="-52"/>
            </a:endParaRPr>
          </a:p>
          <a:p>
            <a:endParaRPr lang="en-GB" dirty="0" smtClean="0">
              <a:latin typeface="Montserrat ExtraLight" panose="00000300000000000000" pitchFamily="2" charset="-52"/>
            </a:endParaRPr>
          </a:p>
          <a:p>
            <a:r>
              <a:rPr lang="en-GB" dirty="0" smtClean="0">
                <a:latin typeface="Montserrat ExtraLight" panose="00000300000000000000" pitchFamily="2" charset="-52"/>
              </a:rPr>
              <a:t>All </a:t>
            </a:r>
            <a:r>
              <a:rPr lang="en-GB" dirty="0">
                <a:latin typeface="Montserrat ExtraLight" panose="00000300000000000000" pitchFamily="2" charset="-52"/>
              </a:rPr>
              <a:t>these patterns forces a separation of concerns, it means domain model and controller logic are decoupled from user interface (view). As a result maintenance and testing of the application become simpler and easier.</a:t>
            </a:r>
          </a:p>
        </p:txBody>
      </p:sp>
      <p:sp>
        <p:nvSpPr>
          <p:cNvPr id="18" name="TextBox 17">
            <a:extLst>
              <a:ext uri="{FF2B5EF4-FFF2-40B4-BE49-F238E27FC236}">
                <a16:creationId xmlns:a16="http://schemas.microsoft.com/office/drawing/2014/main" id="{9BF44307-A303-4A5A-91B8-B5D754DAD1F8}"/>
              </a:ext>
            </a:extLst>
          </p:cNvPr>
          <p:cNvSpPr txBox="1"/>
          <p:nvPr/>
        </p:nvSpPr>
        <p:spPr>
          <a:xfrm>
            <a:off x="2886848" y="517895"/>
            <a:ext cx="8390972" cy="461665"/>
          </a:xfrm>
          <a:prstGeom prst="rect">
            <a:avLst/>
          </a:prstGeom>
          <a:noFill/>
        </p:spPr>
        <p:txBody>
          <a:bodyPr wrap="square" rtlCol="0">
            <a:spAutoFit/>
          </a:bodyPr>
          <a:lstStyle/>
          <a:p>
            <a:r>
              <a:rPr lang="en-US" sz="2400" dirty="0">
                <a:latin typeface="Montserrat ExtraLight" panose="00000300000000000000" pitchFamily="2" charset="-52"/>
              </a:rPr>
              <a:t>Separation of Concerns</a:t>
            </a:r>
          </a:p>
        </p:txBody>
      </p:sp>
      <p:pic>
        <p:nvPicPr>
          <p:cNvPr id="20"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138498" y="4671566"/>
            <a:ext cx="307473" cy="176419"/>
          </a:xfrm>
          <a:prstGeom prst="rect">
            <a:avLst/>
          </a:prstGeom>
        </p:spPr>
      </p:pic>
      <p:pic>
        <p:nvPicPr>
          <p:cNvPr id="21"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138498" y="2291679"/>
            <a:ext cx="307473" cy="176419"/>
          </a:xfrm>
          <a:prstGeom prst="rect">
            <a:avLst/>
          </a:prstGeom>
        </p:spPr>
      </p:pic>
      <p:pic>
        <p:nvPicPr>
          <p:cNvPr id="23"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153358" y="3350340"/>
            <a:ext cx="307473" cy="176419"/>
          </a:xfrm>
          <a:prstGeom prst="rect">
            <a:avLst/>
          </a:prstGeom>
        </p:spPr>
      </p:pic>
    </p:spTree>
    <p:extLst>
      <p:ext uri="{BB962C8B-B14F-4D97-AF65-F5344CB8AC3E}">
        <p14:creationId xmlns:p14="http://schemas.microsoft.com/office/powerpoint/2010/main" val="234259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Овал 3">
            <a:extLst>
              <a:ext uri="{FF2B5EF4-FFF2-40B4-BE49-F238E27FC236}">
                <a16:creationId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TextBox 11">
            <a:extLst>
              <a:ext uri="{FF2B5EF4-FFF2-40B4-BE49-F238E27FC236}">
                <a16:creationId xmlns:a16="http://schemas.microsoft.com/office/drawing/2014/main" id="{0AEB6FDB-5F15-4220-BC92-2B695FBFC30F}"/>
              </a:ext>
            </a:extLst>
          </p:cNvPr>
          <p:cNvSpPr txBox="1"/>
          <p:nvPr/>
        </p:nvSpPr>
        <p:spPr>
          <a:xfrm>
            <a:off x="4311724" y="583414"/>
            <a:ext cx="4383808" cy="369332"/>
          </a:xfrm>
          <a:prstGeom prst="rect">
            <a:avLst/>
          </a:prstGeom>
          <a:noFill/>
        </p:spPr>
        <p:txBody>
          <a:bodyPr wrap="square" rtlCol="0">
            <a:spAutoFit/>
          </a:bodyPr>
          <a:lstStyle/>
          <a:p>
            <a:r>
              <a:rPr lang="en-US" dirty="0">
                <a:latin typeface="Montserrat SemiBold" panose="00000700000000000000" pitchFamily="2" charset="-52"/>
              </a:rPr>
              <a:t>MVC - Model-View-Controller</a:t>
            </a:r>
          </a:p>
        </p:txBody>
      </p:sp>
      <p:pic>
        <p:nvPicPr>
          <p:cNvPr id="19" name="Picture 2" descr="mvc_im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5036" y="1687901"/>
            <a:ext cx="6115050" cy="4229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094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id="{127C2234-1DE3-4A01-A557-FEC2CD486BD2}"/>
              </a:ext>
            </a:extLst>
          </p:cNvPr>
          <p:cNvSpPr/>
          <p:nvPr/>
        </p:nvSpPr>
        <p:spPr>
          <a:xfrm>
            <a:off x="5777" y="8629"/>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Овал 1">
            <a:extLst>
              <a:ext uri="{FF2B5EF4-FFF2-40B4-BE49-F238E27FC236}">
                <a16:creationId xmlns:a16="http://schemas.microsoft.com/office/drawing/2014/main" id="{77E6E98E-92E2-4D5F-A81F-F60C3B47F69B}"/>
              </a:ext>
            </a:extLst>
          </p:cNvPr>
          <p:cNvSpPr/>
          <p:nvPr/>
        </p:nvSpPr>
        <p:spPr>
          <a:xfrm>
            <a:off x="406899" y="2207079"/>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 name="Овал 3">
            <a:extLst>
              <a:ext uri="{FF2B5EF4-FFF2-40B4-BE49-F238E27FC236}">
                <a16:creationId xmlns:a16="http://schemas.microsoft.com/office/drawing/2014/main" id="{E6C4AA66-44AD-423C-8C54-22C52A6A7D6A}"/>
              </a:ext>
            </a:extLst>
          </p:cNvPr>
          <p:cNvSpPr/>
          <p:nvPr/>
        </p:nvSpPr>
        <p:spPr>
          <a:xfrm>
            <a:off x="1932169" y="6479721"/>
            <a:ext cx="89807" cy="89807"/>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5BDE17A8-4211-4655-8AEC-A080B76734C9}"/>
              </a:ext>
            </a:extLst>
          </p:cNvPr>
          <p:cNvSpPr/>
          <p:nvPr/>
        </p:nvSpPr>
        <p:spPr>
          <a:xfrm>
            <a:off x="10682597" y="1665514"/>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4A1250BF-51B8-4204-9590-59DE636281C1}"/>
              </a:ext>
            </a:extLst>
          </p:cNvPr>
          <p:cNvSpPr/>
          <p:nvPr/>
        </p:nvSpPr>
        <p:spPr>
          <a:xfrm>
            <a:off x="521199" y="55789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FC8378F4-A1E6-4328-8AC0-C57C028E90B1}"/>
              </a:ext>
            </a:extLst>
          </p:cNvPr>
          <p:cNvSpPr/>
          <p:nvPr/>
        </p:nvSpPr>
        <p:spPr>
          <a:xfrm>
            <a:off x="11527972" y="359228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9129C929-2A39-4194-81CD-41AAB841B672}"/>
              </a:ext>
            </a:extLst>
          </p:cNvPr>
          <p:cNvSpPr/>
          <p:nvPr/>
        </p:nvSpPr>
        <p:spPr>
          <a:xfrm>
            <a:off x="764812" y="2876550"/>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B9F177E1-77E5-495D-9606-BCDFD32EB601}"/>
              </a:ext>
            </a:extLst>
          </p:cNvPr>
          <p:cNvSpPr/>
          <p:nvPr/>
        </p:nvSpPr>
        <p:spPr>
          <a:xfrm>
            <a:off x="11413672" y="615043"/>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id="{02A2063A-F88F-44E3-855B-D8DB9CD3CF39}"/>
              </a:ext>
            </a:extLst>
          </p:cNvPr>
          <p:cNvSpPr/>
          <p:nvPr/>
        </p:nvSpPr>
        <p:spPr>
          <a:xfrm>
            <a:off x="292599" y="1382486"/>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id="{A8F93059-2E3E-4E1D-959C-0BD595DD81E8}"/>
              </a:ext>
            </a:extLst>
          </p:cNvPr>
          <p:cNvSpPr/>
          <p:nvPr/>
        </p:nvSpPr>
        <p:spPr>
          <a:xfrm>
            <a:off x="11753850" y="2349953"/>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id="{FCEBDFF6-BC42-4179-9FAD-F1B19B097932}"/>
              </a:ext>
            </a:extLst>
          </p:cNvPr>
          <p:cNvSpPr/>
          <p:nvPr/>
        </p:nvSpPr>
        <p:spPr>
          <a:xfrm>
            <a:off x="1039585" y="5725884"/>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a16="http://schemas.microsoft.com/office/drawing/2014/main" id="{18AACDBD-F58E-4948-B6B0-F6A8B2BEDF1D}"/>
              </a:ext>
            </a:extLst>
          </p:cNvPr>
          <p:cNvSpPr/>
          <p:nvPr/>
        </p:nvSpPr>
        <p:spPr>
          <a:xfrm>
            <a:off x="1264058" y="4395107"/>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id="{BEFB1AE4-AFEB-474A-A7A9-8B725370A907}"/>
              </a:ext>
            </a:extLst>
          </p:cNvPr>
          <p:cNvSpPr/>
          <p:nvPr/>
        </p:nvSpPr>
        <p:spPr>
          <a:xfrm>
            <a:off x="10674433" y="521623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a16="http://schemas.microsoft.com/office/drawing/2014/main" id="{E2D00353-F8B6-43E8-91EC-050CB329306B}"/>
              </a:ext>
            </a:extLst>
          </p:cNvPr>
          <p:cNvSpPr/>
          <p:nvPr/>
        </p:nvSpPr>
        <p:spPr>
          <a:xfrm>
            <a:off x="9764485" y="650483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2" name="TextBox 21">
            <a:extLst>
              <a:ext uri="{FF2B5EF4-FFF2-40B4-BE49-F238E27FC236}">
                <a16:creationId xmlns:a16="http://schemas.microsoft.com/office/drawing/2014/main" id="{9BF44307-A303-4A5A-91B8-B5D754DAD1F8}"/>
              </a:ext>
            </a:extLst>
          </p:cNvPr>
          <p:cNvSpPr txBox="1"/>
          <p:nvPr/>
        </p:nvSpPr>
        <p:spPr>
          <a:xfrm>
            <a:off x="1098024" y="109435"/>
            <a:ext cx="10087047" cy="1846659"/>
          </a:xfrm>
          <a:prstGeom prst="rect">
            <a:avLst/>
          </a:prstGeom>
          <a:noFill/>
        </p:spPr>
        <p:txBody>
          <a:bodyPr wrap="square" rtlCol="0">
            <a:spAutoFit/>
          </a:bodyPr>
          <a:lstStyle/>
          <a:p>
            <a:r>
              <a:rPr lang="en-GB" sz="2400" dirty="0">
                <a:latin typeface="Montserrat ExtraLight" panose="00000300000000000000" pitchFamily="2" charset="-52"/>
              </a:rPr>
              <a:t>Model</a:t>
            </a:r>
            <a:endParaRPr lang="uk-UA" sz="1200" dirty="0" smtClean="0">
              <a:latin typeface="Montserrat ExtraLight" panose="00000300000000000000" pitchFamily="2" charset="-52"/>
            </a:endParaRPr>
          </a:p>
          <a:p>
            <a:pPr algn="just"/>
            <a:r>
              <a:rPr lang="en-GB" dirty="0">
                <a:latin typeface="Montserrat ExtraLight" panose="00000300000000000000" pitchFamily="2" charset="-52"/>
              </a:rPr>
              <a:t>The model typically is the data of your application and the logic to retrieve and persist that data. Often, this </a:t>
            </a:r>
            <a:r>
              <a:rPr lang="en-GB" dirty="0" smtClean="0">
                <a:latin typeface="Montserrat ExtraLight" panose="00000300000000000000" pitchFamily="2" charset="-52"/>
              </a:rPr>
              <a:t>can </a:t>
            </a:r>
            <a:r>
              <a:rPr lang="en-GB" dirty="0">
                <a:latin typeface="Montserrat ExtraLight" panose="00000300000000000000" pitchFamily="2" charset="-52"/>
              </a:rPr>
              <a:t>be based on a database or the results from web services. In some cases, that </a:t>
            </a:r>
            <a:r>
              <a:rPr lang="en-GB" dirty="0" smtClean="0">
                <a:latin typeface="Montserrat ExtraLight" panose="00000300000000000000" pitchFamily="2" charset="-52"/>
              </a:rPr>
              <a:t>model </a:t>
            </a:r>
            <a:r>
              <a:rPr lang="en-GB" dirty="0">
                <a:latin typeface="Montserrat ExtraLight" panose="00000300000000000000" pitchFamily="2" charset="-52"/>
              </a:rPr>
              <a:t>maps perfectly to what you see on the screen, but in other cases it has to be adapted, aggregated or extended to be usable.</a:t>
            </a:r>
            <a:endParaRPr lang="uk-UA" dirty="0">
              <a:latin typeface="Montserrat ExtraLight" panose="00000300000000000000" pitchFamily="2" charset="-52"/>
            </a:endParaRPr>
          </a:p>
        </p:txBody>
      </p:sp>
      <p:pic>
        <p:nvPicPr>
          <p:cNvPr id="23"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97639" y="715692"/>
            <a:ext cx="307473" cy="176419"/>
          </a:xfrm>
          <a:prstGeom prst="rect">
            <a:avLst/>
          </a:prstGeom>
        </p:spPr>
      </p:pic>
      <p:sp>
        <p:nvSpPr>
          <p:cNvPr id="24" name="TextBox 23">
            <a:extLst>
              <a:ext uri="{FF2B5EF4-FFF2-40B4-BE49-F238E27FC236}">
                <a16:creationId xmlns:a16="http://schemas.microsoft.com/office/drawing/2014/main" id="{9BF44307-A303-4A5A-91B8-B5D754DAD1F8}"/>
              </a:ext>
            </a:extLst>
          </p:cNvPr>
          <p:cNvSpPr txBox="1"/>
          <p:nvPr/>
        </p:nvSpPr>
        <p:spPr>
          <a:xfrm>
            <a:off x="1104900" y="2013092"/>
            <a:ext cx="10308772" cy="1569660"/>
          </a:xfrm>
          <a:prstGeom prst="rect">
            <a:avLst/>
          </a:prstGeom>
          <a:noFill/>
        </p:spPr>
        <p:txBody>
          <a:bodyPr wrap="square" rtlCol="0">
            <a:spAutoFit/>
          </a:bodyPr>
          <a:lstStyle/>
          <a:p>
            <a:r>
              <a:rPr lang="en-GB" sz="2400" dirty="0" smtClean="0">
                <a:latin typeface="Montserrat ExtraLight" panose="00000300000000000000" pitchFamily="2" charset="-52"/>
              </a:rPr>
              <a:t>View</a:t>
            </a:r>
            <a:endParaRPr lang="en-GB" sz="1200" dirty="0" smtClean="0">
              <a:latin typeface="Montserrat ExtraLight" panose="00000300000000000000" pitchFamily="2" charset="-52"/>
            </a:endParaRPr>
          </a:p>
          <a:p>
            <a:r>
              <a:rPr lang="en-GB" dirty="0">
                <a:latin typeface="Montserrat ExtraLight" panose="00000300000000000000" pitchFamily="2" charset="-52"/>
              </a:rPr>
              <a:t>The View was responsible for drawing the UI on the screen. Without windows or controls, that meant drawing, boxes, buttons, input fields, </a:t>
            </a:r>
            <a:r>
              <a:rPr lang="en-GB" dirty="0" err="1">
                <a:latin typeface="Montserrat ExtraLight" panose="00000300000000000000" pitchFamily="2" charset="-52"/>
              </a:rPr>
              <a:t>etc</a:t>
            </a:r>
            <a:r>
              <a:rPr lang="en-GB" dirty="0">
                <a:latin typeface="Montserrat ExtraLight" panose="00000300000000000000" pitchFamily="2" charset="-52"/>
              </a:rPr>
              <a:t> on the screen. The View can also monitor the model and display any data in it or update itself if the data changes.</a:t>
            </a:r>
            <a:endParaRPr lang="uk-UA" dirty="0" smtClean="0">
              <a:latin typeface="Montserrat ExtraLight" panose="00000300000000000000" pitchFamily="2" charset="-52"/>
            </a:endParaRPr>
          </a:p>
        </p:txBody>
      </p:sp>
      <p:pic>
        <p:nvPicPr>
          <p:cNvPr id="25"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97639" y="3001949"/>
            <a:ext cx="307473" cy="176419"/>
          </a:xfrm>
          <a:prstGeom prst="rect">
            <a:avLst/>
          </a:prstGeom>
        </p:spPr>
      </p:pic>
      <p:sp>
        <p:nvSpPr>
          <p:cNvPr id="26" name="TextBox 25">
            <a:extLst>
              <a:ext uri="{FF2B5EF4-FFF2-40B4-BE49-F238E27FC236}">
                <a16:creationId xmlns:a16="http://schemas.microsoft.com/office/drawing/2014/main" id="{9BF44307-A303-4A5A-91B8-B5D754DAD1F8}"/>
              </a:ext>
            </a:extLst>
          </p:cNvPr>
          <p:cNvSpPr txBox="1"/>
          <p:nvPr/>
        </p:nvSpPr>
        <p:spPr>
          <a:xfrm>
            <a:off x="1072242" y="3740556"/>
            <a:ext cx="10429948" cy="1846659"/>
          </a:xfrm>
          <a:prstGeom prst="rect">
            <a:avLst/>
          </a:prstGeom>
          <a:noFill/>
        </p:spPr>
        <p:txBody>
          <a:bodyPr wrap="square" rtlCol="0">
            <a:spAutoFit/>
          </a:bodyPr>
          <a:lstStyle/>
          <a:p>
            <a:r>
              <a:rPr lang="en-GB" sz="2400" dirty="0">
                <a:latin typeface="Montserrat ExtraLight" panose="00000300000000000000" pitchFamily="2" charset="-52"/>
              </a:rPr>
              <a:t>Controller</a:t>
            </a:r>
            <a:endParaRPr lang="en-GB" sz="1200" dirty="0" smtClean="0">
              <a:latin typeface="Montserrat ExtraLight" panose="00000300000000000000" pitchFamily="2" charset="-52"/>
            </a:endParaRPr>
          </a:p>
          <a:p>
            <a:pPr algn="just"/>
            <a:r>
              <a:rPr lang="en-GB" dirty="0">
                <a:latin typeface="Montserrat ExtraLight" panose="00000300000000000000" pitchFamily="2" charset="-52"/>
              </a:rPr>
              <a:t>The controller is responsible for handling the User Input and then updating the Model or the View. So if the user is interacts with the application, IE: presses a button on the keyboard, moves the mouse, the controller is notified of that user gesture and decides what to do with it. Maybe it should update the view, maybe it should update the model.</a:t>
            </a:r>
            <a:endParaRPr lang="uk-UA" dirty="0" smtClean="0">
              <a:latin typeface="Montserrat ExtraLight" panose="00000300000000000000" pitchFamily="2" charset="-52"/>
            </a:endParaRPr>
          </a:p>
        </p:txBody>
      </p:sp>
      <p:pic>
        <p:nvPicPr>
          <p:cNvPr id="27"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69972" y="4482721"/>
            <a:ext cx="307473" cy="176419"/>
          </a:xfrm>
          <a:prstGeom prst="rect">
            <a:avLst/>
          </a:prstGeom>
        </p:spPr>
      </p:pic>
    </p:spTree>
    <p:extLst>
      <p:ext uri="{BB962C8B-B14F-4D97-AF65-F5344CB8AC3E}">
        <p14:creationId xmlns:p14="http://schemas.microsoft.com/office/powerpoint/2010/main" val="1269293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id="{127C2234-1DE3-4A01-A557-FEC2CD486BD2}"/>
              </a:ext>
            </a:extLst>
          </p:cNvPr>
          <p:cNvSpPr/>
          <p:nvPr/>
        </p:nvSpPr>
        <p:spPr>
          <a:xfrm>
            <a:off x="5777" y="8629"/>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Овал 1">
            <a:extLst>
              <a:ext uri="{FF2B5EF4-FFF2-40B4-BE49-F238E27FC236}">
                <a16:creationId xmlns:a16="http://schemas.microsoft.com/office/drawing/2014/main" id="{77E6E98E-92E2-4D5F-A81F-F60C3B47F69B}"/>
              </a:ext>
            </a:extLst>
          </p:cNvPr>
          <p:cNvSpPr/>
          <p:nvPr/>
        </p:nvSpPr>
        <p:spPr>
          <a:xfrm>
            <a:off x="406899" y="2207079"/>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 name="Овал 3">
            <a:extLst>
              <a:ext uri="{FF2B5EF4-FFF2-40B4-BE49-F238E27FC236}">
                <a16:creationId xmlns:a16="http://schemas.microsoft.com/office/drawing/2014/main" id="{E6C4AA66-44AD-423C-8C54-22C52A6A7D6A}"/>
              </a:ext>
            </a:extLst>
          </p:cNvPr>
          <p:cNvSpPr/>
          <p:nvPr/>
        </p:nvSpPr>
        <p:spPr>
          <a:xfrm>
            <a:off x="1932169" y="6479721"/>
            <a:ext cx="89807" cy="89807"/>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5BDE17A8-4211-4655-8AEC-A080B76734C9}"/>
              </a:ext>
            </a:extLst>
          </p:cNvPr>
          <p:cNvSpPr/>
          <p:nvPr/>
        </p:nvSpPr>
        <p:spPr>
          <a:xfrm>
            <a:off x="10682597" y="1665514"/>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4A1250BF-51B8-4204-9590-59DE636281C1}"/>
              </a:ext>
            </a:extLst>
          </p:cNvPr>
          <p:cNvSpPr/>
          <p:nvPr/>
        </p:nvSpPr>
        <p:spPr>
          <a:xfrm>
            <a:off x="521199" y="55789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FC8378F4-A1E6-4328-8AC0-C57C028E90B1}"/>
              </a:ext>
            </a:extLst>
          </p:cNvPr>
          <p:cNvSpPr/>
          <p:nvPr/>
        </p:nvSpPr>
        <p:spPr>
          <a:xfrm>
            <a:off x="11527972" y="359228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9129C929-2A39-4194-81CD-41AAB841B672}"/>
              </a:ext>
            </a:extLst>
          </p:cNvPr>
          <p:cNvSpPr/>
          <p:nvPr/>
        </p:nvSpPr>
        <p:spPr>
          <a:xfrm>
            <a:off x="764812" y="2876550"/>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B9F177E1-77E5-495D-9606-BCDFD32EB601}"/>
              </a:ext>
            </a:extLst>
          </p:cNvPr>
          <p:cNvSpPr/>
          <p:nvPr/>
        </p:nvSpPr>
        <p:spPr>
          <a:xfrm>
            <a:off x="11413672" y="615043"/>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id="{02A2063A-F88F-44E3-855B-D8DB9CD3CF39}"/>
              </a:ext>
            </a:extLst>
          </p:cNvPr>
          <p:cNvSpPr/>
          <p:nvPr/>
        </p:nvSpPr>
        <p:spPr>
          <a:xfrm>
            <a:off x="292599" y="1382486"/>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id="{A8F93059-2E3E-4E1D-959C-0BD595DD81E8}"/>
              </a:ext>
            </a:extLst>
          </p:cNvPr>
          <p:cNvSpPr/>
          <p:nvPr/>
        </p:nvSpPr>
        <p:spPr>
          <a:xfrm>
            <a:off x="11753850" y="2349953"/>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id="{FCEBDFF6-BC42-4179-9FAD-F1B19B097932}"/>
              </a:ext>
            </a:extLst>
          </p:cNvPr>
          <p:cNvSpPr/>
          <p:nvPr/>
        </p:nvSpPr>
        <p:spPr>
          <a:xfrm>
            <a:off x="1039585" y="5725884"/>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a16="http://schemas.microsoft.com/office/drawing/2014/main" id="{18AACDBD-F58E-4948-B6B0-F6A8B2BEDF1D}"/>
              </a:ext>
            </a:extLst>
          </p:cNvPr>
          <p:cNvSpPr/>
          <p:nvPr/>
        </p:nvSpPr>
        <p:spPr>
          <a:xfrm>
            <a:off x="1264058" y="4395107"/>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id="{BEFB1AE4-AFEB-474A-A7A9-8B725370A907}"/>
              </a:ext>
            </a:extLst>
          </p:cNvPr>
          <p:cNvSpPr/>
          <p:nvPr/>
        </p:nvSpPr>
        <p:spPr>
          <a:xfrm>
            <a:off x="10674433" y="521623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a16="http://schemas.microsoft.com/office/drawing/2014/main" id="{E2D00353-F8B6-43E8-91EC-050CB329306B}"/>
              </a:ext>
            </a:extLst>
          </p:cNvPr>
          <p:cNvSpPr/>
          <p:nvPr/>
        </p:nvSpPr>
        <p:spPr>
          <a:xfrm>
            <a:off x="9764485" y="650483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28" name="Picture 27"/>
          <p:cNvPicPr>
            <a:picLocks noChangeAspect="1"/>
          </p:cNvPicPr>
          <p:nvPr/>
        </p:nvPicPr>
        <p:blipFill>
          <a:blip r:embed="rId2"/>
          <a:stretch>
            <a:fillRect/>
          </a:stretch>
        </p:blipFill>
        <p:spPr>
          <a:xfrm>
            <a:off x="292599" y="941615"/>
            <a:ext cx="11649075" cy="5181600"/>
          </a:xfrm>
          <a:prstGeom prst="rect">
            <a:avLst/>
          </a:prstGeom>
        </p:spPr>
      </p:pic>
      <p:sp>
        <p:nvSpPr>
          <p:cNvPr id="29" name="TextBox 28">
            <a:extLst>
              <a:ext uri="{FF2B5EF4-FFF2-40B4-BE49-F238E27FC236}">
                <a16:creationId xmlns:a16="http://schemas.microsoft.com/office/drawing/2014/main" id="{9BF44307-A303-4A5A-91B8-B5D754DAD1F8}"/>
              </a:ext>
            </a:extLst>
          </p:cNvPr>
          <p:cNvSpPr txBox="1"/>
          <p:nvPr/>
        </p:nvSpPr>
        <p:spPr>
          <a:xfrm>
            <a:off x="4636636" y="251036"/>
            <a:ext cx="4129584" cy="461665"/>
          </a:xfrm>
          <a:prstGeom prst="rect">
            <a:avLst/>
          </a:prstGeom>
          <a:noFill/>
        </p:spPr>
        <p:txBody>
          <a:bodyPr wrap="square" rtlCol="0">
            <a:spAutoFit/>
          </a:bodyPr>
          <a:lstStyle/>
          <a:p>
            <a:r>
              <a:rPr lang="en-GB" sz="2400" dirty="0">
                <a:latin typeface="Montserrat ExtraLight" panose="00000300000000000000" pitchFamily="2" charset="-52"/>
              </a:rPr>
              <a:t>Sequence Diagram</a:t>
            </a:r>
          </a:p>
        </p:txBody>
      </p:sp>
    </p:spTree>
    <p:extLst>
      <p:ext uri="{BB962C8B-B14F-4D97-AF65-F5344CB8AC3E}">
        <p14:creationId xmlns:p14="http://schemas.microsoft.com/office/powerpoint/2010/main" val="3979858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id="{EA127275-8311-4FD8-AAFC-2E59696607A6}"/>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7B798424-DCBC-4FC1-9945-DAE37E1BA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Овал 9">
            <a:extLst>
              <a:ext uri="{FF2B5EF4-FFF2-40B4-BE49-F238E27FC236}">
                <a16:creationId xmlns:a16="http://schemas.microsoft.com/office/drawing/2014/main" id="{7B67BA2B-B2DC-4E95-80E0-B7FD2C9446B0}"/>
              </a:ext>
            </a:extLst>
          </p:cNvPr>
          <p:cNvSpPr/>
          <p:nvPr/>
        </p:nvSpPr>
        <p:spPr>
          <a:xfrm>
            <a:off x="1015092" y="26744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id="{6CB39D96-F7D0-4D5C-B7EB-0FB9927923BA}"/>
              </a:ext>
            </a:extLst>
          </p:cNvPr>
          <p:cNvSpPr/>
          <p:nvPr/>
        </p:nvSpPr>
        <p:spPr>
          <a:xfrm>
            <a:off x="634184" y="1946316"/>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id="{F1F1AF1F-9D7B-4E11-9627-C706F89CCBD8}"/>
              </a:ext>
            </a:extLst>
          </p:cNvPr>
          <p:cNvSpPr/>
          <p:nvPr/>
        </p:nvSpPr>
        <p:spPr>
          <a:xfrm>
            <a:off x="10432967" y="5773386"/>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id="{D5328EB2-60DA-4880-AD3C-A37B61BFBF56}"/>
              </a:ext>
            </a:extLst>
          </p:cNvPr>
          <p:cNvSpPr/>
          <p:nvPr/>
        </p:nvSpPr>
        <p:spPr>
          <a:xfrm>
            <a:off x="1644069" y="2280557"/>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Овал 13">
            <a:extLst>
              <a:ext uri="{FF2B5EF4-FFF2-40B4-BE49-F238E27FC236}">
                <a16:creationId xmlns:a16="http://schemas.microsoft.com/office/drawing/2014/main" id="{21BB4188-651C-44DE-8FE3-AF827C7E173F}"/>
              </a:ext>
            </a:extLst>
          </p:cNvPr>
          <p:cNvSpPr/>
          <p:nvPr/>
        </p:nvSpPr>
        <p:spPr>
          <a:xfrm>
            <a:off x="11793696" y="3698787"/>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a16="http://schemas.microsoft.com/office/drawing/2014/main" id="{85CA61A7-802E-49EB-AE70-0EF55EF5071A}"/>
              </a:ext>
            </a:extLst>
          </p:cNvPr>
          <p:cNvSpPr/>
          <p:nvPr/>
        </p:nvSpPr>
        <p:spPr>
          <a:xfrm>
            <a:off x="11526575" y="238061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id="{29243602-74B9-418F-88B8-396E2CA89B0E}"/>
              </a:ext>
            </a:extLst>
          </p:cNvPr>
          <p:cNvSpPr/>
          <p:nvPr/>
        </p:nvSpPr>
        <p:spPr>
          <a:xfrm>
            <a:off x="11443696" y="6096742"/>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4" name="Picture 3"/>
          <p:cNvPicPr>
            <a:picLocks noChangeAspect="1"/>
          </p:cNvPicPr>
          <p:nvPr/>
        </p:nvPicPr>
        <p:blipFill>
          <a:blip r:embed="rId3"/>
          <a:stretch>
            <a:fillRect/>
          </a:stretch>
        </p:blipFill>
        <p:spPr>
          <a:xfrm>
            <a:off x="3221725" y="302987"/>
            <a:ext cx="8604628" cy="4069439"/>
          </a:xfrm>
          <a:prstGeom prst="rect">
            <a:avLst/>
          </a:prstGeom>
        </p:spPr>
      </p:pic>
      <p:pic>
        <p:nvPicPr>
          <p:cNvPr id="18" name="Picture 17"/>
          <p:cNvPicPr>
            <a:picLocks noChangeAspect="1"/>
          </p:cNvPicPr>
          <p:nvPr/>
        </p:nvPicPr>
        <p:blipFill>
          <a:blip r:embed="rId4"/>
          <a:stretch>
            <a:fillRect/>
          </a:stretch>
        </p:blipFill>
        <p:spPr>
          <a:xfrm>
            <a:off x="694056" y="5005613"/>
            <a:ext cx="2876550" cy="1219200"/>
          </a:xfrm>
          <a:prstGeom prst="rect">
            <a:avLst/>
          </a:prstGeom>
        </p:spPr>
      </p:pic>
    </p:spTree>
    <p:extLst>
      <p:ext uri="{BB962C8B-B14F-4D97-AF65-F5344CB8AC3E}">
        <p14:creationId xmlns:p14="http://schemas.microsoft.com/office/powerpoint/2010/main" val="971001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id="{EA127275-8311-4FD8-AAFC-2E59696607A6}"/>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7B798424-DCBC-4FC1-9945-DAE37E1BA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Овал 9">
            <a:extLst>
              <a:ext uri="{FF2B5EF4-FFF2-40B4-BE49-F238E27FC236}">
                <a16:creationId xmlns:a16="http://schemas.microsoft.com/office/drawing/2014/main" id="{7B67BA2B-B2DC-4E95-80E0-B7FD2C9446B0}"/>
              </a:ext>
            </a:extLst>
          </p:cNvPr>
          <p:cNvSpPr/>
          <p:nvPr/>
        </p:nvSpPr>
        <p:spPr>
          <a:xfrm>
            <a:off x="1015092" y="26744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id="{6CB39D96-F7D0-4D5C-B7EB-0FB9927923BA}"/>
              </a:ext>
            </a:extLst>
          </p:cNvPr>
          <p:cNvSpPr/>
          <p:nvPr/>
        </p:nvSpPr>
        <p:spPr>
          <a:xfrm>
            <a:off x="634184" y="1946316"/>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id="{F1F1AF1F-9D7B-4E11-9627-C706F89CCBD8}"/>
              </a:ext>
            </a:extLst>
          </p:cNvPr>
          <p:cNvSpPr/>
          <p:nvPr/>
        </p:nvSpPr>
        <p:spPr>
          <a:xfrm>
            <a:off x="10432967" y="5773386"/>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id="{D5328EB2-60DA-4880-AD3C-A37B61BFBF56}"/>
              </a:ext>
            </a:extLst>
          </p:cNvPr>
          <p:cNvSpPr/>
          <p:nvPr/>
        </p:nvSpPr>
        <p:spPr>
          <a:xfrm>
            <a:off x="1644069" y="2280557"/>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Овал 13">
            <a:extLst>
              <a:ext uri="{FF2B5EF4-FFF2-40B4-BE49-F238E27FC236}">
                <a16:creationId xmlns:a16="http://schemas.microsoft.com/office/drawing/2014/main" id="{21BB4188-651C-44DE-8FE3-AF827C7E173F}"/>
              </a:ext>
            </a:extLst>
          </p:cNvPr>
          <p:cNvSpPr/>
          <p:nvPr/>
        </p:nvSpPr>
        <p:spPr>
          <a:xfrm>
            <a:off x="11793696" y="3698787"/>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a16="http://schemas.microsoft.com/office/drawing/2014/main" id="{85CA61A7-802E-49EB-AE70-0EF55EF5071A}"/>
              </a:ext>
            </a:extLst>
          </p:cNvPr>
          <p:cNvSpPr/>
          <p:nvPr/>
        </p:nvSpPr>
        <p:spPr>
          <a:xfrm>
            <a:off x="11526575" y="238061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id="{29243602-74B9-418F-88B8-396E2CA89B0E}"/>
              </a:ext>
            </a:extLst>
          </p:cNvPr>
          <p:cNvSpPr/>
          <p:nvPr/>
        </p:nvSpPr>
        <p:spPr>
          <a:xfrm>
            <a:off x="11443696" y="6096742"/>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18" name="Picture 2" descr="https://csharpcorner-mindcrackerinc.netdna-ssl.com/article/what-is-mvc-and-why-we-use-mvc/Images/Capture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770" y="1306651"/>
            <a:ext cx="4400550" cy="491490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8218901" y="324593"/>
            <a:ext cx="2676525" cy="4657725"/>
          </a:xfrm>
          <a:prstGeom prst="rect">
            <a:avLst/>
          </a:prstGeom>
        </p:spPr>
      </p:pic>
    </p:spTree>
    <p:extLst>
      <p:ext uri="{BB962C8B-B14F-4D97-AF65-F5344CB8AC3E}">
        <p14:creationId xmlns:p14="http://schemas.microsoft.com/office/powerpoint/2010/main" val="362099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Овал 1">
            <a:extLst>
              <a:ext uri="{FF2B5EF4-FFF2-40B4-BE49-F238E27FC236}">
                <a16:creationId xmlns:a16="http://schemas.microsoft.com/office/drawing/2014/main" id="{77E6E98E-92E2-4D5F-A81F-F60C3B47F69B}"/>
              </a:ext>
            </a:extLst>
          </p:cNvPr>
          <p:cNvSpPr/>
          <p:nvPr/>
        </p:nvSpPr>
        <p:spPr>
          <a:xfrm>
            <a:off x="406899" y="2207079"/>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 name="Овал 3">
            <a:extLst>
              <a:ext uri="{FF2B5EF4-FFF2-40B4-BE49-F238E27FC236}">
                <a16:creationId xmlns:a16="http://schemas.microsoft.com/office/drawing/2014/main" id="{E6C4AA66-44AD-423C-8C54-22C52A6A7D6A}"/>
              </a:ext>
            </a:extLst>
          </p:cNvPr>
          <p:cNvSpPr/>
          <p:nvPr/>
        </p:nvSpPr>
        <p:spPr>
          <a:xfrm>
            <a:off x="1932169" y="6479721"/>
            <a:ext cx="89807" cy="89807"/>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5BDE17A8-4211-4655-8AEC-A080B76734C9}"/>
              </a:ext>
            </a:extLst>
          </p:cNvPr>
          <p:cNvSpPr/>
          <p:nvPr/>
        </p:nvSpPr>
        <p:spPr>
          <a:xfrm>
            <a:off x="10682597" y="1665514"/>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4A1250BF-51B8-4204-9590-59DE636281C1}"/>
              </a:ext>
            </a:extLst>
          </p:cNvPr>
          <p:cNvSpPr/>
          <p:nvPr/>
        </p:nvSpPr>
        <p:spPr>
          <a:xfrm>
            <a:off x="521199" y="55789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FC8378F4-A1E6-4328-8AC0-C57C028E90B1}"/>
              </a:ext>
            </a:extLst>
          </p:cNvPr>
          <p:cNvSpPr/>
          <p:nvPr/>
        </p:nvSpPr>
        <p:spPr>
          <a:xfrm>
            <a:off x="11527972" y="359228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9129C929-2A39-4194-81CD-41AAB841B672}"/>
              </a:ext>
            </a:extLst>
          </p:cNvPr>
          <p:cNvSpPr/>
          <p:nvPr/>
        </p:nvSpPr>
        <p:spPr>
          <a:xfrm>
            <a:off x="764812" y="2876550"/>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B9F177E1-77E5-495D-9606-BCDFD32EB601}"/>
              </a:ext>
            </a:extLst>
          </p:cNvPr>
          <p:cNvSpPr/>
          <p:nvPr/>
        </p:nvSpPr>
        <p:spPr>
          <a:xfrm>
            <a:off x="11413672" y="615043"/>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id="{02A2063A-F88F-44E3-855B-D8DB9CD3CF39}"/>
              </a:ext>
            </a:extLst>
          </p:cNvPr>
          <p:cNvSpPr/>
          <p:nvPr/>
        </p:nvSpPr>
        <p:spPr>
          <a:xfrm>
            <a:off x="1206908" y="1459922"/>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id="{A8F93059-2E3E-4E1D-959C-0BD595DD81E8}"/>
              </a:ext>
            </a:extLst>
          </p:cNvPr>
          <p:cNvSpPr/>
          <p:nvPr/>
        </p:nvSpPr>
        <p:spPr>
          <a:xfrm>
            <a:off x="11753850" y="2349953"/>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id="{FCEBDFF6-BC42-4179-9FAD-F1B19B097932}"/>
              </a:ext>
            </a:extLst>
          </p:cNvPr>
          <p:cNvSpPr/>
          <p:nvPr/>
        </p:nvSpPr>
        <p:spPr>
          <a:xfrm>
            <a:off x="1039585" y="5725884"/>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a16="http://schemas.microsoft.com/office/drawing/2014/main" id="{18AACDBD-F58E-4948-B6B0-F6A8B2BEDF1D}"/>
              </a:ext>
            </a:extLst>
          </p:cNvPr>
          <p:cNvSpPr/>
          <p:nvPr/>
        </p:nvSpPr>
        <p:spPr>
          <a:xfrm>
            <a:off x="1264058" y="4395107"/>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id="{BEFB1AE4-AFEB-474A-A7A9-8B725370A907}"/>
              </a:ext>
            </a:extLst>
          </p:cNvPr>
          <p:cNvSpPr/>
          <p:nvPr/>
        </p:nvSpPr>
        <p:spPr>
          <a:xfrm>
            <a:off x="10674433" y="521623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a16="http://schemas.microsoft.com/office/drawing/2014/main" id="{E2D00353-F8B6-43E8-91EC-050CB329306B}"/>
              </a:ext>
            </a:extLst>
          </p:cNvPr>
          <p:cNvSpPr/>
          <p:nvPr/>
        </p:nvSpPr>
        <p:spPr>
          <a:xfrm>
            <a:off x="9764485" y="650483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8" name="TextBox 27"/>
          <p:cNvSpPr txBox="1"/>
          <p:nvPr/>
        </p:nvSpPr>
        <p:spPr>
          <a:xfrm>
            <a:off x="2045615" y="322178"/>
            <a:ext cx="9368057" cy="6093976"/>
          </a:xfrm>
          <a:prstGeom prst="rect">
            <a:avLst/>
          </a:prstGeom>
          <a:noFill/>
        </p:spPr>
        <p:txBody>
          <a:bodyPr wrap="square" rtlCol="0">
            <a:spAutoFit/>
          </a:bodyPr>
          <a:lstStyle/>
          <a:p>
            <a:pPr algn="ctr"/>
            <a:r>
              <a:rPr lang="en-GB" sz="2400" dirty="0" smtClean="0">
                <a:latin typeface="Montserrat ExtraLight"/>
              </a:rPr>
              <a:t>Advantages </a:t>
            </a:r>
            <a:r>
              <a:rPr lang="en-GB" sz="2400" dirty="0">
                <a:latin typeface="Montserrat ExtraLight"/>
              </a:rPr>
              <a:t>of </a:t>
            </a:r>
            <a:r>
              <a:rPr lang="en-GB" sz="2400" dirty="0" smtClean="0">
                <a:latin typeface="Montserrat ExtraLight"/>
              </a:rPr>
              <a:t>MVC</a:t>
            </a:r>
          </a:p>
          <a:p>
            <a:pPr algn="ctr"/>
            <a:endParaRPr lang="en-GB" sz="2400" dirty="0">
              <a:latin typeface="Montserrat ExtraLight"/>
            </a:endParaRPr>
          </a:p>
          <a:p>
            <a:r>
              <a:rPr lang="en-GB" dirty="0" smtClean="0">
                <a:latin typeface="Montserrat ExtraLight"/>
              </a:rPr>
              <a:t>Since </a:t>
            </a:r>
            <a:r>
              <a:rPr lang="en-GB" dirty="0">
                <a:latin typeface="Montserrat ExtraLight"/>
              </a:rPr>
              <a:t>MVC handles the multiple views using the same enterprise model it is easier to maintain, test and upgrade the multiple system. </a:t>
            </a:r>
            <a:endParaRPr lang="en-GB" dirty="0" smtClean="0">
              <a:latin typeface="Montserrat ExtraLight"/>
            </a:endParaRPr>
          </a:p>
          <a:p>
            <a:endParaRPr lang="en-GB" dirty="0" smtClean="0">
              <a:latin typeface="Montserrat ExtraLight"/>
            </a:endParaRPr>
          </a:p>
          <a:p>
            <a:r>
              <a:rPr lang="en-GB" dirty="0" smtClean="0">
                <a:latin typeface="Montserrat ExtraLight"/>
              </a:rPr>
              <a:t>It </a:t>
            </a:r>
            <a:r>
              <a:rPr lang="en-GB" dirty="0">
                <a:latin typeface="Montserrat ExtraLight"/>
              </a:rPr>
              <a:t>will be easier to add new clients just by adding their views and controllers. </a:t>
            </a:r>
            <a:endParaRPr lang="en-GB" dirty="0" smtClean="0">
              <a:latin typeface="Montserrat ExtraLight"/>
            </a:endParaRPr>
          </a:p>
          <a:p>
            <a:endParaRPr lang="en-GB" dirty="0" smtClean="0">
              <a:latin typeface="Montserrat ExtraLight"/>
            </a:endParaRPr>
          </a:p>
          <a:p>
            <a:r>
              <a:rPr lang="en-GB" dirty="0" smtClean="0">
                <a:latin typeface="Montserrat ExtraLight"/>
              </a:rPr>
              <a:t>Since </a:t>
            </a:r>
            <a:r>
              <a:rPr lang="en-GB" dirty="0">
                <a:latin typeface="Montserrat ExtraLight"/>
              </a:rPr>
              <a:t>the Model is completely decoupled from view it allows lot of flexibilities to design and implement the model considering reusability and modularity. This model also can be extended for further distributed application. </a:t>
            </a:r>
            <a:endParaRPr lang="en-GB" dirty="0" smtClean="0">
              <a:latin typeface="Montserrat ExtraLight"/>
            </a:endParaRPr>
          </a:p>
          <a:p>
            <a:endParaRPr lang="en-GB" dirty="0" smtClean="0">
              <a:latin typeface="Montserrat ExtraLight"/>
            </a:endParaRPr>
          </a:p>
          <a:p>
            <a:r>
              <a:rPr lang="en-GB" dirty="0" smtClean="0">
                <a:latin typeface="Montserrat ExtraLight"/>
              </a:rPr>
              <a:t>It </a:t>
            </a:r>
            <a:r>
              <a:rPr lang="en-GB" dirty="0">
                <a:latin typeface="Montserrat ExtraLight"/>
              </a:rPr>
              <a:t>is possible to have development process in parallel for model, view and controller. </a:t>
            </a:r>
            <a:endParaRPr lang="en-GB" dirty="0" smtClean="0">
              <a:latin typeface="Montserrat ExtraLight"/>
            </a:endParaRPr>
          </a:p>
          <a:p>
            <a:endParaRPr lang="en-GB" dirty="0" smtClean="0">
              <a:latin typeface="Montserrat ExtraLight"/>
            </a:endParaRPr>
          </a:p>
          <a:p>
            <a:r>
              <a:rPr lang="en-GB" dirty="0" smtClean="0">
                <a:latin typeface="Montserrat ExtraLight"/>
              </a:rPr>
              <a:t>This </a:t>
            </a:r>
            <a:r>
              <a:rPr lang="en-GB" dirty="0">
                <a:latin typeface="Montserrat ExtraLight"/>
              </a:rPr>
              <a:t>makes the application extensible and scalable. </a:t>
            </a:r>
            <a:endParaRPr lang="en-GB" dirty="0" smtClean="0">
              <a:latin typeface="Montserrat ExtraLight"/>
            </a:endParaRPr>
          </a:p>
          <a:p>
            <a:endParaRPr lang="en-GB" dirty="0" smtClean="0">
              <a:latin typeface="Montserrat ExtraLight"/>
            </a:endParaRPr>
          </a:p>
          <a:p>
            <a:r>
              <a:rPr lang="en-GB" dirty="0" smtClean="0">
                <a:latin typeface="Montserrat ExtraLight"/>
              </a:rPr>
              <a:t>It </a:t>
            </a:r>
            <a:r>
              <a:rPr lang="en-GB" dirty="0">
                <a:latin typeface="Montserrat ExtraLight"/>
              </a:rPr>
              <a:t>is really effective with Microsoft’s </a:t>
            </a:r>
            <a:r>
              <a:rPr lang="en-GB" dirty="0" err="1">
                <a:latin typeface="Montserrat ExtraLight"/>
              </a:rPr>
              <a:t>ASP.Net</a:t>
            </a:r>
            <a:r>
              <a:rPr lang="en-GB" dirty="0">
                <a:latin typeface="Montserrat ExtraLight"/>
              </a:rPr>
              <a:t> and Entity Framework</a:t>
            </a:r>
            <a:r>
              <a:rPr lang="en-GB" dirty="0" smtClean="0">
                <a:latin typeface="Montserrat ExtraLight"/>
              </a:rPr>
              <a:t>.</a:t>
            </a:r>
            <a:endParaRPr lang="en-US" dirty="0"/>
          </a:p>
        </p:txBody>
      </p:sp>
      <p:pic>
        <p:nvPicPr>
          <p:cNvPr id="18"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636397" y="1455974"/>
            <a:ext cx="307473" cy="176419"/>
          </a:xfrm>
          <a:prstGeom prst="rect">
            <a:avLst/>
          </a:prstGeom>
        </p:spPr>
      </p:pic>
      <p:pic>
        <p:nvPicPr>
          <p:cNvPr id="20"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636397" y="2309807"/>
            <a:ext cx="307473" cy="176419"/>
          </a:xfrm>
          <a:prstGeom prst="rect">
            <a:avLst/>
          </a:prstGeom>
        </p:spPr>
      </p:pic>
      <p:pic>
        <p:nvPicPr>
          <p:cNvPr id="22"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617690" y="3504076"/>
            <a:ext cx="307473" cy="176419"/>
          </a:xfrm>
          <a:prstGeom prst="rect">
            <a:avLst/>
          </a:prstGeom>
        </p:spPr>
      </p:pic>
      <p:pic>
        <p:nvPicPr>
          <p:cNvPr id="23"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636397" y="4574934"/>
            <a:ext cx="307473" cy="176419"/>
          </a:xfrm>
          <a:prstGeom prst="rect">
            <a:avLst/>
          </a:prstGeom>
        </p:spPr>
      </p:pic>
      <p:pic>
        <p:nvPicPr>
          <p:cNvPr id="24"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617688" y="5281761"/>
            <a:ext cx="307473" cy="176419"/>
          </a:xfrm>
          <a:prstGeom prst="rect">
            <a:avLst/>
          </a:prstGeom>
        </p:spPr>
      </p:pic>
      <p:pic>
        <p:nvPicPr>
          <p:cNvPr id="25"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617688" y="5948916"/>
            <a:ext cx="307473" cy="176419"/>
          </a:xfrm>
          <a:prstGeom prst="rect">
            <a:avLst/>
          </a:prstGeom>
        </p:spPr>
      </p:pic>
    </p:spTree>
    <p:extLst>
      <p:ext uri="{BB962C8B-B14F-4D97-AF65-F5344CB8AC3E}">
        <p14:creationId xmlns:p14="http://schemas.microsoft.com/office/powerpoint/2010/main" val="580262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Овал 1">
            <a:extLst>
              <a:ext uri="{FF2B5EF4-FFF2-40B4-BE49-F238E27FC236}">
                <a16:creationId xmlns:a16="http://schemas.microsoft.com/office/drawing/2014/main" id="{77E6E98E-92E2-4D5F-A81F-F60C3B47F69B}"/>
              </a:ext>
            </a:extLst>
          </p:cNvPr>
          <p:cNvSpPr/>
          <p:nvPr/>
        </p:nvSpPr>
        <p:spPr>
          <a:xfrm>
            <a:off x="406899" y="2207079"/>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 name="Овал 3">
            <a:extLst>
              <a:ext uri="{FF2B5EF4-FFF2-40B4-BE49-F238E27FC236}">
                <a16:creationId xmlns:a16="http://schemas.microsoft.com/office/drawing/2014/main" id="{E6C4AA66-44AD-423C-8C54-22C52A6A7D6A}"/>
              </a:ext>
            </a:extLst>
          </p:cNvPr>
          <p:cNvSpPr/>
          <p:nvPr/>
        </p:nvSpPr>
        <p:spPr>
          <a:xfrm>
            <a:off x="1932169" y="6479721"/>
            <a:ext cx="89807" cy="89807"/>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5BDE17A8-4211-4655-8AEC-A080B76734C9}"/>
              </a:ext>
            </a:extLst>
          </p:cNvPr>
          <p:cNvSpPr/>
          <p:nvPr/>
        </p:nvSpPr>
        <p:spPr>
          <a:xfrm>
            <a:off x="10682597" y="1665514"/>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4A1250BF-51B8-4204-9590-59DE636281C1}"/>
              </a:ext>
            </a:extLst>
          </p:cNvPr>
          <p:cNvSpPr/>
          <p:nvPr/>
        </p:nvSpPr>
        <p:spPr>
          <a:xfrm>
            <a:off x="521199" y="55789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FC8378F4-A1E6-4328-8AC0-C57C028E90B1}"/>
              </a:ext>
            </a:extLst>
          </p:cNvPr>
          <p:cNvSpPr/>
          <p:nvPr/>
        </p:nvSpPr>
        <p:spPr>
          <a:xfrm>
            <a:off x="11527972" y="359228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9129C929-2A39-4194-81CD-41AAB841B672}"/>
              </a:ext>
            </a:extLst>
          </p:cNvPr>
          <p:cNvSpPr/>
          <p:nvPr/>
        </p:nvSpPr>
        <p:spPr>
          <a:xfrm>
            <a:off x="764812" y="2876550"/>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B9F177E1-77E5-495D-9606-BCDFD32EB601}"/>
              </a:ext>
            </a:extLst>
          </p:cNvPr>
          <p:cNvSpPr/>
          <p:nvPr/>
        </p:nvSpPr>
        <p:spPr>
          <a:xfrm>
            <a:off x="11413672" y="615043"/>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id="{02A2063A-F88F-44E3-855B-D8DB9CD3CF39}"/>
              </a:ext>
            </a:extLst>
          </p:cNvPr>
          <p:cNvSpPr/>
          <p:nvPr/>
        </p:nvSpPr>
        <p:spPr>
          <a:xfrm>
            <a:off x="1206908" y="1459922"/>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id="{A8F93059-2E3E-4E1D-959C-0BD595DD81E8}"/>
              </a:ext>
            </a:extLst>
          </p:cNvPr>
          <p:cNvSpPr/>
          <p:nvPr/>
        </p:nvSpPr>
        <p:spPr>
          <a:xfrm>
            <a:off x="11753850" y="2349953"/>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id="{FCEBDFF6-BC42-4179-9FAD-F1B19B097932}"/>
              </a:ext>
            </a:extLst>
          </p:cNvPr>
          <p:cNvSpPr/>
          <p:nvPr/>
        </p:nvSpPr>
        <p:spPr>
          <a:xfrm>
            <a:off x="1039585" y="5725884"/>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a16="http://schemas.microsoft.com/office/drawing/2014/main" id="{18AACDBD-F58E-4948-B6B0-F6A8B2BEDF1D}"/>
              </a:ext>
            </a:extLst>
          </p:cNvPr>
          <p:cNvSpPr/>
          <p:nvPr/>
        </p:nvSpPr>
        <p:spPr>
          <a:xfrm>
            <a:off x="1264058" y="4395107"/>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id="{BEFB1AE4-AFEB-474A-A7A9-8B725370A907}"/>
              </a:ext>
            </a:extLst>
          </p:cNvPr>
          <p:cNvSpPr/>
          <p:nvPr/>
        </p:nvSpPr>
        <p:spPr>
          <a:xfrm>
            <a:off x="10674433" y="521623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a16="http://schemas.microsoft.com/office/drawing/2014/main" id="{E2D00353-F8B6-43E8-91EC-050CB329306B}"/>
              </a:ext>
            </a:extLst>
          </p:cNvPr>
          <p:cNvSpPr/>
          <p:nvPr/>
        </p:nvSpPr>
        <p:spPr>
          <a:xfrm>
            <a:off x="9764485" y="650483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8" name="TextBox 27"/>
          <p:cNvSpPr txBox="1"/>
          <p:nvPr/>
        </p:nvSpPr>
        <p:spPr>
          <a:xfrm>
            <a:off x="1964421" y="620410"/>
            <a:ext cx="9368057" cy="5262979"/>
          </a:xfrm>
          <a:prstGeom prst="rect">
            <a:avLst/>
          </a:prstGeom>
          <a:noFill/>
        </p:spPr>
        <p:txBody>
          <a:bodyPr wrap="square" rtlCol="0">
            <a:spAutoFit/>
          </a:bodyPr>
          <a:lstStyle/>
          <a:p>
            <a:pPr algn="ctr"/>
            <a:r>
              <a:rPr lang="en-GB" sz="2400" dirty="0">
                <a:latin typeface="Montserrat ExtraLight"/>
              </a:rPr>
              <a:t>Disadvantages </a:t>
            </a:r>
            <a:r>
              <a:rPr lang="en-GB" sz="2400" dirty="0" smtClean="0">
                <a:latin typeface="Montserrat ExtraLight"/>
              </a:rPr>
              <a:t>of MVC</a:t>
            </a:r>
          </a:p>
          <a:p>
            <a:pPr algn="ctr"/>
            <a:endParaRPr lang="en-GB" sz="2400" dirty="0">
              <a:latin typeface="Montserrat ExtraLight"/>
            </a:endParaRPr>
          </a:p>
          <a:p>
            <a:r>
              <a:rPr lang="en-GB" dirty="0" smtClean="0">
                <a:latin typeface="Montserrat ExtraLight"/>
              </a:rPr>
              <a:t>Requires </a:t>
            </a:r>
            <a:r>
              <a:rPr lang="en-GB" dirty="0">
                <a:latin typeface="Montserrat ExtraLight"/>
              </a:rPr>
              <a:t>high skilled experienced professionals who can identify the requirements in depth at the front before actual design. </a:t>
            </a:r>
            <a:endParaRPr lang="en-GB" dirty="0" smtClean="0">
              <a:latin typeface="Montserrat ExtraLight"/>
            </a:endParaRPr>
          </a:p>
          <a:p>
            <a:endParaRPr lang="en-GB" dirty="0">
              <a:latin typeface="Montserrat ExtraLight"/>
            </a:endParaRPr>
          </a:p>
          <a:p>
            <a:r>
              <a:rPr lang="en-GB" dirty="0" smtClean="0">
                <a:latin typeface="Montserrat ExtraLight"/>
              </a:rPr>
              <a:t>It </a:t>
            </a:r>
            <a:r>
              <a:rPr lang="en-GB" dirty="0">
                <a:latin typeface="Montserrat ExtraLight"/>
              </a:rPr>
              <a:t>requires the significant amount of time to </a:t>
            </a:r>
            <a:r>
              <a:rPr lang="en-GB" dirty="0" err="1">
                <a:latin typeface="Montserrat ExtraLight"/>
              </a:rPr>
              <a:t>analyze</a:t>
            </a:r>
            <a:r>
              <a:rPr lang="en-GB" dirty="0">
                <a:latin typeface="Montserrat ExtraLight"/>
              </a:rPr>
              <a:t> and design. • </a:t>
            </a:r>
            <a:endParaRPr lang="en-GB" dirty="0" smtClean="0">
              <a:latin typeface="Montserrat ExtraLight"/>
            </a:endParaRPr>
          </a:p>
          <a:p>
            <a:endParaRPr lang="en-GB" dirty="0">
              <a:latin typeface="Montserrat ExtraLight"/>
            </a:endParaRPr>
          </a:p>
          <a:p>
            <a:r>
              <a:rPr lang="en-GB" dirty="0" smtClean="0">
                <a:latin typeface="Montserrat ExtraLight"/>
              </a:rPr>
              <a:t>This </a:t>
            </a:r>
            <a:r>
              <a:rPr lang="en-GB" dirty="0">
                <a:latin typeface="Montserrat ExtraLight"/>
              </a:rPr>
              <a:t>design approach is not suitable for smaller applications. </a:t>
            </a:r>
          </a:p>
          <a:p>
            <a:endParaRPr lang="en-GB" dirty="0" smtClean="0">
              <a:latin typeface="Montserrat ExtraLight"/>
            </a:endParaRPr>
          </a:p>
          <a:p>
            <a:r>
              <a:rPr lang="en-GB" dirty="0" smtClean="0">
                <a:latin typeface="Montserrat ExtraLight"/>
              </a:rPr>
              <a:t>In </a:t>
            </a:r>
            <a:r>
              <a:rPr lang="en-GB" dirty="0">
                <a:latin typeface="Montserrat ExtraLight"/>
              </a:rPr>
              <a:t>case of complicated user interface with states of views related to each other and </a:t>
            </a:r>
            <a:endParaRPr lang="en-GB" dirty="0" smtClean="0">
              <a:latin typeface="Montserrat ExtraLight"/>
            </a:endParaRPr>
          </a:p>
          <a:p>
            <a:endParaRPr lang="en-GB" dirty="0">
              <a:latin typeface="Montserrat ExtraLight"/>
            </a:endParaRPr>
          </a:p>
          <a:p>
            <a:r>
              <a:rPr lang="en-GB" dirty="0" smtClean="0">
                <a:latin typeface="Montserrat ExtraLight"/>
              </a:rPr>
              <a:t>Possible </a:t>
            </a:r>
            <a:r>
              <a:rPr lang="en-GB" dirty="0">
                <a:latin typeface="Montserrat ExtraLight"/>
              </a:rPr>
              <a:t>workflow models, this information though not business functionality related </a:t>
            </a:r>
            <a:endParaRPr lang="en-GB" dirty="0" smtClean="0">
              <a:latin typeface="Montserrat ExtraLight"/>
            </a:endParaRPr>
          </a:p>
          <a:p>
            <a:endParaRPr lang="en-GB" dirty="0">
              <a:latin typeface="Montserrat ExtraLight"/>
            </a:endParaRPr>
          </a:p>
          <a:p>
            <a:r>
              <a:rPr lang="en-GB" dirty="0" smtClean="0">
                <a:latin typeface="Montserrat ExtraLight"/>
              </a:rPr>
              <a:t>Has </a:t>
            </a:r>
            <a:r>
              <a:rPr lang="en-GB" dirty="0">
                <a:latin typeface="Montserrat ExtraLight"/>
              </a:rPr>
              <a:t>to be in the Model layer. In very large systems this may be beneficial, otherwise it is usually transferred to the control layer, somewhat breaching the pattern.</a:t>
            </a:r>
          </a:p>
        </p:txBody>
      </p:sp>
      <p:pic>
        <p:nvPicPr>
          <p:cNvPr id="18"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636397" y="1455974"/>
            <a:ext cx="307473" cy="176419"/>
          </a:xfrm>
          <a:prstGeom prst="rect">
            <a:avLst/>
          </a:prstGeom>
        </p:spPr>
      </p:pic>
      <p:pic>
        <p:nvPicPr>
          <p:cNvPr id="20"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636397" y="2309807"/>
            <a:ext cx="307473" cy="176419"/>
          </a:xfrm>
          <a:prstGeom prst="rect">
            <a:avLst/>
          </a:prstGeom>
        </p:spPr>
      </p:pic>
      <p:pic>
        <p:nvPicPr>
          <p:cNvPr id="22"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617690" y="3504076"/>
            <a:ext cx="307473" cy="176419"/>
          </a:xfrm>
          <a:prstGeom prst="rect">
            <a:avLst/>
          </a:prstGeom>
        </p:spPr>
      </p:pic>
      <p:pic>
        <p:nvPicPr>
          <p:cNvPr id="23"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617688" y="4392918"/>
            <a:ext cx="307473" cy="176419"/>
          </a:xfrm>
          <a:prstGeom prst="rect">
            <a:avLst/>
          </a:prstGeom>
        </p:spPr>
      </p:pic>
      <p:pic>
        <p:nvPicPr>
          <p:cNvPr id="24"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617688" y="5281761"/>
            <a:ext cx="307473" cy="176419"/>
          </a:xfrm>
          <a:prstGeom prst="rect">
            <a:avLst/>
          </a:prstGeom>
        </p:spPr>
      </p:pic>
      <p:pic>
        <p:nvPicPr>
          <p:cNvPr id="25"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636909" y="2848212"/>
            <a:ext cx="307473" cy="176419"/>
          </a:xfrm>
          <a:prstGeom prst="rect">
            <a:avLst/>
          </a:prstGeom>
        </p:spPr>
      </p:pic>
    </p:spTree>
    <p:extLst>
      <p:ext uri="{BB962C8B-B14F-4D97-AF65-F5344CB8AC3E}">
        <p14:creationId xmlns:p14="http://schemas.microsoft.com/office/powerpoint/2010/main" val="2112918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id="{EA127275-8311-4FD8-AAFC-2E59696607A6}"/>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7B798424-DCBC-4FC1-9945-DAE37E1BA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Овал 9">
            <a:extLst>
              <a:ext uri="{FF2B5EF4-FFF2-40B4-BE49-F238E27FC236}">
                <a16:creationId xmlns:a16="http://schemas.microsoft.com/office/drawing/2014/main" id="{7B67BA2B-B2DC-4E95-80E0-B7FD2C9446B0}"/>
              </a:ext>
            </a:extLst>
          </p:cNvPr>
          <p:cNvSpPr/>
          <p:nvPr/>
        </p:nvSpPr>
        <p:spPr>
          <a:xfrm>
            <a:off x="1015092" y="26744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id="{6CB39D96-F7D0-4D5C-B7EB-0FB9927923BA}"/>
              </a:ext>
            </a:extLst>
          </p:cNvPr>
          <p:cNvSpPr/>
          <p:nvPr/>
        </p:nvSpPr>
        <p:spPr>
          <a:xfrm>
            <a:off x="634184" y="1946316"/>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id="{F1F1AF1F-9D7B-4E11-9627-C706F89CCBD8}"/>
              </a:ext>
            </a:extLst>
          </p:cNvPr>
          <p:cNvSpPr/>
          <p:nvPr/>
        </p:nvSpPr>
        <p:spPr>
          <a:xfrm>
            <a:off x="10432967" y="5773386"/>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id="{D5328EB2-60DA-4880-AD3C-A37B61BFBF56}"/>
              </a:ext>
            </a:extLst>
          </p:cNvPr>
          <p:cNvSpPr/>
          <p:nvPr/>
        </p:nvSpPr>
        <p:spPr>
          <a:xfrm>
            <a:off x="1644069" y="2280557"/>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Овал 13">
            <a:extLst>
              <a:ext uri="{FF2B5EF4-FFF2-40B4-BE49-F238E27FC236}">
                <a16:creationId xmlns:a16="http://schemas.microsoft.com/office/drawing/2014/main" id="{21BB4188-651C-44DE-8FE3-AF827C7E173F}"/>
              </a:ext>
            </a:extLst>
          </p:cNvPr>
          <p:cNvSpPr/>
          <p:nvPr/>
        </p:nvSpPr>
        <p:spPr>
          <a:xfrm>
            <a:off x="11793696" y="3698787"/>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a16="http://schemas.microsoft.com/office/drawing/2014/main" id="{85CA61A7-802E-49EB-AE70-0EF55EF5071A}"/>
              </a:ext>
            </a:extLst>
          </p:cNvPr>
          <p:cNvSpPr/>
          <p:nvPr/>
        </p:nvSpPr>
        <p:spPr>
          <a:xfrm>
            <a:off x="11526575" y="238061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id="{29243602-74B9-418F-88B8-396E2CA89B0E}"/>
              </a:ext>
            </a:extLst>
          </p:cNvPr>
          <p:cNvSpPr/>
          <p:nvPr/>
        </p:nvSpPr>
        <p:spPr>
          <a:xfrm>
            <a:off x="11443696" y="6096742"/>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 name="TextBox 17">
            <a:extLst>
              <a:ext uri="{FF2B5EF4-FFF2-40B4-BE49-F238E27FC236}">
                <a16:creationId xmlns:a16="http://schemas.microsoft.com/office/drawing/2014/main" id="{36F3E1C9-7696-4C13-856A-02890E28E5F7}"/>
              </a:ext>
            </a:extLst>
          </p:cNvPr>
          <p:cNvSpPr txBox="1"/>
          <p:nvPr/>
        </p:nvSpPr>
        <p:spPr>
          <a:xfrm>
            <a:off x="5346894" y="485538"/>
            <a:ext cx="4383808" cy="369332"/>
          </a:xfrm>
          <a:prstGeom prst="rect">
            <a:avLst/>
          </a:prstGeom>
          <a:noFill/>
        </p:spPr>
        <p:txBody>
          <a:bodyPr wrap="square" rtlCol="0">
            <a:spAutoFit/>
          </a:bodyPr>
          <a:lstStyle/>
          <a:p>
            <a:r>
              <a:rPr lang="en-US" dirty="0" smtClean="0">
                <a:latin typeface="Montserrat SemiBold" panose="00000700000000000000" pitchFamily="2" charset="-52"/>
              </a:rPr>
              <a:t>MVP - Model </a:t>
            </a:r>
            <a:r>
              <a:rPr lang="en-US" dirty="0">
                <a:latin typeface="Montserrat SemiBold" panose="00000700000000000000" pitchFamily="2" charset="-52"/>
              </a:rPr>
              <a:t>View Presenter</a:t>
            </a:r>
            <a:endParaRPr lang="uk-UA" dirty="0">
              <a:latin typeface="Montserrat SemiBold" panose="00000700000000000000" pitchFamily="2" charset="-52"/>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1808" y="2006188"/>
            <a:ext cx="5906324" cy="4572638"/>
          </a:xfrm>
          <a:prstGeom prst="rect">
            <a:avLst/>
          </a:prstGeom>
        </p:spPr>
      </p:pic>
    </p:spTree>
    <p:extLst>
      <p:ext uri="{BB962C8B-B14F-4D97-AF65-F5344CB8AC3E}">
        <p14:creationId xmlns:p14="http://schemas.microsoft.com/office/powerpoint/2010/main" val="1407668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id="{127C2234-1DE3-4A01-A557-FEC2CD486BD2}"/>
              </a:ext>
            </a:extLst>
          </p:cNvPr>
          <p:cNvSpPr/>
          <p:nvPr/>
        </p:nvSpPr>
        <p:spPr>
          <a:xfrm>
            <a:off x="43238"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Овал 1">
            <a:extLst>
              <a:ext uri="{FF2B5EF4-FFF2-40B4-BE49-F238E27FC236}">
                <a16:creationId xmlns:a16="http://schemas.microsoft.com/office/drawing/2014/main" id="{77E6E98E-92E2-4D5F-A81F-F60C3B47F69B}"/>
              </a:ext>
            </a:extLst>
          </p:cNvPr>
          <p:cNvSpPr/>
          <p:nvPr/>
        </p:nvSpPr>
        <p:spPr>
          <a:xfrm>
            <a:off x="406899" y="2207079"/>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 name="Овал 3">
            <a:extLst>
              <a:ext uri="{FF2B5EF4-FFF2-40B4-BE49-F238E27FC236}">
                <a16:creationId xmlns:a16="http://schemas.microsoft.com/office/drawing/2014/main" id="{E6C4AA66-44AD-423C-8C54-22C52A6A7D6A}"/>
              </a:ext>
            </a:extLst>
          </p:cNvPr>
          <p:cNvSpPr/>
          <p:nvPr/>
        </p:nvSpPr>
        <p:spPr>
          <a:xfrm>
            <a:off x="1932169" y="6479721"/>
            <a:ext cx="89807" cy="89807"/>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5BDE17A8-4211-4655-8AEC-A080B76734C9}"/>
              </a:ext>
            </a:extLst>
          </p:cNvPr>
          <p:cNvSpPr/>
          <p:nvPr/>
        </p:nvSpPr>
        <p:spPr>
          <a:xfrm>
            <a:off x="10682597" y="1665514"/>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4A1250BF-51B8-4204-9590-59DE636281C1}"/>
              </a:ext>
            </a:extLst>
          </p:cNvPr>
          <p:cNvSpPr/>
          <p:nvPr/>
        </p:nvSpPr>
        <p:spPr>
          <a:xfrm>
            <a:off x="521199" y="55789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FC8378F4-A1E6-4328-8AC0-C57C028E90B1}"/>
              </a:ext>
            </a:extLst>
          </p:cNvPr>
          <p:cNvSpPr/>
          <p:nvPr/>
        </p:nvSpPr>
        <p:spPr>
          <a:xfrm>
            <a:off x="11527972" y="359228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9129C929-2A39-4194-81CD-41AAB841B672}"/>
              </a:ext>
            </a:extLst>
          </p:cNvPr>
          <p:cNvSpPr/>
          <p:nvPr/>
        </p:nvSpPr>
        <p:spPr>
          <a:xfrm>
            <a:off x="764812" y="2876550"/>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B9F177E1-77E5-495D-9606-BCDFD32EB601}"/>
              </a:ext>
            </a:extLst>
          </p:cNvPr>
          <p:cNvSpPr/>
          <p:nvPr/>
        </p:nvSpPr>
        <p:spPr>
          <a:xfrm>
            <a:off x="11413672" y="615043"/>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id="{02A2063A-F88F-44E3-855B-D8DB9CD3CF39}"/>
              </a:ext>
            </a:extLst>
          </p:cNvPr>
          <p:cNvSpPr/>
          <p:nvPr/>
        </p:nvSpPr>
        <p:spPr>
          <a:xfrm>
            <a:off x="1206908" y="1459922"/>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id="{A8F93059-2E3E-4E1D-959C-0BD595DD81E8}"/>
              </a:ext>
            </a:extLst>
          </p:cNvPr>
          <p:cNvSpPr/>
          <p:nvPr/>
        </p:nvSpPr>
        <p:spPr>
          <a:xfrm>
            <a:off x="11753850" y="2349953"/>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id="{FCEBDFF6-BC42-4179-9FAD-F1B19B097932}"/>
              </a:ext>
            </a:extLst>
          </p:cNvPr>
          <p:cNvSpPr/>
          <p:nvPr/>
        </p:nvSpPr>
        <p:spPr>
          <a:xfrm>
            <a:off x="1039585" y="5725884"/>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a16="http://schemas.microsoft.com/office/drawing/2014/main" id="{18AACDBD-F58E-4948-B6B0-F6A8B2BEDF1D}"/>
              </a:ext>
            </a:extLst>
          </p:cNvPr>
          <p:cNvSpPr/>
          <p:nvPr/>
        </p:nvSpPr>
        <p:spPr>
          <a:xfrm>
            <a:off x="2905301" y="4302894"/>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id="{BEFB1AE4-AFEB-474A-A7A9-8B725370A907}"/>
              </a:ext>
            </a:extLst>
          </p:cNvPr>
          <p:cNvSpPr/>
          <p:nvPr/>
        </p:nvSpPr>
        <p:spPr>
          <a:xfrm>
            <a:off x="10674433" y="521623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a16="http://schemas.microsoft.com/office/drawing/2014/main" id="{E2D00353-F8B6-43E8-91EC-050CB329306B}"/>
              </a:ext>
            </a:extLst>
          </p:cNvPr>
          <p:cNvSpPr/>
          <p:nvPr/>
        </p:nvSpPr>
        <p:spPr>
          <a:xfrm>
            <a:off x="9764485" y="650483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2" name="TextBox 21">
            <a:extLst>
              <a:ext uri="{FF2B5EF4-FFF2-40B4-BE49-F238E27FC236}">
                <a16:creationId xmlns:a16="http://schemas.microsoft.com/office/drawing/2014/main" id="{9BF44307-A303-4A5A-91B8-B5D754DAD1F8}"/>
              </a:ext>
            </a:extLst>
          </p:cNvPr>
          <p:cNvSpPr txBox="1"/>
          <p:nvPr/>
        </p:nvSpPr>
        <p:spPr>
          <a:xfrm>
            <a:off x="1342567" y="286167"/>
            <a:ext cx="10038447" cy="1846659"/>
          </a:xfrm>
          <a:prstGeom prst="rect">
            <a:avLst/>
          </a:prstGeom>
          <a:noFill/>
        </p:spPr>
        <p:txBody>
          <a:bodyPr wrap="square" rtlCol="0">
            <a:spAutoFit/>
          </a:bodyPr>
          <a:lstStyle/>
          <a:p>
            <a:r>
              <a:rPr lang="en-GB" sz="2400" dirty="0">
                <a:latin typeface="Montserrat ExtraLight" panose="00000300000000000000" pitchFamily="2" charset="-52"/>
              </a:rPr>
              <a:t>Model</a:t>
            </a:r>
            <a:endParaRPr lang="uk-UA" sz="1200" dirty="0" smtClean="0">
              <a:latin typeface="Montserrat ExtraLight" panose="00000300000000000000" pitchFamily="2" charset="-52"/>
            </a:endParaRPr>
          </a:p>
          <a:p>
            <a:pPr algn="just"/>
            <a:r>
              <a:rPr lang="en-GB" dirty="0">
                <a:latin typeface="Montserrat ExtraLight" panose="00000300000000000000" pitchFamily="2" charset="-52"/>
              </a:rPr>
              <a:t>The model typically is the data of your application and the logic to retrieve and persist that data. Often, this is a domain model that can be based on a database or the results from web services. In some cases, that domain model maps perfectly to what you see on the screen, but in other cases it has to be adapted, aggregated or extended to be usable.</a:t>
            </a:r>
            <a:endParaRPr lang="uk-UA" dirty="0">
              <a:latin typeface="Montserrat ExtraLight" panose="00000300000000000000" pitchFamily="2" charset="-52"/>
            </a:endParaRPr>
          </a:p>
        </p:txBody>
      </p:sp>
      <p:pic>
        <p:nvPicPr>
          <p:cNvPr id="23"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22864" y="1267755"/>
            <a:ext cx="307473" cy="176419"/>
          </a:xfrm>
          <a:prstGeom prst="rect">
            <a:avLst/>
          </a:prstGeom>
        </p:spPr>
      </p:pic>
      <p:sp>
        <p:nvSpPr>
          <p:cNvPr id="24" name="TextBox 23">
            <a:extLst>
              <a:ext uri="{FF2B5EF4-FFF2-40B4-BE49-F238E27FC236}">
                <a16:creationId xmlns:a16="http://schemas.microsoft.com/office/drawing/2014/main" id="{9BF44307-A303-4A5A-91B8-B5D754DAD1F8}"/>
              </a:ext>
            </a:extLst>
          </p:cNvPr>
          <p:cNvSpPr txBox="1"/>
          <p:nvPr/>
        </p:nvSpPr>
        <p:spPr>
          <a:xfrm>
            <a:off x="1342566" y="2328223"/>
            <a:ext cx="9989767" cy="1569660"/>
          </a:xfrm>
          <a:prstGeom prst="rect">
            <a:avLst/>
          </a:prstGeom>
          <a:noFill/>
        </p:spPr>
        <p:txBody>
          <a:bodyPr wrap="square" rtlCol="0">
            <a:spAutoFit/>
          </a:bodyPr>
          <a:lstStyle/>
          <a:p>
            <a:r>
              <a:rPr lang="en-GB" sz="2400" dirty="0" smtClean="0">
                <a:latin typeface="Montserrat ExtraLight" panose="00000300000000000000" pitchFamily="2" charset="-52"/>
              </a:rPr>
              <a:t>View</a:t>
            </a:r>
            <a:endParaRPr lang="en-GB" sz="1200" dirty="0" smtClean="0">
              <a:latin typeface="Montserrat ExtraLight" panose="00000300000000000000" pitchFamily="2" charset="-52"/>
            </a:endParaRPr>
          </a:p>
          <a:p>
            <a:r>
              <a:rPr lang="en-GB" dirty="0">
                <a:latin typeface="Montserrat ExtraLight" panose="00000300000000000000" pitchFamily="2" charset="-52"/>
              </a:rPr>
              <a:t>The View is typically a user control or form that combines several (smaller grained controls) into a (part of a) user interface. The user can interact with the controls in the View, but when some logic needs to be started, the view will delegate this to the presenter.</a:t>
            </a:r>
            <a:endParaRPr lang="uk-UA" dirty="0" smtClean="0">
              <a:latin typeface="Montserrat ExtraLight" panose="00000300000000000000" pitchFamily="2" charset="-52"/>
            </a:endParaRPr>
          </a:p>
        </p:txBody>
      </p:sp>
      <p:pic>
        <p:nvPicPr>
          <p:cNvPr id="25"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22865" y="2788340"/>
            <a:ext cx="307473" cy="176419"/>
          </a:xfrm>
          <a:prstGeom prst="rect">
            <a:avLst/>
          </a:prstGeom>
        </p:spPr>
      </p:pic>
      <p:sp>
        <p:nvSpPr>
          <p:cNvPr id="26" name="TextBox 25">
            <a:extLst>
              <a:ext uri="{FF2B5EF4-FFF2-40B4-BE49-F238E27FC236}">
                <a16:creationId xmlns:a16="http://schemas.microsoft.com/office/drawing/2014/main" id="{9BF44307-A303-4A5A-91B8-B5D754DAD1F8}"/>
              </a:ext>
            </a:extLst>
          </p:cNvPr>
          <p:cNvSpPr txBox="1"/>
          <p:nvPr/>
        </p:nvSpPr>
        <p:spPr>
          <a:xfrm>
            <a:off x="1264058" y="4118982"/>
            <a:ext cx="10038447" cy="1846659"/>
          </a:xfrm>
          <a:prstGeom prst="rect">
            <a:avLst/>
          </a:prstGeom>
          <a:noFill/>
        </p:spPr>
        <p:txBody>
          <a:bodyPr wrap="square" rtlCol="0">
            <a:spAutoFit/>
          </a:bodyPr>
          <a:lstStyle/>
          <a:p>
            <a:r>
              <a:rPr lang="en-GB" sz="2400" dirty="0" smtClean="0">
                <a:latin typeface="Montserrat ExtraLight" panose="00000300000000000000" pitchFamily="2" charset="-52"/>
              </a:rPr>
              <a:t>Presenter</a:t>
            </a:r>
            <a:endParaRPr lang="en-GB" sz="1200" dirty="0" smtClean="0">
              <a:latin typeface="Montserrat ExtraLight" panose="00000300000000000000" pitchFamily="2" charset="-52"/>
            </a:endParaRPr>
          </a:p>
          <a:p>
            <a:r>
              <a:rPr lang="en-GB" dirty="0">
                <a:latin typeface="Montserrat ExtraLight" panose="00000300000000000000" pitchFamily="2" charset="-52"/>
              </a:rPr>
              <a:t>The presenter holds all the logic for the view and is responsible for synchronizing the model and the View. When the view notifies the presenter that the user has done something (for example, clicked a button), the presenter will then update the model and synchronize any changes between the Model and the View.</a:t>
            </a:r>
            <a:endParaRPr lang="en-GB" dirty="0" smtClean="0">
              <a:latin typeface="Montserrat ExtraLight" panose="00000300000000000000" pitchFamily="2" charset="-52"/>
            </a:endParaRPr>
          </a:p>
        </p:txBody>
      </p:sp>
      <p:pic>
        <p:nvPicPr>
          <p:cNvPr id="27"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22866" y="4838960"/>
            <a:ext cx="307473" cy="176419"/>
          </a:xfrm>
          <a:prstGeom prst="rect">
            <a:avLst/>
          </a:prstGeom>
        </p:spPr>
      </p:pic>
    </p:spTree>
    <p:extLst>
      <p:ext uri="{BB962C8B-B14F-4D97-AF65-F5344CB8AC3E}">
        <p14:creationId xmlns:p14="http://schemas.microsoft.com/office/powerpoint/2010/main" val="794351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Овал 3">
            <a:extLst>
              <a:ext uri="{FF2B5EF4-FFF2-40B4-BE49-F238E27FC236}">
                <a16:creationId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11" name="Picture 10"/>
          <p:cNvPicPr>
            <a:picLocks noChangeAspect="1"/>
          </p:cNvPicPr>
          <p:nvPr/>
        </p:nvPicPr>
        <p:blipFill>
          <a:blip r:embed="rId3"/>
          <a:stretch>
            <a:fillRect/>
          </a:stretch>
        </p:blipFill>
        <p:spPr>
          <a:xfrm>
            <a:off x="345341" y="462644"/>
            <a:ext cx="10010775" cy="3657600"/>
          </a:xfrm>
          <a:prstGeom prst="rect">
            <a:avLst/>
          </a:prstGeom>
        </p:spPr>
      </p:pic>
    </p:spTree>
    <p:extLst>
      <p:ext uri="{BB962C8B-B14F-4D97-AF65-F5344CB8AC3E}">
        <p14:creationId xmlns:p14="http://schemas.microsoft.com/office/powerpoint/2010/main" val="2140832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id="{EA127275-8311-4FD8-AAFC-2E59696607A6}"/>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7B798424-DCBC-4FC1-9945-DAE37E1BA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Овал 9">
            <a:extLst>
              <a:ext uri="{FF2B5EF4-FFF2-40B4-BE49-F238E27FC236}">
                <a16:creationId xmlns:a16="http://schemas.microsoft.com/office/drawing/2014/main" id="{7B67BA2B-B2DC-4E95-80E0-B7FD2C9446B0}"/>
              </a:ext>
            </a:extLst>
          </p:cNvPr>
          <p:cNvSpPr/>
          <p:nvPr/>
        </p:nvSpPr>
        <p:spPr>
          <a:xfrm>
            <a:off x="1015092" y="26744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id="{6CB39D96-F7D0-4D5C-B7EB-0FB9927923BA}"/>
              </a:ext>
            </a:extLst>
          </p:cNvPr>
          <p:cNvSpPr/>
          <p:nvPr/>
        </p:nvSpPr>
        <p:spPr>
          <a:xfrm>
            <a:off x="634184" y="1946316"/>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id="{F1F1AF1F-9D7B-4E11-9627-C706F89CCBD8}"/>
              </a:ext>
            </a:extLst>
          </p:cNvPr>
          <p:cNvSpPr/>
          <p:nvPr/>
        </p:nvSpPr>
        <p:spPr>
          <a:xfrm>
            <a:off x="10432967" y="5773386"/>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id="{D5328EB2-60DA-4880-AD3C-A37B61BFBF56}"/>
              </a:ext>
            </a:extLst>
          </p:cNvPr>
          <p:cNvSpPr/>
          <p:nvPr/>
        </p:nvSpPr>
        <p:spPr>
          <a:xfrm>
            <a:off x="1644069" y="2280557"/>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Овал 13">
            <a:extLst>
              <a:ext uri="{FF2B5EF4-FFF2-40B4-BE49-F238E27FC236}">
                <a16:creationId xmlns:a16="http://schemas.microsoft.com/office/drawing/2014/main" id="{21BB4188-651C-44DE-8FE3-AF827C7E173F}"/>
              </a:ext>
            </a:extLst>
          </p:cNvPr>
          <p:cNvSpPr/>
          <p:nvPr/>
        </p:nvSpPr>
        <p:spPr>
          <a:xfrm>
            <a:off x="11793696" y="3698787"/>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a16="http://schemas.microsoft.com/office/drawing/2014/main" id="{85CA61A7-802E-49EB-AE70-0EF55EF5071A}"/>
              </a:ext>
            </a:extLst>
          </p:cNvPr>
          <p:cNvSpPr/>
          <p:nvPr/>
        </p:nvSpPr>
        <p:spPr>
          <a:xfrm>
            <a:off x="11526575" y="238061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id="{29243602-74B9-418F-88B8-396E2CA89B0E}"/>
              </a:ext>
            </a:extLst>
          </p:cNvPr>
          <p:cNvSpPr/>
          <p:nvPr/>
        </p:nvSpPr>
        <p:spPr>
          <a:xfrm>
            <a:off x="11443696" y="6096742"/>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 name="TextBox 17">
            <a:extLst>
              <a:ext uri="{FF2B5EF4-FFF2-40B4-BE49-F238E27FC236}">
                <a16:creationId xmlns:a16="http://schemas.microsoft.com/office/drawing/2014/main" id="{9BF44307-A303-4A5A-91B8-B5D754DAD1F8}"/>
              </a:ext>
            </a:extLst>
          </p:cNvPr>
          <p:cNvSpPr txBox="1"/>
          <p:nvPr/>
        </p:nvSpPr>
        <p:spPr>
          <a:xfrm>
            <a:off x="4835043" y="267443"/>
            <a:ext cx="4129584" cy="461665"/>
          </a:xfrm>
          <a:prstGeom prst="rect">
            <a:avLst/>
          </a:prstGeom>
          <a:noFill/>
        </p:spPr>
        <p:txBody>
          <a:bodyPr wrap="square" rtlCol="0">
            <a:spAutoFit/>
          </a:bodyPr>
          <a:lstStyle/>
          <a:p>
            <a:r>
              <a:rPr lang="en-GB" sz="2400" dirty="0">
                <a:latin typeface="Montserrat ExtraLight" panose="00000300000000000000" pitchFamily="2" charset="-52"/>
              </a:rPr>
              <a:t>Sequence Diagram</a:t>
            </a:r>
          </a:p>
        </p:txBody>
      </p:sp>
      <p:pic>
        <p:nvPicPr>
          <p:cNvPr id="2" name="Picture 1"/>
          <p:cNvPicPr>
            <a:picLocks noChangeAspect="1"/>
          </p:cNvPicPr>
          <p:nvPr/>
        </p:nvPicPr>
        <p:blipFill>
          <a:blip r:embed="rId3"/>
          <a:stretch>
            <a:fillRect/>
          </a:stretch>
        </p:blipFill>
        <p:spPr>
          <a:xfrm>
            <a:off x="3621632" y="1467029"/>
            <a:ext cx="7839075" cy="5200650"/>
          </a:xfrm>
          <a:prstGeom prst="rect">
            <a:avLst/>
          </a:prstGeom>
        </p:spPr>
      </p:pic>
    </p:spTree>
    <p:extLst>
      <p:ext uri="{BB962C8B-B14F-4D97-AF65-F5344CB8AC3E}">
        <p14:creationId xmlns:p14="http://schemas.microsoft.com/office/powerpoint/2010/main" val="3991976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вал 3">
            <a:extLst>
              <a:ext uri="{FF2B5EF4-FFF2-40B4-BE49-F238E27FC236}">
                <a16:creationId xmlns:a16="http://schemas.microsoft.com/office/drawing/2014/main" id="{E6C4AA66-44AD-423C-8C54-22C52A6A7D6A}"/>
              </a:ext>
            </a:extLst>
          </p:cNvPr>
          <p:cNvSpPr/>
          <p:nvPr/>
        </p:nvSpPr>
        <p:spPr>
          <a:xfrm>
            <a:off x="930684" y="6415024"/>
            <a:ext cx="89807" cy="89807"/>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4A1250BF-51B8-4204-9590-59DE636281C1}"/>
              </a:ext>
            </a:extLst>
          </p:cNvPr>
          <p:cNvSpPr/>
          <p:nvPr/>
        </p:nvSpPr>
        <p:spPr>
          <a:xfrm>
            <a:off x="521199" y="55789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FC8378F4-A1E6-4328-8AC0-C57C028E90B1}"/>
              </a:ext>
            </a:extLst>
          </p:cNvPr>
          <p:cNvSpPr/>
          <p:nvPr/>
        </p:nvSpPr>
        <p:spPr>
          <a:xfrm>
            <a:off x="1951175" y="6488502"/>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9129C929-2A39-4194-81CD-41AAB841B672}"/>
              </a:ext>
            </a:extLst>
          </p:cNvPr>
          <p:cNvSpPr/>
          <p:nvPr/>
        </p:nvSpPr>
        <p:spPr>
          <a:xfrm>
            <a:off x="423726" y="157207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B9F177E1-77E5-495D-9606-BCDFD32EB601}"/>
              </a:ext>
            </a:extLst>
          </p:cNvPr>
          <p:cNvSpPr/>
          <p:nvPr/>
        </p:nvSpPr>
        <p:spPr>
          <a:xfrm>
            <a:off x="11413672" y="615043"/>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id="{02A2063A-F88F-44E3-855B-D8DB9CD3CF39}"/>
              </a:ext>
            </a:extLst>
          </p:cNvPr>
          <p:cNvSpPr/>
          <p:nvPr/>
        </p:nvSpPr>
        <p:spPr>
          <a:xfrm>
            <a:off x="1758451" y="110094"/>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id="{A8F93059-2E3E-4E1D-959C-0BD595DD81E8}"/>
              </a:ext>
            </a:extLst>
          </p:cNvPr>
          <p:cNvSpPr/>
          <p:nvPr/>
        </p:nvSpPr>
        <p:spPr>
          <a:xfrm>
            <a:off x="10926536" y="1512207"/>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id="{FCEBDFF6-BC42-4179-9FAD-F1B19B097932}"/>
              </a:ext>
            </a:extLst>
          </p:cNvPr>
          <p:cNvSpPr/>
          <p:nvPr/>
        </p:nvSpPr>
        <p:spPr>
          <a:xfrm>
            <a:off x="513034" y="5525587"/>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id="{BEFB1AE4-AFEB-474A-A7A9-8B725370A907}"/>
              </a:ext>
            </a:extLst>
          </p:cNvPr>
          <p:cNvSpPr/>
          <p:nvPr/>
        </p:nvSpPr>
        <p:spPr>
          <a:xfrm>
            <a:off x="10674433" y="521623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a16="http://schemas.microsoft.com/office/drawing/2014/main" id="{E2D00353-F8B6-43E8-91EC-050CB329306B}"/>
              </a:ext>
            </a:extLst>
          </p:cNvPr>
          <p:cNvSpPr/>
          <p:nvPr/>
        </p:nvSpPr>
        <p:spPr>
          <a:xfrm>
            <a:off x="9764485" y="650483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6" name="Прямокутник 35">
            <a:extLst>
              <a:ext uri="{FF2B5EF4-FFF2-40B4-BE49-F238E27FC236}">
                <a16:creationId xmlns:a16="http://schemas.microsoft.com/office/drawing/2014/main" id="{F5DE1E3A-3C94-4F32-9E46-A810B0A39793}"/>
              </a:ext>
            </a:extLst>
          </p:cNvPr>
          <p:cNvSpPr/>
          <p:nvPr/>
        </p:nvSpPr>
        <p:spPr>
          <a:xfrm>
            <a:off x="1330394" y="323149"/>
            <a:ext cx="8089651" cy="646331"/>
          </a:xfrm>
          <a:prstGeom prst="rect">
            <a:avLst/>
          </a:prstGeom>
        </p:spPr>
        <p:txBody>
          <a:bodyPr wrap="square">
            <a:spAutoFit/>
          </a:bodyPr>
          <a:lstStyle/>
          <a:p>
            <a:pPr algn="ctr"/>
            <a:r>
              <a:rPr lang="en-GB" dirty="0">
                <a:latin typeface="Montserrat SemiBold" panose="00000700000000000000" pitchFamily="2" charset="-52"/>
              </a:rPr>
              <a:t>There are two variations of this pattern, Passive View and Supervising Controller.</a:t>
            </a:r>
            <a:endParaRPr lang="uk-UA" dirty="0">
              <a:latin typeface="Montserrat SemiBold" panose="00000700000000000000" pitchFamily="2" charset="-52"/>
            </a:endParaRPr>
          </a:p>
        </p:txBody>
      </p:sp>
      <p:sp>
        <p:nvSpPr>
          <p:cNvPr id="34" name="TextBox 33">
            <a:extLst>
              <a:ext uri="{FF2B5EF4-FFF2-40B4-BE49-F238E27FC236}">
                <a16:creationId xmlns:a16="http://schemas.microsoft.com/office/drawing/2014/main" id="{9BF44307-A303-4A5A-91B8-B5D754DAD1F8}"/>
              </a:ext>
            </a:extLst>
          </p:cNvPr>
          <p:cNvSpPr txBox="1"/>
          <p:nvPr/>
        </p:nvSpPr>
        <p:spPr>
          <a:xfrm>
            <a:off x="594264" y="1229579"/>
            <a:ext cx="4288287" cy="2862322"/>
          </a:xfrm>
          <a:prstGeom prst="rect">
            <a:avLst/>
          </a:prstGeom>
          <a:noFill/>
        </p:spPr>
        <p:txBody>
          <a:bodyPr wrap="square" rtlCol="0">
            <a:spAutoFit/>
          </a:bodyPr>
          <a:lstStyle/>
          <a:p>
            <a:r>
              <a:rPr lang="en-GB" dirty="0">
                <a:latin typeface="Montserrat ExtraLight" panose="00000300000000000000" pitchFamily="2" charset="-52"/>
              </a:rPr>
              <a:t>In the passive view, the view knows nothing about the model, but instead exposes simple properties for all the information it wants to display on the screen.  The presenter will read information from the Model and update the properties from the model.</a:t>
            </a:r>
            <a:endParaRPr lang="uk-UA" dirty="0">
              <a:latin typeface="Montserrat ExtraLight" panose="00000300000000000000" pitchFamily="2" charset="-52"/>
            </a:endParaRPr>
          </a:p>
        </p:txBody>
      </p:sp>
      <p:sp>
        <p:nvSpPr>
          <p:cNvPr id="40" name="TextBox 39">
            <a:extLst>
              <a:ext uri="{FF2B5EF4-FFF2-40B4-BE49-F238E27FC236}">
                <a16:creationId xmlns:a16="http://schemas.microsoft.com/office/drawing/2014/main" id="{9BF44307-A303-4A5A-91B8-B5D754DAD1F8}"/>
              </a:ext>
            </a:extLst>
          </p:cNvPr>
          <p:cNvSpPr txBox="1"/>
          <p:nvPr/>
        </p:nvSpPr>
        <p:spPr>
          <a:xfrm>
            <a:off x="6110224" y="1229579"/>
            <a:ext cx="4893373" cy="2308324"/>
          </a:xfrm>
          <a:prstGeom prst="rect">
            <a:avLst/>
          </a:prstGeom>
          <a:noFill/>
        </p:spPr>
        <p:txBody>
          <a:bodyPr wrap="square" rtlCol="0">
            <a:spAutoFit/>
          </a:bodyPr>
          <a:lstStyle/>
          <a:p>
            <a:r>
              <a:rPr lang="en-GB" dirty="0">
                <a:latin typeface="Montserrat ExtraLight" panose="00000300000000000000" pitchFamily="2" charset="-52"/>
              </a:rPr>
              <a:t>In supervising controller, the View DOES know about the Model and is responsible for databinding the model to the view. This makes the interaction between the Presenter and the View a lot less chatty, but at the expense of testability of the View-Presenter interaction. </a:t>
            </a:r>
            <a:endParaRPr lang="uk-UA" dirty="0">
              <a:latin typeface="Montserrat ExtraLight" panose="00000300000000000000" pitchFamily="2" charset="-52"/>
            </a:endParaRPr>
          </a:p>
        </p:txBody>
      </p:sp>
      <p:pic>
        <p:nvPicPr>
          <p:cNvPr id="15" name="Picture 14"/>
          <p:cNvPicPr>
            <a:picLocks noChangeAspect="1"/>
          </p:cNvPicPr>
          <p:nvPr/>
        </p:nvPicPr>
        <p:blipFill>
          <a:blip r:embed="rId2"/>
          <a:stretch>
            <a:fillRect/>
          </a:stretch>
        </p:blipFill>
        <p:spPr>
          <a:xfrm>
            <a:off x="1716265" y="4143821"/>
            <a:ext cx="8831350" cy="2373425"/>
          </a:xfrm>
          <a:prstGeom prst="rect">
            <a:avLst/>
          </a:prstGeom>
        </p:spPr>
      </p:pic>
    </p:spTree>
    <p:extLst>
      <p:ext uri="{BB962C8B-B14F-4D97-AF65-F5344CB8AC3E}">
        <p14:creationId xmlns:p14="http://schemas.microsoft.com/office/powerpoint/2010/main" val="1633736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id="{EA127275-8311-4FD8-AAFC-2E59696607A6}"/>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7B798424-DCBC-4FC1-9945-DAE37E1BA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Овал 9">
            <a:extLst>
              <a:ext uri="{FF2B5EF4-FFF2-40B4-BE49-F238E27FC236}">
                <a16:creationId xmlns:a16="http://schemas.microsoft.com/office/drawing/2014/main" id="{7B67BA2B-B2DC-4E95-80E0-B7FD2C9446B0}"/>
              </a:ext>
            </a:extLst>
          </p:cNvPr>
          <p:cNvSpPr/>
          <p:nvPr/>
        </p:nvSpPr>
        <p:spPr>
          <a:xfrm>
            <a:off x="1015092" y="26744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id="{6CB39D96-F7D0-4D5C-B7EB-0FB9927923BA}"/>
              </a:ext>
            </a:extLst>
          </p:cNvPr>
          <p:cNvSpPr/>
          <p:nvPr/>
        </p:nvSpPr>
        <p:spPr>
          <a:xfrm>
            <a:off x="634184" y="1946316"/>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id="{F1F1AF1F-9D7B-4E11-9627-C706F89CCBD8}"/>
              </a:ext>
            </a:extLst>
          </p:cNvPr>
          <p:cNvSpPr/>
          <p:nvPr/>
        </p:nvSpPr>
        <p:spPr>
          <a:xfrm>
            <a:off x="10432967" y="5773386"/>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id="{D5328EB2-60DA-4880-AD3C-A37B61BFBF56}"/>
              </a:ext>
            </a:extLst>
          </p:cNvPr>
          <p:cNvSpPr/>
          <p:nvPr/>
        </p:nvSpPr>
        <p:spPr>
          <a:xfrm>
            <a:off x="1644069" y="2280557"/>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Овал 13">
            <a:extLst>
              <a:ext uri="{FF2B5EF4-FFF2-40B4-BE49-F238E27FC236}">
                <a16:creationId xmlns:a16="http://schemas.microsoft.com/office/drawing/2014/main" id="{21BB4188-651C-44DE-8FE3-AF827C7E173F}"/>
              </a:ext>
            </a:extLst>
          </p:cNvPr>
          <p:cNvSpPr/>
          <p:nvPr/>
        </p:nvSpPr>
        <p:spPr>
          <a:xfrm>
            <a:off x="11793696" y="3698787"/>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a16="http://schemas.microsoft.com/office/drawing/2014/main" id="{85CA61A7-802E-49EB-AE70-0EF55EF5071A}"/>
              </a:ext>
            </a:extLst>
          </p:cNvPr>
          <p:cNvSpPr/>
          <p:nvPr/>
        </p:nvSpPr>
        <p:spPr>
          <a:xfrm>
            <a:off x="11526575" y="238061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id="{29243602-74B9-418F-88B8-396E2CA89B0E}"/>
              </a:ext>
            </a:extLst>
          </p:cNvPr>
          <p:cNvSpPr/>
          <p:nvPr/>
        </p:nvSpPr>
        <p:spPr>
          <a:xfrm>
            <a:off x="11443696" y="6096742"/>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2" name="Picture 1"/>
          <p:cNvPicPr>
            <a:picLocks noChangeAspect="1"/>
          </p:cNvPicPr>
          <p:nvPr/>
        </p:nvPicPr>
        <p:blipFill>
          <a:blip r:embed="rId3"/>
          <a:stretch>
            <a:fillRect/>
          </a:stretch>
        </p:blipFill>
        <p:spPr>
          <a:xfrm>
            <a:off x="1219606" y="1509621"/>
            <a:ext cx="10224090" cy="3684413"/>
          </a:xfrm>
          <a:prstGeom prst="rect">
            <a:avLst/>
          </a:prstGeom>
        </p:spPr>
      </p:pic>
    </p:spTree>
    <p:extLst>
      <p:ext uri="{BB962C8B-B14F-4D97-AF65-F5344CB8AC3E}">
        <p14:creationId xmlns:p14="http://schemas.microsoft.com/office/powerpoint/2010/main" val="3564061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Овал 1">
            <a:extLst>
              <a:ext uri="{FF2B5EF4-FFF2-40B4-BE49-F238E27FC236}">
                <a16:creationId xmlns:a16="http://schemas.microsoft.com/office/drawing/2014/main" id="{77E6E98E-92E2-4D5F-A81F-F60C3B47F69B}"/>
              </a:ext>
            </a:extLst>
          </p:cNvPr>
          <p:cNvSpPr/>
          <p:nvPr/>
        </p:nvSpPr>
        <p:spPr>
          <a:xfrm>
            <a:off x="406899" y="2207079"/>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 name="Овал 3">
            <a:extLst>
              <a:ext uri="{FF2B5EF4-FFF2-40B4-BE49-F238E27FC236}">
                <a16:creationId xmlns:a16="http://schemas.microsoft.com/office/drawing/2014/main" id="{E6C4AA66-44AD-423C-8C54-22C52A6A7D6A}"/>
              </a:ext>
            </a:extLst>
          </p:cNvPr>
          <p:cNvSpPr/>
          <p:nvPr/>
        </p:nvSpPr>
        <p:spPr>
          <a:xfrm>
            <a:off x="1932169" y="6479721"/>
            <a:ext cx="89807" cy="89807"/>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5BDE17A8-4211-4655-8AEC-A080B76734C9}"/>
              </a:ext>
            </a:extLst>
          </p:cNvPr>
          <p:cNvSpPr/>
          <p:nvPr/>
        </p:nvSpPr>
        <p:spPr>
          <a:xfrm>
            <a:off x="10682597" y="1665514"/>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4A1250BF-51B8-4204-9590-59DE636281C1}"/>
              </a:ext>
            </a:extLst>
          </p:cNvPr>
          <p:cNvSpPr/>
          <p:nvPr/>
        </p:nvSpPr>
        <p:spPr>
          <a:xfrm>
            <a:off x="521199" y="55789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FC8378F4-A1E6-4328-8AC0-C57C028E90B1}"/>
              </a:ext>
            </a:extLst>
          </p:cNvPr>
          <p:cNvSpPr/>
          <p:nvPr/>
        </p:nvSpPr>
        <p:spPr>
          <a:xfrm>
            <a:off x="11527972" y="359228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9129C929-2A39-4194-81CD-41AAB841B672}"/>
              </a:ext>
            </a:extLst>
          </p:cNvPr>
          <p:cNvSpPr/>
          <p:nvPr/>
        </p:nvSpPr>
        <p:spPr>
          <a:xfrm>
            <a:off x="764812" y="2876550"/>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B9F177E1-77E5-495D-9606-BCDFD32EB601}"/>
              </a:ext>
            </a:extLst>
          </p:cNvPr>
          <p:cNvSpPr/>
          <p:nvPr/>
        </p:nvSpPr>
        <p:spPr>
          <a:xfrm>
            <a:off x="11413672" y="615043"/>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id="{02A2063A-F88F-44E3-855B-D8DB9CD3CF39}"/>
              </a:ext>
            </a:extLst>
          </p:cNvPr>
          <p:cNvSpPr/>
          <p:nvPr/>
        </p:nvSpPr>
        <p:spPr>
          <a:xfrm>
            <a:off x="1206908" y="1459922"/>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id="{A8F93059-2E3E-4E1D-959C-0BD595DD81E8}"/>
              </a:ext>
            </a:extLst>
          </p:cNvPr>
          <p:cNvSpPr/>
          <p:nvPr/>
        </p:nvSpPr>
        <p:spPr>
          <a:xfrm>
            <a:off x="11753850" y="2349953"/>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id="{FCEBDFF6-BC42-4179-9FAD-F1B19B097932}"/>
              </a:ext>
            </a:extLst>
          </p:cNvPr>
          <p:cNvSpPr/>
          <p:nvPr/>
        </p:nvSpPr>
        <p:spPr>
          <a:xfrm>
            <a:off x="1039585" y="5725884"/>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a16="http://schemas.microsoft.com/office/drawing/2014/main" id="{18AACDBD-F58E-4948-B6B0-F6A8B2BEDF1D}"/>
              </a:ext>
            </a:extLst>
          </p:cNvPr>
          <p:cNvSpPr/>
          <p:nvPr/>
        </p:nvSpPr>
        <p:spPr>
          <a:xfrm>
            <a:off x="1264058" y="4395107"/>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id="{BEFB1AE4-AFEB-474A-A7A9-8B725370A907}"/>
              </a:ext>
            </a:extLst>
          </p:cNvPr>
          <p:cNvSpPr/>
          <p:nvPr/>
        </p:nvSpPr>
        <p:spPr>
          <a:xfrm>
            <a:off x="10674433" y="521623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a16="http://schemas.microsoft.com/office/drawing/2014/main" id="{E2D00353-F8B6-43E8-91EC-050CB329306B}"/>
              </a:ext>
            </a:extLst>
          </p:cNvPr>
          <p:cNvSpPr/>
          <p:nvPr/>
        </p:nvSpPr>
        <p:spPr>
          <a:xfrm>
            <a:off x="9764485" y="650483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8" name="TextBox 27"/>
          <p:cNvSpPr txBox="1"/>
          <p:nvPr/>
        </p:nvSpPr>
        <p:spPr>
          <a:xfrm>
            <a:off x="2045615" y="322178"/>
            <a:ext cx="9368057" cy="6093976"/>
          </a:xfrm>
          <a:prstGeom prst="rect">
            <a:avLst/>
          </a:prstGeom>
          <a:noFill/>
        </p:spPr>
        <p:txBody>
          <a:bodyPr wrap="square" rtlCol="0">
            <a:spAutoFit/>
          </a:bodyPr>
          <a:lstStyle/>
          <a:p>
            <a:pPr algn="ctr"/>
            <a:r>
              <a:rPr lang="en-GB" sz="2400" dirty="0" smtClean="0">
                <a:latin typeface="Montserrat ExtraLight"/>
              </a:rPr>
              <a:t>Advantages </a:t>
            </a:r>
            <a:r>
              <a:rPr lang="en-GB" sz="2400" dirty="0">
                <a:latin typeface="Montserrat ExtraLight"/>
              </a:rPr>
              <a:t>of MVP</a:t>
            </a:r>
            <a:endParaRPr lang="en-GB" sz="2400" dirty="0" smtClean="0">
              <a:latin typeface="Montserrat ExtraLight"/>
            </a:endParaRPr>
          </a:p>
          <a:p>
            <a:pPr algn="ctr"/>
            <a:endParaRPr lang="en-GB" sz="2400" dirty="0">
              <a:latin typeface="Montserrat ExtraLight"/>
            </a:endParaRPr>
          </a:p>
          <a:p>
            <a:r>
              <a:rPr lang="en-GB" dirty="0" smtClean="0">
                <a:latin typeface="Montserrat ExtraLight"/>
              </a:rPr>
              <a:t>As </a:t>
            </a:r>
            <a:r>
              <a:rPr lang="en-GB" dirty="0">
                <a:latin typeface="Montserrat ExtraLight"/>
              </a:rPr>
              <a:t>with Model-View-Controller, Model-View-Presenter has the advantage that it clarifies the structure of our user interface code and can make it easier to maintain. </a:t>
            </a:r>
            <a:endParaRPr lang="en-GB" dirty="0" smtClean="0">
              <a:latin typeface="Montserrat ExtraLight"/>
            </a:endParaRPr>
          </a:p>
          <a:p>
            <a:endParaRPr lang="en-GB" dirty="0">
              <a:latin typeface="Montserrat ExtraLight"/>
            </a:endParaRPr>
          </a:p>
          <a:p>
            <a:r>
              <a:rPr lang="en-GB" dirty="0" smtClean="0">
                <a:latin typeface="Montserrat ExtraLight"/>
              </a:rPr>
              <a:t>Not </a:t>
            </a:r>
            <a:r>
              <a:rPr lang="en-GB" dirty="0">
                <a:latin typeface="Montserrat ExtraLight"/>
              </a:rPr>
              <a:t>only do we have our data taken out of the View and put into the Model, but also almost all complex screen logic will now reside in the Presenter. </a:t>
            </a:r>
            <a:endParaRPr lang="en-GB" dirty="0" smtClean="0">
              <a:latin typeface="Montserrat ExtraLight"/>
            </a:endParaRPr>
          </a:p>
          <a:p>
            <a:endParaRPr lang="en-GB" dirty="0">
              <a:latin typeface="Montserrat ExtraLight"/>
            </a:endParaRPr>
          </a:p>
          <a:p>
            <a:r>
              <a:rPr lang="en-GB" dirty="0" smtClean="0">
                <a:latin typeface="Montserrat ExtraLight"/>
              </a:rPr>
              <a:t>We </a:t>
            </a:r>
            <a:r>
              <a:rPr lang="en-GB" dirty="0">
                <a:latin typeface="Montserrat ExtraLight"/>
              </a:rPr>
              <a:t>have almost no code in our View apart from screen drawing code </a:t>
            </a:r>
            <a:r>
              <a:rPr lang="en-GB" dirty="0" err="1">
                <a:latin typeface="Montserrat ExtraLight"/>
              </a:rPr>
              <a:t>ModelView</a:t>
            </a:r>
            <a:r>
              <a:rPr lang="en-GB" dirty="0">
                <a:latin typeface="Montserrat ExtraLight"/>
              </a:rPr>
              <a:t>-Presenter also makes it theoretically much easier to replace user interface components, whole screens, or even the whole user interface (Windows Forms to WPF for example). </a:t>
            </a:r>
            <a:endParaRPr lang="en-GB" dirty="0" smtClean="0">
              <a:latin typeface="Montserrat ExtraLight"/>
            </a:endParaRPr>
          </a:p>
          <a:p>
            <a:endParaRPr lang="en-GB" dirty="0">
              <a:latin typeface="Montserrat ExtraLight"/>
            </a:endParaRPr>
          </a:p>
          <a:p>
            <a:r>
              <a:rPr lang="en-GB" dirty="0" smtClean="0">
                <a:latin typeface="Montserrat ExtraLight"/>
              </a:rPr>
              <a:t>This </a:t>
            </a:r>
            <a:r>
              <a:rPr lang="en-GB" dirty="0">
                <a:latin typeface="Montserrat ExtraLight"/>
              </a:rPr>
              <a:t>makes the user opinion sensitive UI part perfectly separate of other parts of the application, hence it’s features can be enhanced separately with more involvement from the customer. </a:t>
            </a:r>
            <a:endParaRPr lang="en-GB" dirty="0" smtClean="0">
              <a:latin typeface="Montserrat ExtraLight"/>
            </a:endParaRPr>
          </a:p>
          <a:p>
            <a:endParaRPr lang="en-GB" dirty="0">
              <a:latin typeface="Montserrat ExtraLight"/>
            </a:endParaRPr>
          </a:p>
          <a:p>
            <a:r>
              <a:rPr lang="en-GB" dirty="0" smtClean="0">
                <a:latin typeface="Montserrat ExtraLight"/>
              </a:rPr>
              <a:t>In </a:t>
            </a:r>
            <a:r>
              <a:rPr lang="en-GB" dirty="0">
                <a:latin typeface="Montserrat ExtraLight"/>
              </a:rPr>
              <a:t>addition unit testing the user interface becomes much easier as we can test the logic by just testing the Presenter. </a:t>
            </a:r>
            <a:endParaRPr lang="en-US" dirty="0"/>
          </a:p>
        </p:txBody>
      </p:sp>
      <p:pic>
        <p:nvPicPr>
          <p:cNvPr id="18"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636397" y="1455974"/>
            <a:ext cx="307473" cy="176419"/>
          </a:xfrm>
          <a:prstGeom prst="rect">
            <a:avLst/>
          </a:prstGeom>
        </p:spPr>
      </p:pic>
      <p:pic>
        <p:nvPicPr>
          <p:cNvPr id="20"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636396" y="2425266"/>
            <a:ext cx="307473" cy="176419"/>
          </a:xfrm>
          <a:prstGeom prst="rect">
            <a:avLst/>
          </a:prstGeom>
        </p:spPr>
      </p:pic>
      <p:pic>
        <p:nvPicPr>
          <p:cNvPr id="22"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617685" y="3666092"/>
            <a:ext cx="307473" cy="176419"/>
          </a:xfrm>
          <a:prstGeom prst="rect">
            <a:avLst/>
          </a:prstGeom>
        </p:spPr>
      </p:pic>
      <p:pic>
        <p:nvPicPr>
          <p:cNvPr id="24"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613521" y="6025240"/>
            <a:ext cx="307473" cy="176419"/>
          </a:xfrm>
          <a:prstGeom prst="rect">
            <a:avLst/>
          </a:prstGeom>
        </p:spPr>
      </p:pic>
      <p:pic>
        <p:nvPicPr>
          <p:cNvPr id="25"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613523" y="5050377"/>
            <a:ext cx="307473" cy="176419"/>
          </a:xfrm>
          <a:prstGeom prst="rect">
            <a:avLst/>
          </a:prstGeom>
        </p:spPr>
      </p:pic>
    </p:spTree>
    <p:extLst>
      <p:ext uri="{BB962C8B-B14F-4D97-AF65-F5344CB8AC3E}">
        <p14:creationId xmlns:p14="http://schemas.microsoft.com/office/powerpoint/2010/main" val="2249168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Овал 1">
            <a:extLst>
              <a:ext uri="{FF2B5EF4-FFF2-40B4-BE49-F238E27FC236}">
                <a16:creationId xmlns:a16="http://schemas.microsoft.com/office/drawing/2014/main" id="{77E6E98E-92E2-4D5F-A81F-F60C3B47F69B}"/>
              </a:ext>
            </a:extLst>
          </p:cNvPr>
          <p:cNvSpPr/>
          <p:nvPr/>
        </p:nvSpPr>
        <p:spPr>
          <a:xfrm>
            <a:off x="406899" y="2207079"/>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 name="Овал 3">
            <a:extLst>
              <a:ext uri="{FF2B5EF4-FFF2-40B4-BE49-F238E27FC236}">
                <a16:creationId xmlns:a16="http://schemas.microsoft.com/office/drawing/2014/main" id="{E6C4AA66-44AD-423C-8C54-22C52A6A7D6A}"/>
              </a:ext>
            </a:extLst>
          </p:cNvPr>
          <p:cNvSpPr/>
          <p:nvPr/>
        </p:nvSpPr>
        <p:spPr>
          <a:xfrm>
            <a:off x="1932169" y="6479721"/>
            <a:ext cx="89807" cy="89807"/>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5BDE17A8-4211-4655-8AEC-A080B76734C9}"/>
              </a:ext>
            </a:extLst>
          </p:cNvPr>
          <p:cNvSpPr/>
          <p:nvPr/>
        </p:nvSpPr>
        <p:spPr>
          <a:xfrm>
            <a:off x="10682597" y="1665514"/>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4A1250BF-51B8-4204-9590-59DE636281C1}"/>
              </a:ext>
            </a:extLst>
          </p:cNvPr>
          <p:cNvSpPr/>
          <p:nvPr/>
        </p:nvSpPr>
        <p:spPr>
          <a:xfrm>
            <a:off x="521199" y="55789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FC8378F4-A1E6-4328-8AC0-C57C028E90B1}"/>
              </a:ext>
            </a:extLst>
          </p:cNvPr>
          <p:cNvSpPr/>
          <p:nvPr/>
        </p:nvSpPr>
        <p:spPr>
          <a:xfrm>
            <a:off x="11527972" y="359228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9129C929-2A39-4194-81CD-41AAB841B672}"/>
              </a:ext>
            </a:extLst>
          </p:cNvPr>
          <p:cNvSpPr/>
          <p:nvPr/>
        </p:nvSpPr>
        <p:spPr>
          <a:xfrm>
            <a:off x="764812" y="2876550"/>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B9F177E1-77E5-495D-9606-BCDFD32EB601}"/>
              </a:ext>
            </a:extLst>
          </p:cNvPr>
          <p:cNvSpPr/>
          <p:nvPr/>
        </p:nvSpPr>
        <p:spPr>
          <a:xfrm>
            <a:off x="11413672" y="615043"/>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id="{02A2063A-F88F-44E3-855B-D8DB9CD3CF39}"/>
              </a:ext>
            </a:extLst>
          </p:cNvPr>
          <p:cNvSpPr/>
          <p:nvPr/>
        </p:nvSpPr>
        <p:spPr>
          <a:xfrm>
            <a:off x="1206908" y="1459922"/>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id="{A8F93059-2E3E-4E1D-959C-0BD595DD81E8}"/>
              </a:ext>
            </a:extLst>
          </p:cNvPr>
          <p:cNvSpPr/>
          <p:nvPr/>
        </p:nvSpPr>
        <p:spPr>
          <a:xfrm>
            <a:off x="11753850" y="2349953"/>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id="{FCEBDFF6-BC42-4179-9FAD-F1B19B097932}"/>
              </a:ext>
            </a:extLst>
          </p:cNvPr>
          <p:cNvSpPr/>
          <p:nvPr/>
        </p:nvSpPr>
        <p:spPr>
          <a:xfrm>
            <a:off x="1039585" y="5725884"/>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a16="http://schemas.microsoft.com/office/drawing/2014/main" id="{18AACDBD-F58E-4948-B6B0-F6A8B2BEDF1D}"/>
              </a:ext>
            </a:extLst>
          </p:cNvPr>
          <p:cNvSpPr/>
          <p:nvPr/>
        </p:nvSpPr>
        <p:spPr>
          <a:xfrm>
            <a:off x="1264058" y="4395107"/>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id="{BEFB1AE4-AFEB-474A-A7A9-8B725370A907}"/>
              </a:ext>
            </a:extLst>
          </p:cNvPr>
          <p:cNvSpPr/>
          <p:nvPr/>
        </p:nvSpPr>
        <p:spPr>
          <a:xfrm>
            <a:off x="10674433" y="521623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a16="http://schemas.microsoft.com/office/drawing/2014/main" id="{E2D00353-F8B6-43E8-91EC-050CB329306B}"/>
              </a:ext>
            </a:extLst>
          </p:cNvPr>
          <p:cNvSpPr/>
          <p:nvPr/>
        </p:nvSpPr>
        <p:spPr>
          <a:xfrm>
            <a:off x="9764485" y="650483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8" name="TextBox 27"/>
          <p:cNvSpPr txBox="1"/>
          <p:nvPr/>
        </p:nvSpPr>
        <p:spPr>
          <a:xfrm>
            <a:off x="1964421" y="620410"/>
            <a:ext cx="9368057" cy="5816977"/>
          </a:xfrm>
          <a:prstGeom prst="rect">
            <a:avLst/>
          </a:prstGeom>
          <a:noFill/>
        </p:spPr>
        <p:txBody>
          <a:bodyPr wrap="square" rtlCol="0">
            <a:spAutoFit/>
          </a:bodyPr>
          <a:lstStyle/>
          <a:p>
            <a:pPr algn="ctr"/>
            <a:r>
              <a:rPr lang="en-GB" sz="2400" dirty="0">
                <a:latin typeface="Montserrat ExtraLight"/>
              </a:rPr>
              <a:t>Disadvantages of MVP</a:t>
            </a:r>
          </a:p>
          <a:p>
            <a:pPr algn="ctr"/>
            <a:endParaRPr lang="en-GB" sz="2400" dirty="0">
              <a:latin typeface="Montserrat ExtraLight"/>
            </a:endParaRPr>
          </a:p>
          <a:p>
            <a:r>
              <a:rPr lang="en-GB" dirty="0">
                <a:latin typeface="Montserrat ExtraLight"/>
              </a:rPr>
              <a:t>Requires high skilled experienced professionals who can identify the requirements in depth at the front before actual design. </a:t>
            </a:r>
            <a:endParaRPr lang="en-GB" dirty="0" smtClean="0">
              <a:latin typeface="Montserrat ExtraLight"/>
            </a:endParaRPr>
          </a:p>
          <a:p>
            <a:endParaRPr lang="en-GB" dirty="0">
              <a:latin typeface="Montserrat ExtraLight"/>
            </a:endParaRPr>
          </a:p>
          <a:p>
            <a:r>
              <a:rPr lang="en-GB" dirty="0" smtClean="0">
                <a:latin typeface="Montserrat ExtraLight"/>
              </a:rPr>
              <a:t>It </a:t>
            </a:r>
            <a:r>
              <a:rPr lang="en-GB" dirty="0">
                <a:latin typeface="Montserrat ExtraLight"/>
              </a:rPr>
              <a:t>requires the significant amount of time to </a:t>
            </a:r>
            <a:r>
              <a:rPr lang="en-GB" dirty="0" err="1">
                <a:latin typeface="Montserrat ExtraLight"/>
              </a:rPr>
              <a:t>analyze</a:t>
            </a:r>
            <a:r>
              <a:rPr lang="en-GB" dirty="0">
                <a:latin typeface="Montserrat ExtraLight"/>
              </a:rPr>
              <a:t> and design</a:t>
            </a:r>
            <a:r>
              <a:rPr lang="en-GB" dirty="0" smtClean="0">
                <a:latin typeface="Montserrat ExtraLight"/>
              </a:rPr>
              <a:t>. </a:t>
            </a:r>
          </a:p>
          <a:p>
            <a:endParaRPr lang="en-GB" dirty="0">
              <a:latin typeface="Montserrat ExtraLight"/>
            </a:endParaRPr>
          </a:p>
          <a:p>
            <a:r>
              <a:rPr lang="en-GB" dirty="0" smtClean="0">
                <a:latin typeface="Montserrat ExtraLight"/>
              </a:rPr>
              <a:t>This </a:t>
            </a:r>
            <a:r>
              <a:rPr lang="en-GB" dirty="0">
                <a:latin typeface="Montserrat ExtraLight"/>
              </a:rPr>
              <a:t>design approach is not suitable for smaller applications. It overkills the small applications. </a:t>
            </a:r>
            <a:endParaRPr lang="en-GB" dirty="0" smtClean="0">
              <a:latin typeface="Montserrat ExtraLight"/>
            </a:endParaRPr>
          </a:p>
          <a:p>
            <a:endParaRPr lang="en-GB" dirty="0">
              <a:latin typeface="Montserrat ExtraLight"/>
            </a:endParaRPr>
          </a:p>
          <a:p>
            <a:r>
              <a:rPr lang="en-GB" dirty="0" smtClean="0">
                <a:latin typeface="Montserrat ExtraLight"/>
              </a:rPr>
              <a:t>It </a:t>
            </a:r>
            <a:r>
              <a:rPr lang="en-GB" dirty="0">
                <a:latin typeface="Montserrat ExtraLight"/>
              </a:rPr>
              <a:t>can be hard to debug events being fired in active Model-View-Presenter. </a:t>
            </a:r>
            <a:endParaRPr lang="en-GB" dirty="0" smtClean="0">
              <a:latin typeface="Montserrat ExtraLight"/>
            </a:endParaRPr>
          </a:p>
          <a:p>
            <a:endParaRPr lang="en-GB" dirty="0">
              <a:latin typeface="Montserrat ExtraLight"/>
            </a:endParaRPr>
          </a:p>
          <a:p>
            <a:r>
              <a:rPr lang="en-GB" dirty="0" smtClean="0">
                <a:latin typeface="Montserrat ExtraLight"/>
              </a:rPr>
              <a:t>The </a:t>
            </a:r>
            <a:r>
              <a:rPr lang="en-GB" dirty="0">
                <a:latin typeface="Montserrat ExtraLight"/>
              </a:rPr>
              <a:t>Passive View version of Model-View-Presenter can lead to a certain amount of boilerplate code having to be written to get the interface into the View to work. </a:t>
            </a:r>
            <a:endParaRPr lang="en-GB" dirty="0" smtClean="0">
              <a:latin typeface="Montserrat ExtraLight"/>
            </a:endParaRPr>
          </a:p>
          <a:p>
            <a:endParaRPr lang="en-GB" dirty="0">
              <a:latin typeface="Montserrat ExtraLight"/>
            </a:endParaRPr>
          </a:p>
          <a:p>
            <a:r>
              <a:rPr lang="en-GB" dirty="0" smtClean="0">
                <a:latin typeface="Montserrat ExtraLight"/>
              </a:rPr>
              <a:t>In </a:t>
            </a:r>
            <a:r>
              <a:rPr lang="en-GB" dirty="0">
                <a:latin typeface="Montserrat ExtraLight"/>
              </a:rPr>
              <a:t>both MVP and MVC cases the code for supporting the proper pattern implementation can be complex, hence it is not advised to use in smaller projects.</a:t>
            </a:r>
          </a:p>
        </p:txBody>
      </p:sp>
      <p:pic>
        <p:nvPicPr>
          <p:cNvPr id="18"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636397" y="1455974"/>
            <a:ext cx="307473" cy="176419"/>
          </a:xfrm>
          <a:prstGeom prst="rect">
            <a:avLst/>
          </a:prstGeom>
        </p:spPr>
      </p:pic>
      <p:pic>
        <p:nvPicPr>
          <p:cNvPr id="20"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636397" y="2309807"/>
            <a:ext cx="307473" cy="176419"/>
          </a:xfrm>
          <a:prstGeom prst="rect">
            <a:avLst/>
          </a:prstGeom>
        </p:spPr>
      </p:pic>
      <p:pic>
        <p:nvPicPr>
          <p:cNvPr id="22"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621662" y="3778138"/>
            <a:ext cx="307473" cy="176419"/>
          </a:xfrm>
          <a:prstGeom prst="rect">
            <a:avLst/>
          </a:prstGeom>
        </p:spPr>
      </p:pic>
      <p:pic>
        <p:nvPicPr>
          <p:cNvPr id="23"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613484" y="4809001"/>
            <a:ext cx="307473" cy="176419"/>
          </a:xfrm>
          <a:prstGeom prst="rect">
            <a:avLst/>
          </a:prstGeom>
        </p:spPr>
      </p:pic>
      <p:pic>
        <p:nvPicPr>
          <p:cNvPr id="24"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623606" y="5916185"/>
            <a:ext cx="307473" cy="176419"/>
          </a:xfrm>
          <a:prstGeom prst="rect">
            <a:avLst/>
          </a:prstGeom>
        </p:spPr>
      </p:pic>
      <p:pic>
        <p:nvPicPr>
          <p:cNvPr id="25"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636396" y="3001949"/>
            <a:ext cx="307473" cy="176419"/>
          </a:xfrm>
          <a:prstGeom prst="rect">
            <a:avLst/>
          </a:prstGeom>
        </p:spPr>
      </p:pic>
    </p:spTree>
    <p:extLst>
      <p:ext uri="{BB962C8B-B14F-4D97-AF65-F5344CB8AC3E}">
        <p14:creationId xmlns:p14="http://schemas.microsoft.com/office/powerpoint/2010/main" val="1021614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id="{EA127275-8311-4FD8-AAFC-2E59696607A6}"/>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7B798424-DCBC-4FC1-9945-DAE37E1BA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Овал 9">
            <a:extLst>
              <a:ext uri="{FF2B5EF4-FFF2-40B4-BE49-F238E27FC236}">
                <a16:creationId xmlns:a16="http://schemas.microsoft.com/office/drawing/2014/main" id="{7B67BA2B-B2DC-4E95-80E0-B7FD2C9446B0}"/>
              </a:ext>
            </a:extLst>
          </p:cNvPr>
          <p:cNvSpPr/>
          <p:nvPr/>
        </p:nvSpPr>
        <p:spPr>
          <a:xfrm>
            <a:off x="1015092" y="26744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id="{6CB39D96-F7D0-4D5C-B7EB-0FB9927923BA}"/>
              </a:ext>
            </a:extLst>
          </p:cNvPr>
          <p:cNvSpPr/>
          <p:nvPr/>
        </p:nvSpPr>
        <p:spPr>
          <a:xfrm>
            <a:off x="634184" y="1946316"/>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id="{F1F1AF1F-9D7B-4E11-9627-C706F89CCBD8}"/>
              </a:ext>
            </a:extLst>
          </p:cNvPr>
          <p:cNvSpPr/>
          <p:nvPr/>
        </p:nvSpPr>
        <p:spPr>
          <a:xfrm>
            <a:off x="10432967" y="5773386"/>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id="{D5328EB2-60DA-4880-AD3C-A37B61BFBF56}"/>
              </a:ext>
            </a:extLst>
          </p:cNvPr>
          <p:cNvSpPr/>
          <p:nvPr/>
        </p:nvSpPr>
        <p:spPr>
          <a:xfrm>
            <a:off x="1644069" y="2280557"/>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Овал 13">
            <a:extLst>
              <a:ext uri="{FF2B5EF4-FFF2-40B4-BE49-F238E27FC236}">
                <a16:creationId xmlns:a16="http://schemas.microsoft.com/office/drawing/2014/main" id="{21BB4188-651C-44DE-8FE3-AF827C7E173F}"/>
              </a:ext>
            </a:extLst>
          </p:cNvPr>
          <p:cNvSpPr/>
          <p:nvPr/>
        </p:nvSpPr>
        <p:spPr>
          <a:xfrm>
            <a:off x="11793696" y="3698787"/>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a16="http://schemas.microsoft.com/office/drawing/2014/main" id="{85CA61A7-802E-49EB-AE70-0EF55EF5071A}"/>
              </a:ext>
            </a:extLst>
          </p:cNvPr>
          <p:cNvSpPr/>
          <p:nvPr/>
        </p:nvSpPr>
        <p:spPr>
          <a:xfrm>
            <a:off x="11526575" y="238061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id="{29243602-74B9-418F-88B8-396E2CA89B0E}"/>
              </a:ext>
            </a:extLst>
          </p:cNvPr>
          <p:cNvSpPr/>
          <p:nvPr/>
        </p:nvSpPr>
        <p:spPr>
          <a:xfrm>
            <a:off x="11443696" y="6096742"/>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 name="TextBox 17">
            <a:extLst>
              <a:ext uri="{FF2B5EF4-FFF2-40B4-BE49-F238E27FC236}">
                <a16:creationId xmlns:a16="http://schemas.microsoft.com/office/drawing/2014/main" id="{36F3E1C9-7696-4C13-856A-02890E28E5F7}"/>
              </a:ext>
            </a:extLst>
          </p:cNvPr>
          <p:cNvSpPr txBox="1"/>
          <p:nvPr/>
        </p:nvSpPr>
        <p:spPr>
          <a:xfrm>
            <a:off x="5289744" y="267443"/>
            <a:ext cx="6293981" cy="523220"/>
          </a:xfrm>
          <a:prstGeom prst="rect">
            <a:avLst/>
          </a:prstGeom>
          <a:noFill/>
        </p:spPr>
        <p:txBody>
          <a:bodyPr wrap="square" rtlCol="0">
            <a:spAutoFit/>
          </a:bodyPr>
          <a:lstStyle/>
          <a:p>
            <a:r>
              <a:rPr lang="en-US" sz="2800" dirty="0">
                <a:latin typeface="Montserrat SemiBold" panose="00000700000000000000" pitchFamily="2" charset="-52"/>
              </a:rPr>
              <a:t>MVVM - Model View </a:t>
            </a:r>
            <a:r>
              <a:rPr lang="en-US" sz="2800" dirty="0" err="1" smtClean="0">
                <a:latin typeface="Montserrat SemiBold" panose="00000700000000000000" pitchFamily="2" charset="-52"/>
              </a:rPr>
              <a:t>ViewModel</a:t>
            </a:r>
            <a:endParaRPr lang="uk-UA" sz="2800" dirty="0">
              <a:latin typeface="Montserrat SemiBold" panose="00000700000000000000" pitchFamily="2" charset="-52"/>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6516" y="1976252"/>
            <a:ext cx="6096851" cy="3924848"/>
          </a:xfrm>
          <a:prstGeom prst="rect">
            <a:avLst/>
          </a:prstGeom>
        </p:spPr>
      </p:pic>
    </p:spTree>
    <p:extLst>
      <p:ext uri="{BB962C8B-B14F-4D97-AF65-F5344CB8AC3E}">
        <p14:creationId xmlns:p14="http://schemas.microsoft.com/office/powerpoint/2010/main" val="4046834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Овал 1">
            <a:extLst>
              <a:ext uri="{FF2B5EF4-FFF2-40B4-BE49-F238E27FC236}">
                <a16:creationId xmlns:a16="http://schemas.microsoft.com/office/drawing/2014/main" id="{77E6E98E-92E2-4D5F-A81F-F60C3B47F69B}"/>
              </a:ext>
            </a:extLst>
          </p:cNvPr>
          <p:cNvSpPr/>
          <p:nvPr/>
        </p:nvSpPr>
        <p:spPr>
          <a:xfrm>
            <a:off x="406899" y="2207079"/>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 name="Овал 3">
            <a:extLst>
              <a:ext uri="{FF2B5EF4-FFF2-40B4-BE49-F238E27FC236}">
                <a16:creationId xmlns:a16="http://schemas.microsoft.com/office/drawing/2014/main" id="{E6C4AA66-44AD-423C-8C54-22C52A6A7D6A}"/>
              </a:ext>
            </a:extLst>
          </p:cNvPr>
          <p:cNvSpPr/>
          <p:nvPr/>
        </p:nvSpPr>
        <p:spPr>
          <a:xfrm>
            <a:off x="1932169" y="6479721"/>
            <a:ext cx="89807" cy="89807"/>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5BDE17A8-4211-4655-8AEC-A080B76734C9}"/>
              </a:ext>
            </a:extLst>
          </p:cNvPr>
          <p:cNvSpPr/>
          <p:nvPr/>
        </p:nvSpPr>
        <p:spPr>
          <a:xfrm>
            <a:off x="10682597" y="1665514"/>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4A1250BF-51B8-4204-9590-59DE636281C1}"/>
              </a:ext>
            </a:extLst>
          </p:cNvPr>
          <p:cNvSpPr/>
          <p:nvPr/>
        </p:nvSpPr>
        <p:spPr>
          <a:xfrm>
            <a:off x="521199" y="55789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FC8378F4-A1E6-4328-8AC0-C57C028E90B1}"/>
              </a:ext>
            </a:extLst>
          </p:cNvPr>
          <p:cNvSpPr/>
          <p:nvPr/>
        </p:nvSpPr>
        <p:spPr>
          <a:xfrm>
            <a:off x="11527972" y="359228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9129C929-2A39-4194-81CD-41AAB841B672}"/>
              </a:ext>
            </a:extLst>
          </p:cNvPr>
          <p:cNvSpPr/>
          <p:nvPr/>
        </p:nvSpPr>
        <p:spPr>
          <a:xfrm>
            <a:off x="764812" y="2876550"/>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B9F177E1-77E5-495D-9606-BCDFD32EB601}"/>
              </a:ext>
            </a:extLst>
          </p:cNvPr>
          <p:cNvSpPr/>
          <p:nvPr/>
        </p:nvSpPr>
        <p:spPr>
          <a:xfrm>
            <a:off x="11413672" y="615043"/>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id="{02A2063A-F88F-44E3-855B-D8DB9CD3CF39}"/>
              </a:ext>
            </a:extLst>
          </p:cNvPr>
          <p:cNvSpPr/>
          <p:nvPr/>
        </p:nvSpPr>
        <p:spPr>
          <a:xfrm>
            <a:off x="1206908" y="1459922"/>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id="{A8F93059-2E3E-4E1D-959C-0BD595DD81E8}"/>
              </a:ext>
            </a:extLst>
          </p:cNvPr>
          <p:cNvSpPr/>
          <p:nvPr/>
        </p:nvSpPr>
        <p:spPr>
          <a:xfrm>
            <a:off x="11753850" y="2349953"/>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id="{FCEBDFF6-BC42-4179-9FAD-F1B19B097932}"/>
              </a:ext>
            </a:extLst>
          </p:cNvPr>
          <p:cNvSpPr/>
          <p:nvPr/>
        </p:nvSpPr>
        <p:spPr>
          <a:xfrm>
            <a:off x="1039585" y="5725884"/>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a16="http://schemas.microsoft.com/office/drawing/2014/main" id="{18AACDBD-F58E-4948-B6B0-F6A8B2BEDF1D}"/>
              </a:ext>
            </a:extLst>
          </p:cNvPr>
          <p:cNvSpPr/>
          <p:nvPr/>
        </p:nvSpPr>
        <p:spPr>
          <a:xfrm>
            <a:off x="2905301" y="4302894"/>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id="{BEFB1AE4-AFEB-474A-A7A9-8B725370A907}"/>
              </a:ext>
            </a:extLst>
          </p:cNvPr>
          <p:cNvSpPr/>
          <p:nvPr/>
        </p:nvSpPr>
        <p:spPr>
          <a:xfrm>
            <a:off x="10674433" y="521623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a16="http://schemas.microsoft.com/office/drawing/2014/main" id="{E2D00353-F8B6-43E8-91EC-050CB329306B}"/>
              </a:ext>
            </a:extLst>
          </p:cNvPr>
          <p:cNvSpPr/>
          <p:nvPr/>
        </p:nvSpPr>
        <p:spPr>
          <a:xfrm>
            <a:off x="9764485" y="650483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2" name="TextBox 21">
            <a:extLst>
              <a:ext uri="{FF2B5EF4-FFF2-40B4-BE49-F238E27FC236}">
                <a16:creationId xmlns:a16="http://schemas.microsoft.com/office/drawing/2014/main" id="{9BF44307-A303-4A5A-91B8-B5D754DAD1F8}"/>
              </a:ext>
            </a:extLst>
          </p:cNvPr>
          <p:cNvSpPr txBox="1"/>
          <p:nvPr/>
        </p:nvSpPr>
        <p:spPr>
          <a:xfrm>
            <a:off x="1342565" y="529220"/>
            <a:ext cx="10038447" cy="1846659"/>
          </a:xfrm>
          <a:prstGeom prst="rect">
            <a:avLst/>
          </a:prstGeom>
          <a:noFill/>
        </p:spPr>
        <p:txBody>
          <a:bodyPr wrap="square" rtlCol="0">
            <a:spAutoFit/>
          </a:bodyPr>
          <a:lstStyle/>
          <a:p>
            <a:r>
              <a:rPr lang="en-GB" sz="2400" dirty="0">
                <a:latin typeface="Montserrat ExtraLight" panose="00000300000000000000" pitchFamily="2" charset="-52"/>
              </a:rPr>
              <a:t>Model</a:t>
            </a:r>
            <a:endParaRPr lang="uk-UA" sz="1200" dirty="0" smtClean="0">
              <a:latin typeface="Montserrat ExtraLight" panose="00000300000000000000" pitchFamily="2" charset="-52"/>
            </a:endParaRPr>
          </a:p>
          <a:p>
            <a:pPr algn="just"/>
            <a:r>
              <a:rPr lang="en-GB" dirty="0">
                <a:latin typeface="Montserrat ExtraLight" panose="00000300000000000000" pitchFamily="2" charset="-52"/>
              </a:rPr>
              <a:t>The model typically is the data of your application and the logic to retrieve and persist that data. Often, this is a domain model that can be based on a database or the results from web services. In some cases, that domain model maps perfectly to what you see on the screen, but in other cases it has to be adapted, aggregated or extended to be usable.</a:t>
            </a:r>
            <a:endParaRPr lang="uk-UA" dirty="0">
              <a:latin typeface="Montserrat ExtraLight" panose="00000300000000000000" pitchFamily="2" charset="-52"/>
            </a:endParaRPr>
          </a:p>
        </p:txBody>
      </p:sp>
      <p:pic>
        <p:nvPicPr>
          <p:cNvPr id="23"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97638" y="1399747"/>
            <a:ext cx="307473" cy="176419"/>
          </a:xfrm>
          <a:prstGeom prst="rect">
            <a:avLst/>
          </a:prstGeom>
        </p:spPr>
      </p:pic>
      <p:sp>
        <p:nvSpPr>
          <p:cNvPr id="24" name="TextBox 23">
            <a:extLst>
              <a:ext uri="{FF2B5EF4-FFF2-40B4-BE49-F238E27FC236}">
                <a16:creationId xmlns:a16="http://schemas.microsoft.com/office/drawing/2014/main" id="{9BF44307-A303-4A5A-91B8-B5D754DAD1F8}"/>
              </a:ext>
            </a:extLst>
          </p:cNvPr>
          <p:cNvSpPr txBox="1"/>
          <p:nvPr/>
        </p:nvSpPr>
        <p:spPr>
          <a:xfrm>
            <a:off x="1366906" y="2789355"/>
            <a:ext cx="9989767" cy="2954655"/>
          </a:xfrm>
          <a:prstGeom prst="rect">
            <a:avLst/>
          </a:prstGeom>
          <a:noFill/>
        </p:spPr>
        <p:txBody>
          <a:bodyPr wrap="square" rtlCol="0">
            <a:spAutoFit/>
          </a:bodyPr>
          <a:lstStyle/>
          <a:p>
            <a:r>
              <a:rPr lang="en-GB" sz="2400" dirty="0" smtClean="0">
                <a:latin typeface="Montserrat ExtraLight" panose="00000300000000000000" pitchFamily="2" charset="-52"/>
              </a:rPr>
              <a:t>View</a:t>
            </a:r>
            <a:endParaRPr lang="en-GB" sz="1200" dirty="0" smtClean="0">
              <a:latin typeface="Montserrat ExtraLight" panose="00000300000000000000" pitchFamily="2" charset="-52"/>
            </a:endParaRPr>
          </a:p>
          <a:p>
            <a:r>
              <a:rPr lang="en-GB" dirty="0">
                <a:latin typeface="Montserrat ExtraLight" panose="00000300000000000000" pitchFamily="2" charset="-52"/>
              </a:rPr>
              <a:t>The pattern we use is to set the Data Context of a view to its </a:t>
            </a:r>
            <a:r>
              <a:rPr lang="en-GB" dirty="0" err="1">
                <a:latin typeface="Montserrat ExtraLight" panose="00000300000000000000" pitchFamily="2" charset="-52"/>
              </a:rPr>
              <a:t>ViewModel</a:t>
            </a:r>
            <a:r>
              <a:rPr lang="en-GB" dirty="0">
                <a:latin typeface="Montserrat ExtraLight" panose="00000300000000000000" pitchFamily="2" charset="-52"/>
              </a:rPr>
              <a:t>. The view classes have no idea that the model classes exist, while the </a:t>
            </a:r>
            <a:r>
              <a:rPr lang="en-GB" dirty="0" err="1">
                <a:latin typeface="Montserrat ExtraLight" panose="00000300000000000000" pitchFamily="2" charset="-52"/>
              </a:rPr>
              <a:t>ViewModel</a:t>
            </a:r>
            <a:r>
              <a:rPr lang="en-GB" dirty="0">
                <a:latin typeface="Montserrat ExtraLight" panose="00000300000000000000" pitchFamily="2" charset="-52"/>
              </a:rPr>
              <a:t> and model are unaware of the view. In fact, the model is completely oblivious to the fact that the </a:t>
            </a:r>
            <a:r>
              <a:rPr lang="en-GB" dirty="0" err="1">
                <a:latin typeface="Montserrat ExtraLight" panose="00000300000000000000" pitchFamily="2" charset="-52"/>
              </a:rPr>
              <a:t>ViewModel</a:t>
            </a:r>
            <a:r>
              <a:rPr lang="en-GB" dirty="0">
                <a:latin typeface="Montserrat ExtraLight" panose="00000300000000000000" pitchFamily="2" charset="-52"/>
              </a:rPr>
              <a:t> and view exist. A View is the actual UI behind a view in the application. The elements of the UI are implemented in XAML, and as a result of this the code behind file contains minimal code, or in some cases it does not contain code at all, however it is different in Silverlight and WPF.</a:t>
            </a:r>
          </a:p>
          <a:p>
            <a:endParaRPr lang="uk-UA" dirty="0" smtClean="0">
              <a:latin typeface="Montserrat ExtraLight" panose="00000300000000000000" pitchFamily="2" charset="-52"/>
            </a:endParaRPr>
          </a:p>
        </p:txBody>
      </p:sp>
      <p:pic>
        <p:nvPicPr>
          <p:cNvPr id="25"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85848" y="4095660"/>
            <a:ext cx="307473" cy="176419"/>
          </a:xfrm>
          <a:prstGeom prst="rect">
            <a:avLst/>
          </a:prstGeom>
        </p:spPr>
      </p:pic>
    </p:spTree>
    <p:extLst>
      <p:ext uri="{BB962C8B-B14F-4D97-AF65-F5344CB8AC3E}">
        <p14:creationId xmlns:p14="http://schemas.microsoft.com/office/powerpoint/2010/main" val="3923444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id="{127C2234-1DE3-4A01-A557-FEC2CD486BD2}"/>
              </a:ext>
            </a:extLst>
          </p:cNvPr>
          <p:cNvSpPr/>
          <p:nvPr/>
        </p:nvSpPr>
        <p:spPr>
          <a:xfrm>
            <a:off x="43238"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Овал 1">
            <a:extLst>
              <a:ext uri="{FF2B5EF4-FFF2-40B4-BE49-F238E27FC236}">
                <a16:creationId xmlns:a16="http://schemas.microsoft.com/office/drawing/2014/main" id="{77E6E98E-92E2-4D5F-A81F-F60C3B47F69B}"/>
              </a:ext>
            </a:extLst>
          </p:cNvPr>
          <p:cNvSpPr/>
          <p:nvPr/>
        </p:nvSpPr>
        <p:spPr>
          <a:xfrm>
            <a:off x="406899" y="2207079"/>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 name="Овал 3">
            <a:extLst>
              <a:ext uri="{FF2B5EF4-FFF2-40B4-BE49-F238E27FC236}">
                <a16:creationId xmlns:a16="http://schemas.microsoft.com/office/drawing/2014/main" id="{E6C4AA66-44AD-423C-8C54-22C52A6A7D6A}"/>
              </a:ext>
            </a:extLst>
          </p:cNvPr>
          <p:cNvSpPr/>
          <p:nvPr/>
        </p:nvSpPr>
        <p:spPr>
          <a:xfrm>
            <a:off x="1932169" y="6479721"/>
            <a:ext cx="89807" cy="89807"/>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5BDE17A8-4211-4655-8AEC-A080B76734C9}"/>
              </a:ext>
            </a:extLst>
          </p:cNvPr>
          <p:cNvSpPr/>
          <p:nvPr/>
        </p:nvSpPr>
        <p:spPr>
          <a:xfrm>
            <a:off x="10682597" y="1665514"/>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4A1250BF-51B8-4204-9590-59DE636281C1}"/>
              </a:ext>
            </a:extLst>
          </p:cNvPr>
          <p:cNvSpPr/>
          <p:nvPr/>
        </p:nvSpPr>
        <p:spPr>
          <a:xfrm>
            <a:off x="521199" y="55789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FC8378F4-A1E6-4328-8AC0-C57C028E90B1}"/>
              </a:ext>
            </a:extLst>
          </p:cNvPr>
          <p:cNvSpPr/>
          <p:nvPr/>
        </p:nvSpPr>
        <p:spPr>
          <a:xfrm>
            <a:off x="11527972" y="359228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9129C929-2A39-4194-81CD-41AAB841B672}"/>
              </a:ext>
            </a:extLst>
          </p:cNvPr>
          <p:cNvSpPr/>
          <p:nvPr/>
        </p:nvSpPr>
        <p:spPr>
          <a:xfrm>
            <a:off x="764812" y="2876550"/>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B9F177E1-77E5-495D-9606-BCDFD32EB601}"/>
              </a:ext>
            </a:extLst>
          </p:cNvPr>
          <p:cNvSpPr/>
          <p:nvPr/>
        </p:nvSpPr>
        <p:spPr>
          <a:xfrm>
            <a:off x="11413672" y="615043"/>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id="{02A2063A-F88F-44E3-855B-D8DB9CD3CF39}"/>
              </a:ext>
            </a:extLst>
          </p:cNvPr>
          <p:cNvSpPr/>
          <p:nvPr/>
        </p:nvSpPr>
        <p:spPr>
          <a:xfrm>
            <a:off x="1206908" y="1459922"/>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id="{A8F93059-2E3E-4E1D-959C-0BD595DD81E8}"/>
              </a:ext>
            </a:extLst>
          </p:cNvPr>
          <p:cNvSpPr/>
          <p:nvPr/>
        </p:nvSpPr>
        <p:spPr>
          <a:xfrm>
            <a:off x="11753850" y="2349953"/>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id="{FCEBDFF6-BC42-4179-9FAD-F1B19B097932}"/>
              </a:ext>
            </a:extLst>
          </p:cNvPr>
          <p:cNvSpPr/>
          <p:nvPr/>
        </p:nvSpPr>
        <p:spPr>
          <a:xfrm>
            <a:off x="1039585" y="5725884"/>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a16="http://schemas.microsoft.com/office/drawing/2014/main" id="{18AACDBD-F58E-4948-B6B0-F6A8B2BEDF1D}"/>
              </a:ext>
            </a:extLst>
          </p:cNvPr>
          <p:cNvSpPr/>
          <p:nvPr/>
        </p:nvSpPr>
        <p:spPr>
          <a:xfrm>
            <a:off x="2905301" y="4302894"/>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id="{BEFB1AE4-AFEB-474A-A7A9-8B725370A907}"/>
              </a:ext>
            </a:extLst>
          </p:cNvPr>
          <p:cNvSpPr/>
          <p:nvPr/>
        </p:nvSpPr>
        <p:spPr>
          <a:xfrm>
            <a:off x="10674433" y="521623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a16="http://schemas.microsoft.com/office/drawing/2014/main" id="{E2D00353-F8B6-43E8-91EC-050CB329306B}"/>
              </a:ext>
            </a:extLst>
          </p:cNvPr>
          <p:cNvSpPr/>
          <p:nvPr/>
        </p:nvSpPr>
        <p:spPr>
          <a:xfrm>
            <a:off x="9764485" y="650483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23"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55985" y="3561226"/>
            <a:ext cx="307473" cy="176419"/>
          </a:xfrm>
          <a:prstGeom prst="rect">
            <a:avLst/>
          </a:prstGeom>
        </p:spPr>
      </p:pic>
      <p:sp>
        <p:nvSpPr>
          <p:cNvPr id="26" name="TextBox 25">
            <a:extLst>
              <a:ext uri="{FF2B5EF4-FFF2-40B4-BE49-F238E27FC236}">
                <a16:creationId xmlns:a16="http://schemas.microsoft.com/office/drawing/2014/main" id="{9BF44307-A303-4A5A-91B8-B5D754DAD1F8}"/>
              </a:ext>
            </a:extLst>
          </p:cNvPr>
          <p:cNvSpPr txBox="1"/>
          <p:nvPr/>
        </p:nvSpPr>
        <p:spPr>
          <a:xfrm>
            <a:off x="1321208" y="1706335"/>
            <a:ext cx="10038447" cy="3785652"/>
          </a:xfrm>
          <a:prstGeom prst="rect">
            <a:avLst/>
          </a:prstGeom>
          <a:noFill/>
        </p:spPr>
        <p:txBody>
          <a:bodyPr wrap="square" rtlCol="0">
            <a:spAutoFit/>
          </a:bodyPr>
          <a:lstStyle/>
          <a:p>
            <a:r>
              <a:rPr lang="en-GB" sz="2400" dirty="0" err="1" smtClean="0">
                <a:latin typeface="Montserrat ExtraLight" panose="00000300000000000000" pitchFamily="2" charset="-52"/>
              </a:rPr>
              <a:t>ViewModel</a:t>
            </a:r>
            <a:endParaRPr lang="en-GB" sz="1200" dirty="0" smtClean="0">
              <a:latin typeface="Montserrat ExtraLight" panose="00000300000000000000" pitchFamily="2" charset="-52"/>
            </a:endParaRPr>
          </a:p>
          <a:p>
            <a:r>
              <a:rPr lang="en-GB" dirty="0">
                <a:latin typeface="Montserrat ExtraLight" panose="00000300000000000000" pitchFamily="2" charset="-52"/>
              </a:rPr>
              <a:t>A </a:t>
            </a:r>
            <a:r>
              <a:rPr lang="en-GB" dirty="0" err="1">
                <a:latin typeface="Montserrat ExtraLight" panose="00000300000000000000" pitchFamily="2" charset="-52"/>
              </a:rPr>
              <a:t>ViewModel</a:t>
            </a:r>
            <a:r>
              <a:rPr lang="en-GB" dirty="0">
                <a:latin typeface="Montserrat ExtraLight" panose="00000300000000000000" pitchFamily="2" charset="-52"/>
              </a:rPr>
              <a:t> is a model for a view in the application as shown by its name. It has a collection which contain the data from the model currently needed for the view. Unlike the Presenter in MVP, a </a:t>
            </a:r>
            <a:r>
              <a:rPr lang="en-GB" dirty="0" err="1">
                <a:latin typeface="Montserrat ExtraLight" panose="00000300000000000000" pitchFamily="2" charset="-52"/>
              </a:rPr>
              <a:t>ViewModel</a:t>
            </a:r>
            <a:r>
              <a:rPr lang="en-GB" dirty="0">
                <a:latin typeface="Montserrat ExtraLight" panose="00000300000000000000" pitchFamily="2" charset="-52"/>
              </a:rPr>
              <a:t> does not need a reference to a view. The view binds to properties on a </a:t>
            </a:r>
            <a:r>
              <a:rPr lang="en-GB" dirty="0" err="1">
                <a:latin typeface="Montserrat ExtraLight" panose="00000300000000000000" pitchFamily="2" charset="-52"/>
              </a:rPr>
              <a:t>ViewModel</a:t>
            </a:r>
            <a:r>
              <a:rPr lang="en-GB" dirty="0">
                <a:latin typeface="Montserrat ExtraLight" panose="00000300000000000000" pitchFamily="2" charset="-52"/>
              </a:rPr>
              <a:t>, which, in turn, exposes data contained in model objects and other state specific to the view. The bindings between view and </a:t>
            </a:r>
            <a:r>
              <a:rPr lang="en-GB" dirty="0" err="1">
                <a:latin typeface="Montserrat ExtraLight" panose="00000300000000000000" pitchFamily="2" charset="-52"/>
              </a:rPr>
              <a:t>ViewModel</a:t>
            </a:r>
            <a:r>
              <a:rPr lang="en-GB" dirty="0">
                <a:latin typeface="Montserrat ExtraLight" panose="00000300000000000000" pitchFamily="2" charset="-52"/>
              </a:rPr>
              <a:t> are simple to construct because a </a:t>
            </a:r>
            <a:r>
              <a:rPr lang="en-GB" dirty="0" err="1">
                <a:latin typeface="Montserrat ExtraLight" panose="00000300000000000000" pitchFamily="2" charset="-52"/>
              </a:rPr>
              <a:t>ViewModel</a:t>
            </a:r>
            <a:r>
              <a:rPr lang="en-GB" dirty="0">
                <a:latin typeface="Montserrat ExtraLight" panose="00000300000000000000" pitchFamily="2" charset="-52"/>
              </a:rPr>
              <a:t> object is set as the Data Context of a view. If property values in the </a:t>
            </a:r>
            <a:r>
              <a:rPr lang="en-GB" dirty="0" err="1">
                <a:latin typeface="Montserrat ExtraLight" panose="00000300000000000000" pitchFamily="2" charset="-52"/>
              </a:rPr>
              <a:t>ViewModel</a:t>
            </a:r>
            <a:r>
              <a:rPr lang="en-GB" dirty="0">
                <a:latin typeface="Montserrat ExtraLight" panose="00000300000000000000" pitchFamily="2" charset="-52"/>
              </a:rPr>
              <a:t> change, those new values automatically propagate to the view via data binding. When the user clicks a button in the View, a command on the </a:t>
            </a:r>
            <a:r>
              <a:rPr lang="en-GB" dirty="0" err="1">
                <a:latin typeface="Montserrat ExtraLight" panose="00000300000000000000" pitchFamily="2" charset="-52"/>
              </a:rPr>
              <a:t>ViewModel</a:t>
            </a:r>
            <a:r>
              <a:rPr lang="en-GB" dirty="0">
                <a:latin typeface="Montserrat ExtraLight" panose="00000300000000000000" pitchFamily="2" charset="-52"/>
              </a:rPr>
              <a:t> executes to perform the requested action. The </a:t>
            </a:r>
            <a:r>
              <a:rPr lang="en-GB" dirty="0" err="1">
                <a:latin typeface="Montserrat ExtraLight" panose="00000300000000000000" pitchFamily="2" charset="-52"/>
              </a:rPr>
              <a:t>ViewModel</a:t>
            </a:r>
            <a:r>
              <a:rPr lang="en-GB" dirty="0">
                <a:latin typeface="Montserrat ExtraLight" panose="00000300000000000000" pitchFamily="2" charset="-52"/>
              </a:rPr>
              <a:t>, never the View, performs all modifications made to the model data.</a:t>
            </a:r>
          </a:p>
        </p:txBody>
      </p:sp>
    </p:spTree>
    <p:extLst>
      <p:ext uri="{BB962C8B-B14F-4D97-AF65-F5344CB8AC3E}">
        <p14:creationId xmlns:p14="http://schemas.microsoft.com/office/powerpoint/2010/main" val="1628380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id="{127C2234-1DE3-4A01-A557-FEC2CD486BD2}"/>
              </a:ext>
            </a:extLst>
          </p:cNvPr>
          <p:cNvSpPr/>
          <p:nvPr/>
        </p:nvSpPr>
        <p:spPr>
          <a:xfrm>
            <a:off x="43238"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Овал 1">
            <a:extLst>
              <a:ext uri="{FF2B5EF4-FFF2-40B4-BE49-F238E27FC236}">
                <a16:creationId xmlns:a16="http://schemas.microsoft.com/office/drawing/2014/main" id="{77E6E98E-92E2-4D5F-A81F-F60C3B47F69B}"/>
              </a:ext>
            </a:extLst>
          </p:cNvPr>
          <p:cNvSpPr/>
          <p:nvPr/>
        </p:nvSpPr>
        <p:spPr>
          <a:xfrm>
            <a:off x="406899" y="2207079"/>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 name="Овал 3">
            <a:extLst>
              <a:ext uri="{FF2B5EF4-FFF2-40B4-BE49-F238E27FC236}">
                <a16:creationId xmlns:a16="http://schemas.microsoft.com/office/drawing/2014/main" id="{E6C4AA66-44AD-423C-8C54-22C52A6A7D6A}"/>
              </a:ext>
            </a:extLst>
          </p:cNvPr>
          <p:cNvSpPr/>
          <p:nvPr/>
        </p:nvSpPr>
        <p:spPr>
          <a:xfrm>
            <a:off x="1932169" y="6479721"/>
            <a:ext cx="89807" cy="89807"/>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5BDE17A8-4211-4655-8AEC-A080B76734C9}"/>
              </a:ext>
            </a:extLst>
          </p:cNvPr>
          <p:cNvSpPr/>
          <p:nvPr/>
        </p:nvSpPr>
        <p:spPr>
          <a:xfrm>
            <a:off x="10682597" y="1665514"/>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4A1250BF-51B8-4204-9590-59DE636281C1}"/>
              </a:ext>
            </a:extLst>
          </p:cNvPr>
          <p:cNvSpPr/>
          <p:nvPr/>
        </p:nvSpPr>
        <p:spPr>
          <a:xfrm>
            <a:off x="521199" y="55789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FC8378F4-A1E6-4328-8AC0-C57C028E90B1}"/>
              </a:ext>
            </a:extLst>
          </p:cNvPr>
          <p:cNvSpPr/>
          <p:nvPr/>
        </p:nvSpPr>
        <p:spPr>
          <a:xfrm>
            <a:off x="11527972" y="359228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9129C929-2A39-4194-81CD-41AAB841B672}"/>
              </a:ext>
            </a:extLst>
          </p:cNvPr>
          <p:cNvSpPr/>
          <p:nvPr/>
        </p:nvSpPr>
        <p:spPr>
          <a:xfrm>
            <a:off x="764812" y="2876550"/>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B9F177E1-77E5-495D-9606-BCDFD32EB601}"/>
              </a:ext>
            </a:extLst>
          </p:cNvPr>
          <p:cNvSpPr/>
          <p:nvPr/>
        </p:nvSpPr>
        <p:spPr>
          <a:xfrm>
            <a:off x="11413672" y="615043"/>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id="{02A2063A-F88F-44E3-855B-D8DB9CD3CF39}"/>
              </a:ext>
            </a:extLst>
          </p:cNvPr>
          <p:cNvSpPr/>
          <p:nvPr/>
        </p:nvSpPr>
        <p:spPr>
          <a:xfrm>
            <a:off x="1206908" y="1459922"/>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id="{A8F93059-2E3E-4E1D-959C-0BD595DD81E8}"/>
              </a:ext>
            </a:extLst>
          </p:cNvPr>
          <p:cNvSpPr/>
          <p:nvPr/>
        </p:nvSpPr>
        <p:spPr>
          <a:xfrm>
            <a:off x="11753850" y="2349953"/>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id="{FCEBDFF6-BC42-4179-9FAD-F1B19B097932}"/>
              </a:ext>
            </a:extLst>
          </p:cNvPr>
          <p:cNvSpPr/>
          <p:nvPr/>
        </p:nvSpPr>
        <p:spPr>
          <a:xfrm>
            <a:off x="1039585" y="5725884"/>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a16="http://schemas.microsoft.com/office/drawing/2014/main" id="{18AACDBD-F58E-4948-B6B0-F6A8B2BEDF1D}"/>
              </a:ext>
            </a:extLst>
          </p:cNvPr>
          <p:cNvSpPr/>
          <p:nvPr/>
        </p:nvSpPr>
        <p:spPr>
          <a:xfrm>
            <a:off x="2905301" y="4302894"/>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id="{BEFB1AE4-AFEB-474A-A7A9-8B725370A907}"/>
              </a:ext>
            </a:extLst>
          </p:cNvPr>
          <p:cNvSpPr/>
          <p:nvPr/>
        </p:nvSpPr>
        <p:spPr>
          <a:xfrm>
            <a:off x="10674433" y="521623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a16="http://schemas.microsoft.com/office/drawing/2014/main" id="{E2D00353-F8B6-43E8-91EC-050CB329306B}"/>
              </a:ext>
            </a:extLst>
          </p:cNvPr>
          <p:cNvSpPr/>
          <p:nvPr/>
        </p:nvSpPr>
        <p:spPr>
          <a:xfrm>
            <a:off x="9764485" y="650483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23"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55985" y="3561226"/>
            <a:ext cx="307473" cy="176419"/>
          </a:xfrm>
          <a:prstGeom prst="rect">
            <a:avLst/>
          </a:prstGeom>
        </p:spPr>
      </p:pic>
      <p:sp>
        <p:nvSpPr>
          <p:cNvPr id="26" name="TextBox 25">
            <a:extLst>
              <a:ext uri="{FF2B5EF4-FFF2-40B4-BE49-F238E27FC236}">
                <a16:creationId xmlns:a16="http://schemas.microsoft.com/office/drawing/2014/main" id="{9BF44307-A303-4A5A-91B8-B5D754DAD1F8}"/>
              </a:ext>
            </a:extLst>
          </p:cNvPr>
          <p:cNvSpPr txBox="1"/>
          <p:nvPr/>
        </p:nvSpPr>
        <p:spPr>
          <a:xfrm>
            <a:off x="3620541" y="307986"/>
            <a:ext cx="5629654" cy="461665"/>
          </a:xfrm>
          <a:prstGeom prst="rect">
            <a:avLst/>
          </a:prstGeom>
          <a:noFill/>
        </p:spPr>
        <p:txBody>
          <a:bodyPr wrap="square" rtlCol="0">
            <a:spAutoFit/>
          </a:bodyPr>
          <a:lstStyle/>
          <a:p>
            <a:r>
              <a:rPr lang="en-GB" sz="2400" dirty="0">
                <a:latin typeface="Montserrat ExtraLight" panose="00000300000000000000" pitchFamily="2" charset="-52"/>
              </a:rPr>
              <a:t>Sequence Diagram for </a:t>
            </a:r>
            <a:r>
              <a:rPr lang="en-GB" sz="2400" dirty="0" smtClean="0">
                <a:latin typeface="Montserrat ExtraLight" panose="00000300000000000000" pitchFamily="2" charset="-52"/>
              </a:rPr>
              <a:t>MVVM</a:t>
            </a:r>
            <a:endParaRPr lang="en-GB" sz="2400" dirty="0">
              <a:latin typeface="Montserrat ExtraLight" panose="00000300000000000000" pitchFamily="2" charset="-52"/>
            </a:endParaRPr>
          </a:p>
        </p:txBody>
      </p:sp>
      <p:pic>
        <p:nvPicPr>
          <p:cNvPr id="3" name="Picture 2"/>
          <p:cNvPicPr>
            <a:picLocks noChangeAspect="1"/>
          </p:cNvPicPr>
          <p:nvPr/>
        </p:nvPicPr>
        <p:blipFill>
          <a:blip r:embed="rId3"/>
          <a:stretch>
            <a:fillRect/>
          </a:stretch>
        </p:blipFill>
        <p:spPr>
          <a:xfrm>
            <a:off x="1182988" y="1072579"/>
            <a:ext cx="10086975" cy="5314950"/>
          </a:xfrm>
          <a:prstGeom prst="rect">
            <a:avLst/>
          </a:prstGeom>
        </p:spPr>
      </p:pic>
    </p:spTree>
    <p:extLst>
      <p:ext uri="{BB962C8B-B14F-4D97-AF65-F5344CB8AC3E}">
        <p14:creationId xmlns:p14="http://schemas.microsoft.com/office/powerpoint/2010/main" val="2449168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id="{EA127275-8311-4FD8-AAFC-2E59696607A6}"/>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7B798424-DCBC-4FC1-9945-DAE37E1BA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Овал 9">
            <a:extLst>
              <a:ext uri="{FF2B5EF4-FFF2-40B4-BE49-F238E27FC236}">
                <a16:creationId xmlns:a16="http://schemas.microsoft.com/office/drawing/2014/main" id="{7B67BA2B-B2DC-4E95-80E0-B7FD2C9446B0}"/>
              </a:ext>
            </a:extLst>
          </p:cNvPr>
          <p:cNvSpPr/>
          <p:nvPr/>
        </p:nvSpPr>
        <p:spPr>
          <a:xfrm>
            <a:off x="1015092" y="26744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id="{6CB39D96-F7D0-4D5C-B7EB-0FB9927923BA}"/>
              </a:ext>
            </a:extLst>
          </p:cNvPr>
          <p:cNvSpPr/>
          <p:nvPr/>
        </p:nvSpPr>
        <p:spPr>
          <a:xfrm>
            <a:off x="634184" y="1946316"/>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id="{F1F1AF1F-9D7B-4E11-9627-C706F89CCBD8}"/>
              </a:ext>
            </a:extLst>
          </p:cNvPr>
          <p:cNvSpPr/>
          <p:nvPr/>
        </p:nvSpPr>
        <p:spPr>
          <a:xfrm>
            <a:off x="10432967" y="5773386"/>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id="{D5328EB2-60DA-4880-AD3C-A37B61BFBF56}"/>
              </a:ext>
            </a:extLst>
          </p:cNvPr>
          <p:cNvSpPr/>
          <p:nvPr/>
        </p:nvSpPr>
        <p:spPr>
          <a:xfrm>
            <a:off x="1644069" y="2280557"/>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Овал 13">
            <a:extLst>
              <a:ext uri="{FF2B5EF4-FFF2-40B4-BE49-F238E27FC236}">
                <a16:creationId xmlns:a16="http://schemas.microsoft.com/office/drawing/2014/main" id="{21BB4188-651C-44DE-8FE3-AF827C7E173F}"/>
              </a:ext>
            </a:extLst>
          </p:cNvPr>
          <p:cNvSpPr/>
          <p:nvPr/>
        </p:nvSpPr>
        <p:spPr>
          <a:xfrm>
            <a:off x="11793696" y="3698787"/>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a16="http://schemas.microsoft.com/office/drawing/2014/main" id="{85CA61A7-802E-49EB-AE70-0EF55EF5071A}"/>
              </a:ext>
            </a:extLst>
          </p:cNvPr>
          <p:cNvSpPr/>
          <p:nvPr/>
        </p:nvSpPr>
        <p:spPr>
          <a:xfrm>
            <a:off x="11526575" y="238061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id="{29243602-74B9-418F-88B8-396E2CA89B0E}"/>
              </a:ext>
            </a:extLst>
          </p:cNvPr>
          <p:cNvSpPr/>
          <p:nvPr/>
        </p:nvSpPr>
        <p:spPr>
          <a:xfrm>
            <a:off x="11443696" y="6096742"/>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19" name="Picture 18"/>
          <p:cNvPicPr>
            <a:picLocks noChangeAspect="1"/>
          </p:cNvPicPr>
          <p:nvPr/>
        </p:nvPicPr>
        <p:blipFill>
          <a:blip r:embed="rId3"/>
          <a:stretch>
            <a:fillRect/>
          </a:stretch>
        </p:blipFill>
        <p:spPr>
          <a:xfrm>
            <a:off x="1704974" y="997041"/>
            <a:ext cx="8103259" cy="5711000"/>
          </a:xfrm>
          <a:prstGeom prst="rect">
            <a:avLst/>
          </a:prstGeom>
        </p:spPr>
      </p:pic>
    </p:spTree>
    <p:extLst>
      <p:ext uri="{BB962C8B-B14F-4D97-AF65-F5344CB8AC3E}">
        <p14:creationId xmlns:p14="http://schemas.microsoft.com/office/powerpoint/2010/main" val="3207008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Овал 3">
            <a:extLst>
              <a:ext uri="{FF2B5EF4-FFF2-40B4-BE49-F238E27FC236}">
                <a16:creationId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12" name="Picture 11"/>
          <p:cNvPicPr>
            <a:picLocks noChangeAspect="1"/>
          </p:cNvPicPr>
          <p:nvPr/>
        </p:nvPicPr>
        <p:blipFill>
          <a:blip r:embed="rId3"/>
          <a:stretch>
            <a:fillRect/>
          </a:stretch>
        </p:blipFill>
        <p:spPr>
          <a:xfrm>
            <a:off x="1206133" y="2505973"/>
            <a:ext cx="10010775" cy="3657600"/>
          </a:xfrm>
          <a:prstGeom prst="rect">
            <a:avLst/>
          </a:prstGeom>
        </p:spPr>
      </p:pic>
    </p:spTree>
    <p:extLst>
      <p:ext uri="{BB962C8B-B14F-4D97-AF65-F5344CB8AC3E}">
        <p14:creationId xmlns:p14="http://schemas.microsoft.com/office/powerpoint/2010/main" val="3438824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Овал 1">
            <a:extLst>
              <a:ext uri="{FF2B5EF4-FFF2-40B4-BE49-F238E27FC236}">
                <a16:creationId xmlns:a16="http://schemas.microsoft.com/office/drawing/2014/main" id="{77E6E98E-92E2-4D5F-A81F-F60C3B47F69B}"/>
              </a:ext>
            </a:extLst>
          </p:cNvPr>
          <p:cNvSpPr/>
          <p:nvPr/>
        </p:nvSpPr>
        <p:spPr>
          <a:xfrm>
            <a:off x="406899" y="2207079"/>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 name="Овал 3">
            <a:extLst>
              <a:ext uri="{FF2B5EF4-FFF2-40B4-BE49-F238E27FC236}">
                <a16:creationId xmlns:a16="http://schemas.microsoft.com/office/drawing/2014/main" id="{E6C4AA66-44AD-423C-8C54-22C52A6A7D6A}"/>
              </a:ext>
            </a:extLst>
          </p:cNvPr>
          <p:cNvSpPr/>
          <p:nvPr/>
        </p:nvSpPr>
        <p:spPr>
          <a:xfrm>
            <a:off x="1932169" y="6479721"/>
            <a:ext cx="89807" cy="89807"/>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5BDE17A8-4211-4655-8AEC-A080B76734C9}"/>
              </a:ext>
            </a:extLst>
          </p:cNvPr>
          <p:cNvSpPr/>
          <p:nvPr/>
        </p:nvSpPr>
        <p:spPr>
          <a:xfrm>
            <a:off x="10682597" y="1665514"/>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4A1250BF-51B8-4204-9590-59DE636281C1}"/>
              </a:ext>
            </a:extLst>
          </p:cNvPr>
          <p:cNvSpPr/>
          <p:nvPr/>
        </p:nvSpPr>
        <p:spPr>
          <a:xfrm>
            <a:off x="521199" y="55789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FC8378F4-A1E6-4328-8AC0-C57C028E90B1}"/>
              </a:ext>
            </a:extLst>
          </p:cNvPr>
          <p:cNvSpPr/>
          <p:nvPr/>
        </p:nvSpPr>
        <p:spPr>
          <a:xfrm>
            <a:off x="11527972" y="359228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9129C929-2A39-4194-81CD-41AAB841B672}"/>
              </a:ext>
            </a:extLst>
          </p:cNvPr>
          <p:cNvSpPr/>
          <p:nvPr/>
        </p:nvSpPr>
        <p:spPr>
          <a:xfrm>
            <a:off x="764812" y="2876550"/>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B9F177E1-77E5-495D-9606-BCDFD32EB601}"/>
              </a:ext>
            </a:extLst>
          </p:cNvPr>
          <p:cNvSpPr/>
          <p:nvPr/>
        </p:nvSpPr>
        <p:spPr>
          <a:xfrm>
            <a:off x="11413672" y="615043"/>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id="{02A2063A-F88F-44E3-855B-D8DB9CD3CF39}"/>
              </a:ext>
            </a:extLst>
          </p:cNvPr>
          <p:cNvSpPr/>
          <p:nvPr/>
        </p:nvSpPr>
        <p:spPr>
          <a:xfrm>
            <a:off x="1206908" y="1459922"/>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id="{A8F93059-2E3E-4E1D-959C-0BD595DD81E8}"/>
              </a:ext>
            </a:extLst>
          </p:cNvPr>
          <p:cNvSpPr/>
          <p:nvPr/>
        </p:nvSpPr>
        <p:spPr>
          <a:xfrm>
            <a:off x="11753850" y="2349953"/>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id="{FCEBDFF6-BC42-4179-9FAD-F1B19B097932}"/>
              </a:ext>
            </a:extLst>
          </p:cNvPr>
          <p:cNvSpPr/>
          <p:nvPr/>
        </p:nvSpPr>
        <p:spPr>
          <a:xfrm>
            <a:off x="1039585" y="5725884"/>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a16="http://schemas.microsoft.com/office/drawing/2014/main" id="{18AACDBD-F58E-4948-B6B0-F6A8B2BEDF1D}"/>
              </a:ext>
            </a:extLst>
          </p:cNvPr>
          <p:cNvSpPr/>
          <p:nvPr/>
        </p:nvSpPr>
        <p:spPr>
          <a:xfrm>
            <a:off x="1264058" y="4395107"/>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id="{BEFB1AE4-AFEB-474A-A7A9-8B725370A907}"/>
              </a:ext>
            </a:extLst>
          </p:cNvPr>
          <p:cNvSpPr/>
          <p:nvPr/>
        </p:nvSpPr>
        <p:spPr>
          <a:xfrm>
            <a:off x="10674433" y="521623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a16="http://schemas.microsoft.com/office/drawing/2014/main" id="{E2D00353-F8B6-43E8-91EC-050CB329306B}"/>
              </a:ext>
            </a:extLst>
          </p:cNvPr>
          <p:cNvSpPr/>
          <p:nvPr/>
        </p:nvSpPr>
        <p:spPr>
          <a:xfrm>
            <a:off x="9764485" y="650483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8" name="TextBox 27"/>
          <p:cNvSpPr txBox="1"/>
          <p:nvPr/>
        </p:nvSpPr>
        <p:spPr>
          <a:xfrm>
            <a:off x="2045615" y="322178"/>
            <a:ext cx="9368057" cy="2492990"/>
          </a:xfrm>
          <a:prstGeom prst="rect">
            <a:avLst/>
          </a:prstGeom>
          <a:noFill/>
        </p:spPr>
        <p:txBody>
          <a:bodyPr wrap="square" rtlCol="0">
            <a:spAutoFit/>
          </a:bodyPr>
          <a:lstStyle/>
          <a:p>
            <a:pPr algn="ctr"/>
            <a:r>
              <a:rPr lang="en-GB" sz="2400" dirty="0" smtClean="0">
                <a:latin typeface="Montserrat ExtraLight"/>
              </a:rPr>
              <a:t>Advantages </a:t>
            </a:r>
            <a:r>
              <a:rPr lang="en-GB" sz="2400" dirty="0">
                <a:latin typeface="Montserrat ExtraLight"/>
              </a:rPr>
              <a:t>of MVVM</a:t>
            </a:r>
            <a:endParaRPr lang="en-GB" sz="2400" dirty="0" smtClean="0">
              <a:latin typeface="Montserrat ExtraLight"/>
            </a:endParaRPr>
          </a:p>
          <a:p>
            <a:pPr algn="ctr"/>
            <a:endParaRPr lang="en-GB" sz="2400" dirty="0">
              <a:latin typeface="Montserrat ExtraLight"/>
            </a:endParaRPr>
          </a:p>
          <a:p>
            <a:r>
              <a:rPr lang="en-GB" dirty="0" smtClean="0">
                <a:latin typeface="Montserrat ExtraLight"/>
              </a:rPr>
              <a:t>Reduces </a:t>
            </a:r>
            <a:r>
              <a:rPr lang="en-GB" dirty="0">
                <a:latin typeface="Montserrat ExtraLight"/>
              </a:rPr>
              <a:t>the amount of code in the View’s code behind file. </a:t>
            </a:r>
            <a:endParaRPr lang="en-GB" dirty="0" smtClean="0">
              <a:latin typeface="Montserrat ExtraLight"/>
            </a:endParaRPr>
          </a:p>
          <a:p>
            <a:endParaRPr lang="en-GB" dirty="0" smtClean="0">
              <a:latin typeface="Montserrat ExtraLight"/>
            </a:endParaRPr>
          </a:p>
          <a:p>
            <a:r>
              <a:rPr lang="en-GB" dirty="0" smtClean="0">
                <a:latin typeface="Montserrat ExtraLight"/>
              </a:rPr>
              <a:t>UI </a:t>
            </a:r>
            <a:r>
              <a:rPr lang="en-GB" dirty="0">
                <a:latin typeface="Montserrat ExtraLight"/>
              </a:rPr>
              <a:t>elements can be written in XAML </a:t>
            </a:r>
            <a:endParaRPr lang="en-GB" dirty="0" smtClean="0">
              <a:latin typeface="Montserrat ExtraLight"/>
            </a:endParaRPr>
          </a:p>
          <a:p>
            <a:endParaRPr lang="en-GB" dirty="0">
              <a:latin typeface="Montserrat ExtraLight"/>
            </a:endParaRPr>
          </a:p>
          <a:p>
            <a:r>
              <a:rPr lang="en-GB" dirty="0" smtClean="0">
                <a:latin typeface="Montserrat ExtraLight"/>
              </a:rPr>
              <a:t>Strong </a:t>
            </a:r>
            <a:r>
              <a:rPr lang="en-GB" dirty="0">
                <a:latin typeface="Montserrat ExtraLight"/>
              </a:rPr>
              <a:t>Data Binding, which saves a lot of code. No need for manually refresh the view</a:t>
            </a:r>
            <a:r>
              <a:rPr lang="en-GB" dirty="0" smtClean="0">
                <a:latin typeface="Montserrat ExtraLight"/>
              </a:rPr>
              <a:t>.</a:t>
            </a:r>
            <a:endParaRPr lang="en-GB" dirty="0">
              <a:latin typeface="Montserrat ExtraLight"/>
            </a:endParaRPr>
          </a:p>
        </p:txBody>
      </p:sp>
      <p:pic>
        <p:nvPicPr>
          <p:cNvPr id="18"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636396" y="1738333"/>
            <a:ext cx="307473" cy="176419"/>
          </a:xfrm>
          <a:prstGeom prst="rect">
            <a:avLst/>
          </a:prstGeom>
        </p:spPr>
      </p:pic>
      <p:pic>
        <p:nvPicPr>
          <p:cNvPr id="20"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636396" y="2425266"/>
            <a:ext cx="307473" cy="176419"/>
          </a:xfrm>
          <a:prstGeom prst="rect">
            <a:avLst/>
          </a:prstGeom>
        </p:spPr>
      </p:pic>
      <p:pic>
        <p:nvPicPr>
          <p:cNvPr id="22"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613520" y="1196462"/>
            <a:ext cx="307473" cy="176419"/>
          </a:xfrm>
          <a:prstGeom prst="rect">
            <a:avLst/>
          </a:prstGeom>
        </p:spPr>
      </p:pic>
      <p:pic>
        <p:nvPicPr>
          <p:cNvPr id="24"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613521" y="5396617"/>
            <a:ext cx="307473" cy="176419"/>
          </a:xfrm>
          <a:prstGeom prst="rect">
            <a:avLst/>
          </a:prstGeom>
        </p:spPr>
      </p:pic>
      <p:pic>
        <p:nvPicPr>
          <p:cNvPr id="25"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613521" y="4620350"/>
            <a:ext cx="307473" cy="176419"/>
          </a:xfrm>
          <a:prstGeom prst="rect">
            <a:avLst/>
          </a:prstGeom>
        </p:spPr>
      </p:pic>
      <p:sp>
        <p:nvSpPr>
          <p:cNvPr id="23" name="TextBox 22"/>
          <p:cNvSpPr txBox="1"/>
          <p:nvPr/>
        </p:nvSpPr>
        <p:spPr>
          <a:xfrm>
            <a:off x="1964421" y="3600565"/>
            <a:ext cx="9368057" cy="2215991"/>
          </a:xfrm>
          <a:prstGeom prst="rect">
            <a:avLst/>
          </a:prstGeom>
          <a:noFill/>
        </p:spPr>
        <p:txBody>
          <a:bodyPr wrap="square" rtlCol="0">
            <a:spAutoFit/>
          </a:bodyPr>
          <a:lstStyle/>
          <a:p>
            <a:pPr algn="ctr"/>
            <a:r>
              <a:rPr lang="en-GB" sz="2400" dirty="0">
                <a:latin typeface="Montserrat ExtraLight"/>
              </a:rPr>
              <a:t>Disadvantages </a:t>
            </a:r>
            <a:r>
              <a:rPr lang="en-GB" sz="2400" dirty="0" smtClean="0">
                <a:latin typeface="Montserrat ExtraLight"/>
              </a:rPr>
              <a:t>of </a:t>
            </a:r>
            <a:r>
              <a:rPr lang="en-GB" sz="2400" dirty="0">
                <a:latin typeface="Montserrat ExtraLight"/>
              </a:rPr>
              <a:t>MVVM</a:t>
            </a:r>
            <a:endParaRPr lang="en-GB" sz="2400" dirty="0" smtClean="0">
              <a:latin typeface="Montserrat ExtraLight"/>
            </a:endParaRPr>
          </a:p>
          <a:p>
            <a:pPr algn="ctr"/>
            <a:endParaRPr lang="en-GB" sz="2400" dirty="0">
              <a:latin typeface="Montserrat ExtraLight"/>
            </a:endParaRPr>
          </a:p>
          <a:p>
            <a:r>
              <a:rPr lang="en-GB" dirty="0" smtClean="0">
                <a:latin typeface="Montserrat ExtraLight"/>
              </a:rPr>
              <a:t>In </a:t>
            </a:r>
            <a:r>
              <a:rPr lang="en-GB" dirty="0">
                <a:latin typeface="Montserrat ExtraLight"/>
              </a:rPr>
              <a:t>bigger cases, it can be hard to design the </a:t>
            </a:r>
            <a:r>
              <a:rPr lang="en-GB" dirty="0" err="1">
                <a:latin typeface="Montserrat ExtraLight"/>
              </a:rPr>
              <a:t>ViewModel</a:t>
            </a:r>
            <a:r>
              <a:rPr lang="en-GB" dirty="0">
                <a:latin typeface="Montserrat ExtraLight"/>
              </a:rPr>
              <a:t> up front in order to get the right amount of generality. </a:t>
            </a:r>
            <a:endParaRPr lang="en-GB" dirty="0" smtClean="0">
              <a:latin typeface="Montserrat ExtraLight"/>
            </a:endParaRPr>
          </a:p>
          <a:p>
            <a:endParaRPr lang="en-GB" dirty="0">
              <a:latin typeface="Montserrat ExtraLight"/>
            </a:endParaRPr>
          </a:p>
          <a:p>
            <a:r>
              <a:rPr lang="en-GB" dirty="0" smtClean="0">
                <a:latin typeface="Montserrat ExtraLight"/>
              </a:rPr>
              <a:t>Data-binding </a:t>
            </a:r>
            <a:r>
              <a:rPr lang="en-GB" dirty="0">
                <a:latin typeface="Montserrat ExtraLight"/>
              </a:rPr>
              <a:t>for all its wonders is declarative and harder to debug than nice imperative stuff where you just set breakpoints.</a:t>
            </a:r>
          </a:p>
        </p:txBody>
      </p:sp>
    </p:spTree>
    <p:extLst>
      <p:ext uri="{BB962C8B-B14F-4D97-AF65-F5344CB8AC3E}">
        <p14:creationId xmlns:p14="http://schemas.microsoft.com/office/powerpoint/2010/main" val="41236186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Овал 1">
            <a:extLst>
              <a:ext uri="{FF2B5EF4-FFF2-40B4-BE49-F238E27FC236}">
                <a16:creationId xmlns:a16="http://schemas.microsoft.com/office/drawing/2014/main" id="{77E6E98E-92E2-4D5F-A81F-F60C3B47F69B}"/>
              </a:ext>
            </a:extLst>
          </p:cNvPr>
          <p:cNvSpPr/>
          <p:nvPr/>
        </p:nvSpPr>
        <p:spPr>
          <a:xfrm>
            <a:off x="406899" y="2207079"/>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 name="Овал 3">
            <a:extLst>
              <a:ext uri="{FF2B5EF4-FFF2-40B4-BE49-F238E27FC236}">
                <a16:creationId xmlns:a16="http://schemas.microsoft.com/office/drawing/2014/main" id="{E6C4AA66-44AD-423C-8C54-22C52A6A7D6A}"/>
              </a:ext>
            </a:extLst>
          </p:cNvPr>
          <p:cNvSpPr/>
          <p:nvPr/>
        </p:nvSpPr>
        <p:spPr>
          <a:xfrm>
            <a:off x="1932169" y="6479721"/>
            <a:ext cx="89807" cy="89807"/>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5BDE17A8-4211-4655-8AEC-A080B76734C9}"/>
              </a:ext>
            </a:extLst>
          </p:cNvPr>
          <p:cNvSpPr/>
          <p:nvPr/>
        </p:nvSpPr>
        <p:spPr>
          <a:xfrm>
            <a:off x="10682597" y="1665514"/>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4A1250BF-51B8-4204-9590-59DE636281C1}"/>
              </a:ext>
            </a:extLst>
          </p:cNvPr>
          <p:cNvSpPr/>
          <p:nvPr/>
        </p:nvSpPr>
        <p:spPr>
          <a:xfrm>
            <a:off x="521199" y="55789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FC8378F4-A1E6-4328-8AC0-C57C028E90B1}"/>
              </a:ext>
            </a:extLst>
          </p:cNvPr>
          <p:cNvSpPr/>
          <p:nvPr/>
        </p:nvSpPr>
        <p:spPr>
          <a:xfrm>
            <a:off x="11527972" y="359228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9129C929-2A39-4194-81CD-41AAB841B672}"/>
              </a:ext>
            </a:extLst>
          </p:cNvPr>
          <p:cNvSpPr/>
          <p:nvPr/>
        </p:nvSpPr>
        <p:spPr>
          <a:xfrm>
            <a:off x="764812" y="2876550"/>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B9F177E1-77E5-495D-9606-BCDFD32EB601}"/>
              </a:ext>
            </a:extLst>
          </p:cNvPr>
          <p:cNvSpPr/>
          <p:nvPr/>
        </p:nvSpPr>
        <p:spPr>
          <a:xfrm>
            <a:off x="11413672" y="615043"/>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id="{02A2063A-F88F-44E3-855B-D8DB9CD3CF39}"/>
              </a:ext>
            </a:extLst>
          </p:cNvPr>
          <p:cNvSpPr/>
          <p:nvPr/>
        </p:nvSpPr>
        <p:spPr>
          <a:xfrm>
            <a:off x="1206908" y="1459922"/>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id="{A8F93059-2E3E-4E1D-959C-0BD595DD81E8}"/>
              </a:ext>
            </a:extLst>
          </p:cNvPr>
          <p:cNvSpPr/>
          <p:nvPr/>
        </p:nvSpPr>
        <p:spPr>
          <a:xfrm>
            <a:off x="11753850" y="2349953"/>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id="{FCEBDFF6-BC42-4179-9FAD-F1B19B097932}"/>
              </a:ext>
            </a:extLst>
          </p:cNvPr>
          <p:cNvSpPr/>
          <p:nvPr/>
        </p:nvSpPr>
        <p:spPr>
          <a:xfrm>
            <a:off x="1039585" y="5725884"/>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a16="http://schemas.microsoft.com/office/drawing/2014/main" id="{18AACDBD-F58E-4948-B6B0-F6A8B2BEDF1D}"/>
              </a:ext>
            </a:extLst>
          </p:cNvPr>
          <p:cNvSpPr/>
          <p:nvPr/>
        </p:nvSpPr>
        <p:spPr>
          <a:xfrm>
            <a:off x="1264058" y="4395107"/>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id="{BEFB1AE4-AFEB-474A-A7A9-8B725370A907}"/>
              </a:ext>
            </a:extLst>
          </p:cNvPr>
          <p:cNvSpPr/>
          <p:nvPr/>
        </p:nvSpPr>
        <p:spPr>
          <a:xfrm>
            <a:off x="10674433" y="521623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a16="http://schemas.microsoft.com/office/drawing/2014/main" id="{E2D00353-F8B6-43E8-91EC-050CB329306B}"/>
              </a:ext>
            </a:extLst>
          </p:cNvPr>
          <p:cNvSpPr/>
          <p:nvPr/>
        </p:nvSpPr>
        <p:spPr>
          <a:xfrm>
            <a:off x="9764485" y="650483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8" name="TextBox 27"/>
          <p:cNvSpPr txBox="1"/>
          <p:nvPr/>
        </p:nvSpPr>
        <p:spPr>
          <a:xfrm>
            <a:off x="1729721" y="402324"/>
            <a:ext cx="9368057" cy="461665"/>
          </a:xfrm>
          <a:prstGeom prst="rect">
            <a:avLst/>
          </a:prstGeom>
          <a:noFill/>
        </p:spPr>
        <p:txBody>
          <a:bodyPr wrap="square" rtlCol="0">
            <a:spAutoFit/>
          </a:bodyPr>
          <a:lstStyle/>
          <a:p>
            <a:pPr algn="ctr"/>
            <a:r>
              <a:rPr lang="en-GB" sz="2400" dirty="0">
                <a:latin typeface="Montserrat ExtraLight"/>
              </a:rPr>
              <a:t>Summary </a:t>
            </a:r>
          </a:p>
        </p:txBody>
      </p:sp>
      <p:pic>
        <p:nvPicPr>
          <p:cNvPr id="3" name="Picture 2"/>
          <p:cNvPicPr>
            <a:picLocks noChangeAspect="1"/>
          </p:cNvPicPr>
          <p:nvPr/>
        </p:nvPicPr>
        <p:blipFill>
          <a:blip r:embed="rId2"/>
          <a:stretch>
            <a:fillRect/>
          </a:stretch>
        </p:blipFill>
        <p:spPr>
          <a:xfrm>
            <a:off x="464049" y="1340984"/>
            <a:ext cx="11582400" cy="4791075"/>
          </a:xfrm>
          <a:prstGeom prst="rect">
            <a:avLst/>
          </a:prstGeom>
        </p:spPr>
      </p:pic>
    </p:spTree>
    <p:extLst>
      <p:ext uri="{BB962C8B-B14F-4D97-AF65-F5344CB8AC3E}">
        <p14:creationId xmlns:p14="http://schemas.microsoft.com/office/powerpoint/2010/main" val="3082835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02CCDE62-D853-4F9B-A4AD-2F4C12DB6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Прямокутник 3">
            <a:extLst>
              <a:ext uri="{FF2B5EF4-FFF2-40B4-BE49-F238E27FC236}">
                <a16:creationId xmlns:a16="http://schemas.microsoft.com/office/drawing/2014/main" id="{0D7F1F85-3E3C-41A7-BD40-7BBCE5EEA547}"/>
              </a:ext>
            </a:extLst>
          </p:cNvPr>
          <p:cNvSpPr/>
          <p:nvPr/>
        </p:nvSpPr>
        <p:spPr>
          <a:xfrm>
            <a:off x="4442023" y="3262744"/>
            <a:ext cx="2842161" cy="646331"/>
          </a:xfrm>
          <a:prstGeom prst="rect">
            <a:avLst/>
          </a:prstGeom>
        </p:spPr>
        <p:txBody>
          <a:bodyPr wrap="square">
            <a:spAutoFit/>
          </a:bodyPr>
          <a:lstStyle/>
          <a:p>
            <a:r>
              <a:rPr lang="en-US" sz="3600" dirty="0">
                <a:solidFill>
                  <a:schemeClr val="bg1"/>
                </a:solidFill>
                <a:latin typeface="Montserrat SemiBold" panose="00000700000000000000" pitchFamily="2" charset="-52"/>
              </a:rPr>
              <a:t>Thank you!</a:t>
            </a:r>
            <a:endParaRPr lang="uk-UA" sz="3600" dirty="0">
              <a:solidFill>
                <a:schemeClr val="bg1"/>
              </a:solidFill>
              <a:latin typeface="Montserrat SemiBold" panose="00000700000000000000" pitchFamily="2" charset="-52"/>
            </a:endParaRPr>
          </a:p>
        </p:txBody>
      </p:sp>
      <p:sp>
        <p:nvSpPr>
          <p:cNvPr id="5" name="Овал 4">
            <a:extLst>
              <a:ext uri="{FF2B5EF4-FFF2-40B4-BE49-F238E27FC236}">
                <a16:creationId xmlns:a16="http://schemas.microsoft.com/office/drawing/2014/main" id="{D780D89D-60BD-462F-8E3E-2496C85BCB9A}"/>
              </a:ext>
            </a:extLst>
          </p:cNvPr>
          <p:cNvSpPr/>
          <p:nvPr/>
        </p:nvSpPr>
        <p:spPr>
          <a:xfrm>
            <a:off x="2400636" y="6174177"/>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1B0D1ABB-F367-46F6-A130-904F851D491B}"/>
              </a:ext>
            </a:extLst>
          </p:cNvPr>
          <p:cNvSpPr/>
          <p:nvPr/>
        </p:nvSpPr>
        <p:spPr>
          <a:xfrm>
            <a:off x="895057" y="4464874"/>
            <a:ext cx="89807" cy="89807"/>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90C3C395-7427-4C1C-A0BF-1FB12C6E6A4F}"/>
              </a:ext>
            </a:extLst>
          </p:cNvPr>
          <p:cNvSpPr/>
          <p:nvPr/>
        </p:nvSpPr>
        <p:spPr>
          <a:xfrm>
            <a:off x="552866" y="1365415"/>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71785179-AAD3-4BD0-8974-63C89B3D0E5C}"/>
              </a:ext>
            </a:extLst>
          </p:cNvPr>
          <p:cNvSpPr/>
          <p:nvPr/>
        </p:nvSpPr>
        <p:spPr>
          <a:xfrm>
            <a:off x="1540744" y="355597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87D617E3-C691-45BE-9AC1-6B4F93AEBDE1}"/>
              </a:ext>
            </a:extLst>
          </p:cNvPr>
          <p:cNvSpPr/>
          <p:nvPr/>
        </p:nvSpPr>
        <p:spPr>
          <a:xfrm>
            <a:off x="9424633" y="1139288"/>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7B5105E0-6C92-4A65-B1FE-CF97CF56E9CA}"/>
              </a:ext>
            </a:extLst>
          </p:cNvPr>
          <p:cNvSpPr/>
          <p:nvPr/>
        </p:nvSpPr>
        <p:spPr>
          <a:xfrm>
            <a:off x="1039585" y="5725884"/>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id="{A413A1C8-8E81-45AE-ABAE-AE23CD0E26DE}"/>
              </a:ext>
            </a:extLst>
          </p:cNvPr>
          <p:cNvSpPr/>
          <p:nvPr/>
        </p:nvSpPr>
        <p:spPr>
          <a:xfrm>
            <a:off x="8907809" y="2377122"/>
            <a:ext cx="77854" cy="77854"/>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id="{0C7FCE42-03E7-4AD4-AC16-3929F3A7C69C}"/>
              </a:ext>
            </a:extLst>
          </p:cNvPr>
          <p:cNvSpPr/>
          <p:nvPr/>
        </p:nvSpPr>
        <p:spPr>
          <a:xfrm>
            <a:off x="8707340" y="612321"/>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id="{B019E66A-9697-45ED-81C4-0B99826E2A6B}"/>
              </a:ext>
            </a:extLst>
          </p:cNvPr>
          <p:cNvSpPr/>
          <p:nvPr/>
        </p:nvSpPr>
        <p:spPr>
          <a:xfrm>
            <a:off x="7006280" y="3673187"/>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Овал 13">
            <a:extLst>
              <a:ext uri="{FF2B5EF4-FFF2-40B4-BE49-F238E27FC236}">
                <a16:creationId xmlns:a16="http://schemas.microsoft.com/office/drawing/2014/main" id="{8838E2E9-C82B-4BE2-BDDE-D6D6C16749F2}"/>
              </a:ext>
            </a:extLst>
          </p:cNvPr>
          <p:cNvSpPr/>
          <p:nvPr/>
        </p:nvSpPr>
        <p:spPr>
          <a:xfrm>
            <a:off x="11798883" y="3262744"/>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a16="http://schemas.microsoft.com/office/drawing/2014/main" id="{26F6E1B2-A8CF-47A6-8AA4-BD1DBEBE8D59}"/>
              </a:ext>
            </a:extLst>
          </p:cNvPr>
          <p:cNvSpPr/>
          <p:nvPr/>
        </p:nvSpPr>
        <p:spPr>
          <a:xfrm>
            <a:off x="10676581" y="243147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id="{BC92F051-81E6-4E52-ACC6-72B8F7097D00}"/>
              </a:ext>
            </a:extLst>
          </p:cNvPr>
          <p:cNvSpPr/>
          <p:nvPr/>
        </p:nvSpPr>
        <p:spPr>
          <a:xfrm>
            <a:off x="4011969" y="6441372"/>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1394991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id="{127C2234-1DE3-4A01-A557-FEC2CD486BD2}"/>
              </a:ext>
            </a:extLst>
          </p:cNvPr>
          <p:cNvSpPr/>
          <p:nvPr/>
        </p:nvSpPr>
        <p:spPr>
          <a:xfrm>
            <a:off x="0" y="9549"/>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Овал 1">
            <a:extLst>
              <a:ext uri="{FF2B5EF4-FFF2-40B4-BE49-F238E27FC236}">
                <a16:creationId xmlns:a16="http://schemas.microsoft.com/office/drawing/2014/main" id="{77E6E98E-92E2-4D5F-A81F-F60C3B47F69B}"/>
              </a:ext>
            </a:extLst>
          </p:cNvPr>
          <p:cNvSpPr/>
          <p:nvPr/>
        </p:nvSpPr>
        <p:spPr>
          <a:xfrm>
            <a:off x="406899" y="2207079"/>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 name="Овал 3">
            <a:extLst>
              <a:ext uri="{FF2B5EF4-FFF2-40B4-BE49-F238E27FC236}">
                <a16:creationId xmlns:a16="http://schemas.microsoft.com/office/drawing/2014/main" id="{E6C4AA66-44AD-423C-8C54-22C52A6A7D6A}"/>
              </a:ext>
            </a:extLst>
          </p:cNvPr>
          <p:cNvSpPr/>
          <p:nvPr/>
        </p:nvSpPr>
        <p:spPr>
          <a:xfrm>
            <a:off x="1932169" y="6479721"/>
            <a:ext cx="89807" cy="89807"/>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5BDE17A8-4211-4655-8AEC-A080B76734C9}"/>
              </a:ext>
            </a:extLst>
          </p:cNvPr>
          <p:cNvSpPr/>
          <p:nvPr/>
        </p:nvSpPr>
        <p:spPr>
          <a:xfrm>
            <a:off x="10682597" y="1665514"/>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4A1250BF-51B8-4204-9590-59DE636281C1}"/>
              </a:ext>
            </a:extLst>
          </p:cNvPr>
          <p:cNvSpPr/>
          <p:nvPr/>
        </p:nvSpPr>
        <p:spPr>
          <a:xfrm>
            <a:off x="521199" y="55789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FC8378F4-A1E6-4328-8AC0-C57C028E90B1}"/>
              </a:ext>
            </a:extLst>
          </p:cNvPr>
          <p:cNvSpPr/>
          <p:nvPr/>
        </p:nvSpPr>
        <p:spPr>
          <a:xfrm>
            <a:off x="11527972" y="359228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9129C929-2A39-4194-81CD-41AAB841B672}"/>
              </a:ext>
            </a:extLst>
          </p:cNvPr>
          <p:cNvSpPr/>
          <p:nvPr/>
        </p:nvSpPr>
        <p:spPr>
          <a:xfrm>
            <a:off x="764812" y="2876550"/>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B9F177E1-77E5-495D-9606-BCDFD32EB601}"/>
              </a:ext>
            </a:extLst>
          </p:cNvPr>
          <p:cNvSpPr/>
          <p:nvPr/>
        </p:nvSpPr>
        <p:spPr>
          <a:xfrm>
            <a:off x="11413672" y="615043"/>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id="{02A2063A-F88F-44E3-855B-D8DB9CD3CF39}"/>
              </a:ext>
            </a:extLst>
          </p:cNvPr>
          <p:cNvSpPr/>
          <p:nvPr/>
        </p:nvSpPr>
        <p:spPr>
          <a:xfrm>
            <a:off x="1206908" y="1459922"/>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id="{A8F93059-2E3E-4E1D-959C-0BD595DD81E8}"/>
              </a:ext>
            </a:extLst>
          </p:cNvPr>
          <p:cNvSpPr/>
          <p:nvPr/>
        </p:nvSpPr>
        <p:spPr>
          <a:xfrm>
            <a:off x="11753850" y="2349953"/>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id="{FCEBDFF6-BC42-4179-9FAD-F1B19B097932}"/>
              </a:ext>
            </a:extLst>
          </p:cNvPr>
          <p:cNvSpPr/>
          <p:nvPr/>
        </p:nvSpPr>
        <p:spPr>
          <a:xfrm>
            <a:off x="1039585" y="5725884"/>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a16="http://schemas.microsoft.com/office/drawing/2014/main" id="{18AACDBD-F58E-4948-B6B0-F6A8B2BEDF1D}"/>
              </a:ext>
            </a:extLst>
          </p:cNvPr>
          <p:cNvSpPr/>
          <p:nvPr/>
        </p:nvSpPr>
        <p:spPr>
          <a:xfrm>
            <a:off x="1264058" y="4395107"/>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id="{BEFB1AE4-AFEB-474A-A7A9-8B725370A907}"/>
              </a:ext>
            </a:extLst>
          </p:cNvPr>
          <p:cNvSpPr/>
          <p:nvPr/>
        </p:nvSpPr>
        <p:spPr>
          <a:xfrm>
            <a:off x="10674433" y="521623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a16="http://schemas.microsoft.com/office/drawing/2014/main" id="{E2D00353-F8B6-43E8-91EC-050CB329306B}"/>
              </a:ext>
            </a:extLst>
          </p:cNvPr>
          <p:cNvSpPr/>
          <p:nvPr/>
        </p:nvSpPr>
        <p:spPr>
          <a:xfrm>
            <a:off x="9764485" y="650483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Picture 2"/>
          <p:cNvPicPr>
            <a:picLocks noChangeAspect="1"/>
          </p:cNvPicPr>
          <p:nvPr/>
        </p:nvPicPr>
        <p:blipFill>
          <a:blip r:embed="rId2"/>
          <a:stretch>
            <a:fillRect/>
          </a:stretch>
        </p:blipFill>
        <p:spPr>
          <a:xfrm>
            <a:off x="1138919" y="1609749"/>
            <a:ext cx="10010775" cy="3657600"/>
          </a:xfrm>
          <a:prstGeom prst="rect">
            <a:avLst/>
          </a:prstGeom>
        </p:spPr>
      </p:pic>
    </p:spTree>
    <p:extLst>
      <p:ext uri="{BB962C8B-B14F-4D97-AF65-F5344CB8AC3E}">
        <p14:creationId xmlns:p14="http://schemas.microsoft.com/office/powerpoint/2010/main" val="2690510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id="{127C2234-1DE3-4A01-A557-FEC2CD486BD2}"/>
              </a:ext>
            </a:extLst>
          </p:cNvPr>
          <p:cNvSpPr/>
          <p:nvPr/>
        </p:nvSpPr>
        <p:spPr>
          <a:xfrm>
            <a:off x="0" y="9549"/>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Овал 1">
            <a:extLst>
              <a:ext uri="{FF2B5EF4-FFF2-40B4-BE49-F238E27FC236}">
                <a16:creationId xmlns:a16="http://schemas.microsoft.com/office/drawing/2014/main" id="{77E6E98E-92E2-4D5F-A81F-F60C3B47F69B}"/>
              </a:ext>
            </a:extLst>
          </p:cNvPr>
          <p:cNvSpPr/>
          <p:nvPr/>
        </p:nvSpPr>
        <p:spPr>
          <a:xfrm>
            <a:off x="406899" y="2207079"/>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 name="Овал 3">
            <a:extLst>
              <a:ext uri="{FF2B5EF4-FFF2-40B4-BE49-F238E27FC236}">
                <a16:creationId xmlns:a16="http://schemas.microsoft.com/office/drawing/2014/main" id="{E6C4AA66-44AD-423C-8C54-22C52A6A7D6A}"/>
              </a:ext>
            </a:extLst>
          </p:cNvPr>
          <p:cNvSpPr/>
          <p:nvPr/>
        </p:nvSpPr>
        <p:spPr>
          <a:xfrm>
            <a:off x="1932169" y="6479721"/>
            <a:ext cx="89807" cy="89807"/>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5BDE17A8-4211-4655-8AEC-A080B76734C9}"/>
              </a:ext>
            </a:extLst>
          </p:cNvPr>
          <p:cNvSpPr/>
          <p:nvPr/>
        </p:nvSpPr>
        <p:spPr>
          <a:xfrm>
            <a:off x="10682597" y="1665514"/>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4A1250BF-51B8-4204-9590-59DE636281C1}"/>
              </a:ext>
            </a:extLst>
          </p:cNvPr>
          <p:cNvSpPr/>
          <p:nvPr/>
        </p:nvSpPr>
        <p:spPr>
          <a:xfrm>
            <a:off x="521199" y="55789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FC8378F4-A1E6-4328-8AC0-C57C028E90B1}"/>
              </a:ext>
            </a:extLst>
          </p:cNvPr>
          <p:cNvSpPr/>
          <p:nvPr/>
        </p:nvSpPr>
        <p:spPr>
          <a:xfrm>
            <a:off x="11527972" y="359228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9129C929-2A39-4194-81CD-41AAB841B672}"/>
              </a:ext>
            </a:extLst>
          </p:cNvPr>
          <p:cNvSpPr/>
          <p:nvPr/>
        </p:nvSpPr>
        <p:spPr>
          <a:xfrm>
            <a:off x="764812" y="2876550"/>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B9F177E1-77E5-495D-9606-BCDFD32EB601}"/>
              </a:ext>
            </a:extLst>
          </p:cNvPr>
          <p:cNvSpPr/>
          <p:nvPr/>
        </p:nvSpPr>
        <p:spPr>
          <a:xfrm>
            <a:off x="11413672" y="615043"/>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id="{02A2063A-F88F-44E3-855B-D8DB9CD3CF39}"/>
              </a:ext>
            </a:extLst>
          </p:cNvPr>
          <p:cNvSpPr/>
          <p:nvPr/>
        </p:nvSpPr>
        <p:spPr>
          <a:xfrm>
            <a:off x="1206908" y="1459922"/>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id="{A8F93059-2E3E-4E1D-959C-0BD595DD81E8}"/>
              </a:ext>
            </a:extLst>
          </p:cNvPr>
          <p:cNvSpPr/>
          <p:nvPr/>
        </p:nvSpPr>
        <p:spPr>
          <a:xfrm>
            <a:off x="11753850" y="2349953"/>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id="{FCEBDFF6-BC42-4179-9FAD-F1B19B097932}"/>
              </a:ext>
            </a:extLst>
          </p:cNvPr>
          <p:cNvSpPr/>
          <p:nvPr/>
        </p:nvSpPr>
        <p:spPr>
          <a:xfrm>
            <a:off x="1039585" y="5725884"/>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a16="http://schemas.microsoft.com/office/drawing/2014/main" id="{18AACDBD-F58E-4948-B6B0-F6A8B2BEDF1D}"/>
              </a:ext>
            </a:extLst>
          </p:cNvPr>
          <p:cNvSpPr/>
          <p:nvPr/>
        </p:nvSpPr>
        <p:spPr>
          <a:xfrm>
            <a:off x="1264058" y="4395107"/>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id="{BEFB1AE4-AFEB-474A-A7A9-8B725370A907}"/>
              </a:ext>
            </a:extLst>
          </p:cNvPr>
          <p:cNvSpPr/>
          <p:nvPr/>
        </p:nvSpPr>
        <p:spPr>
          <a:xfrm>
            <a:off x="10674433" y="521623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a16="http://schemas.microsoft.com/office/drawing/2014/main" id="{E2D00353-F8B6-43E8-91EC-050CB329306B}"/>
              </a:ext>
            </a:extLst>
          </p:cNvPr>
          <p:cNvSpPr/>
          <p:nvPr/>
        </p:nvSpPr>
        <p:spPr>
          <a:xfrm>
            <a:off x="9764485" y="650483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14" name="Picture 13"/>
          <p:cNvPicPr>
            <a:picLocks noChangeAspect="1"/>
          </p:cNvPicPr>
          <p:nvPr/>
        </p:nvPicPr>
        <p:blipFill>
          <a:blip r:embed="rId2"/>
          <a:stretch>
            <a:fillRect/>
          </a:stretch>
        </p:blipFill>
        <p:spPr>
          <a:xfrm>
            <a:off x="1090612" y="1600200"/>
            <a:ext cx="10010775" cy="3657600"/>
          </a:xfrm>
          <a:prstGeom prst="rect">
            <a:avLst/>
          </a:prstGeom>
        </p:spPr>
      </p:pic>
    </p:spTree>
    <p:extLst>
      <p:ext uri="{BB962C8B-B14F-4D97-AF65-F5344CB8AC3E}">
        <p14:creationId xmlns:p14="http://schemas.microsoft.com/office/powerpoint/2010/main" val="2819575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Овал 3">
            <a:extLst>
              <a:ext uri="{FF2B5EF4-FFF2-40B4-BE49-F238E27FC236}">
                <a16:creationId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11" name="Picture 10"/>
          <p:cNvPicPr>
            <a:picLocks noChangeAspect="1"/>
          </p:cNvPicPr>
          <p:nvPr/>
        </p:nvPicPr>
        <p:blipFill>
          <a:blip r:embed="rId3"/>
          <a:stretch>
            <a:fillRect/>
          </a:stretch>
        </p:blipFill>
        <p:spPr>
          <a:xfrm>
            <a:off x="875311" y="1352550"/>
            <a:ext cx="10591800" cy="4152900"/>
          </a:xfrm>
          <a:prstGeom prst="rect">
            <a:avLst/>
          </a:prstGeom>
        </p:spPr>
      </p:pic>
    </p:spTree>
    <p:extLst>
      <p:ext uri="{BB962C8B-B14F-4D97-AF65-F5344CB8AC3E}">
        <p14:creationId xmlns:p14="http://schemas.microsoft.com/office/powerpoint/2010/main" val="2231434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Овал 3">
            <a:extLst>
              <a:ext uri="{FF2B5EF4-FFF2-40B4-BE49-F238E27FC236}">
                <a16:creationId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12" name="Picture 11"/>
          <p:cNvPicPr>
            <a:picLocks noChangeAspect="1"/>
          </p:cNvPicPr>
          <p:nvPr/>
        </p:nvPicPr>
        <p:blipFill>
          <a:blip r:embed="rId3"/>
          <a:stretch>
            <a:fillRect/>
          </a:stretch>
        </p:blipFill>
        <p:spPr>
          <a:xfrm>
            <a:off x="809625" y="1352550"/>
            <a:ext cx="10572750" cy="4152900"/>
          </a:xfrm>
          <a:prstGeom prst="rect">
            <a:avLst/>
          </a:prstGeom>
        </p:spPr>
      </p:pic>
    </p:spTree>
    <p:extLst>
      <p:ext uri="{BB962C8B-B14F-4D97-AF65-F5344CB8AC3E}">
        <p14:creationId xmlns:p14="http://schemas.microsoft.com/office/powerpoint/2010/main" val="4126094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Овал 3">
            <a:extLst>
              <a:ext uri="{FF2B5EF4-FFF2-40B4-BE49-F238E27FC236}">
                <a16:creationId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11" name="Picture 10"/>
          <p:cNvPicPr>
            <a:picLocks noChangeAspect="1"/>
          </p:cNvPicPr>
          <p:nvPr/>
        </p:nvPicPr>
        <p:blipFill>
          <a:blip r:embed="rId3"/>
          <a:stretch>
            <a:fillRect/>
          </a:stretch>
        </p:blipFill>
        <p:spPr>
          <a:xfrm>
            <a:off x="1567242" y="1191737"/>
            <a:ext cx="9763966" cy="5024970"/>
          </a:xfrm>
          <a:prstGeom prst="rect">
            <a:avLst/>
          </a:prstGeom>
        </p:spPr>
      </p:pic>
    </p:spTree>
    <p:extLst>
      <p:ext uri="{BB962C8B-B14F-4D97-AF65-F5344CB8AC3E}">
        <p14:creationId xmlns:p14="http://schemas.microsoft.com/office/powerpoint/2010/main" val="932767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Овал 3">
            <a:extLst>
              <a:ext uri="{FF2B5EF4-FFF2-40B4-BE49-F238E27FC236}">
                <a16:creationId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12" name="Picture 11"/>
          <p:cNvPicPr>
            <a:picLocks noChangeAspect="1"/>
          </p:cNvPicPr>
          <p:nvPr/>
        </p:nvPicPr>
        <p:blipFill>
          <a:blip r:embed="rId3"/>
          <a:stretch>
            <a:fillRect/>
          </a:stretch>
        </p:blipFill>
        <p:spPr>
          <a:xfrm>
            <a:off x="2360469" y="783631"/>
            <a:ext cx="8255406" cy="5288619"/>
          </a:xfrm>
          <a:prstGeom prst="rect">
            <a:avLst/>
          </a:prstGeom>
        </p:spPr>
      </p:pic>
    </p:spTree>
    <p:extLst>
      <p:ext uri="{BB962C8B-B14F-4D97-AF65-F5344CB8AC3E}">
        <p14:creationId xmlns:p14="http://schemas.microsoft.com/office/powerpoint/2010/main" val="4025946012"/>
      </p:ext>
    </p:extLst>
  </p:cSld>
  <p:clrMapOvr>
    <a:masterClrMapping/>
  </p:clrMapOvr>
</p:sld>
</file>

<file path=ppt/theme/theme1.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5590</TotalTime>
  <Words>1542</Words>
  <Application>Microsoft Office PowerPoint</Application>
  <PresentationFormat>Widescreen</PresentationFormat>
  <Paragraphs>102</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Montserrat ExtraLight</vt:lpstr>
      <vt:lpstr>Montserrat SemiBold</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Презентація PowerPoint</dc:title>
  <dc:creator>Iryna Nykonova</dc:creator>
  <cp:lastModifiedBy>Windows User</cp:lastModifiedBy>
  <cp:revision>84</cp:revision>
  <dcterms:created xsi:type="dcterms:W3CDTF">2019-05-27T13:51:26Z</dcterms:created>
  <dcterms:modified xsi:type="dcterms:W3CDTF">2019-06-25T06:34:32Z</dcterms:modified>
</cp:coreProperties>
</file>