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iLeJT3iVv7jHvrPRwxCka7a3D6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Тема</a:t>
            </a:r>
            <a:endParaRPr/>
          </a:p>
          <a:p>
            <a:pPr indent="0" lvl="0" marL="0" rtl="0" algn="l">
              <a:spcBef>
                <a:spcPts val="0"/>
              </a:spcBef>
              <a:spcAft>
                <a:spcPts val="0"/>
              </a:spcAft>
              <a:buNone/>
            </a:pPr>
            <a:r>
              <a:rPr lang="en-US"/>
              <a:t>Задавайте питання</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c7182890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222222"/>
              </a:solidFill>
              <a:highlight>
                <a:srgbClr val="FFFFFF"/>
              </a:highlight>
            </a:endParaRPr>
          </a:p>
        </p:txBody>
      </p:sp>
      <p:sp>
        <p:nvSpPr>
          <p:cNvPr id="239" name="Google Shape;239;g5c7182890c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Структури даних - це шлях організації даних з метою ефективного використання. Ідея структур в зменшенні розміру збережувальних даних та часу їх обробки.</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Масиви, Зв’язні списки, Стек, Черга, Множина, Мапа, Хеш-Таблиця</a:t>
            </a:r>
            <a:endParaRPr/>
          </a:p>
        </p:txBody>
      </p:sp>
      <p:sp>
        <p:nvSpPr>
          <p:cNvPr id="109" name="Google Shape;10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50">
                <a:solidFill>
                  <a:srgbClr val="222222"/>
                </a:solidFill>
                <a:highlight>
                  <a:srgbClr val="FFFFFF"/>
                </a:highlight>
              </a:rPr>
              <a:t>Масиви ефективні при звертанні до довільного елементу, яке відбувається за постійний час (O(1)), однак такі операції як додавання та видалення елементу, потребують часу O(n), де n — розмір масиву. Тому масиви переважно використовуються для зберігання даних, до елементів яких відбувається довільний доступ без додавання або видалення нових елементів</a:t>
            </a:r>
            <a:endParaRPr sz="1050">
              <a:solidFill>
                <a:srgbClr val="222222"/>
              </a:solidFill>
              <a:highlight>
                <a:srgbClr val="FFFFFF"/>
              </a:highlight>
            </a:endParaRPr>
          </a:p>
          <a:p>
            <a:pPr indent="0" lvl="0" marL="0" rtl="0" algn="l">
              <a:spcBef>
                <a:spcPts val="0"/>
              </a:spcBef>
              <a:spcAft>
                <a:spcPts val="0"/>
              </a:spcAft>
              <a:buNone/>
            </a:pPr>
            <a:r>
              <a:rPr lang="en-US" sz="1050">
                <a:solidFill>
                  <a:srgbClr val="222222"/>
                </a:solidFill>
                <a:highlight>
                  <a:srgbClr val="FFFFFF"/>
                </a:highlight>
              </a:rPr>
              <a:t>Масиви є дуже економною щодо пам'яті структурою даних. Для збереження 100 цілих чисел в масиві необхідно рівно в 100 разів більше пам'яті, ніж для збереження одного числа (плюс, можливо, ще декілька байтів). В той же час, усі структури даних, які базуються на вказівниках, потребують додаткової пам'яті для збереження самих вказівників разом з даними.</a:t>
            </a:r>
            <a:endParaRPr/>
          </a:p>
        </p:txBody>
      </p:sp>
      <p:sp>
        <p:nvSpPr>
          <p:cNvPr id="143" name="Google Shape;14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c7182890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Нода</a:t>
            </a:r>
            <a:endParaRPr/>
          </a:p>
          <a:p>
            <a:pPr indent="0" lvl="0" marL="0" rtl="0" algn="l">
              <a:spcBef>
                <a:spcPts val="0"/>
              </a:spcBef>
              <a:spcAft>
                <a:spcPts val="0"/>
              </a:spcAft>
              <a:buNone/>
            </a:pPr>
            <a:r>
              <a:rPr lang="en-US"/>
              <a:t>Динамічний розмір</a:t>
            </a:r>
            <a:endParaRPr/>
          </a:p>
          <a:p>
            <a:pPr indent="0" lvl="0" marL="0" rtl="0" algn="l">
              <a:spcBef>
                <a:spcPts val="0"/>
              </a:spcBef>
              <a:spcAft>
                <a:spcPts val="0"/>
              </a:spcAft>
              <a:buNone/>
            </a:pPr>
            <a:r>
              <a:rPr lang="en-US"/>
              <a:t>Додавання\видалення дешевизна</a:t>
            </a:r>
            <a:endParaRPr/>
          </a:p>
          <a:p>
            <a:pPr indent="0" lvl="0" marL="0" rtl="0" algn="l">
              <a:spcBef>
                <a:spcPts val="0"/>
              </a:spcBef>
              <a:spcAft>
                <a:spcPts val="0"/>
              </a:spcAft>
              <a:buNone/>
            </a:pPr>
            <a:r>
              <a:rPr lang="en-US"/>
              <a:t>Обхід</a:t>
            </a:r>
            <a:endParaRPr/>
          </a:p>
        </p:txBody>
      </p:sp>
      <p:sp>
        <p:nvSpPr>
          <p:cNvPr id="159" name="Google Shape;159;g5c7182890c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c7182890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Динамічний розмір</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Додавання\видалення дешевизна</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Обхід тільки через поп</a:t>
            </a:r>
            <a:endParaRPr/>
          </a:p>
          <a:p>
            <a:pPr indent="0" lvl="0" marL="0" rtl="0" algn="l">
              <a:spcBef>
                <a:spcPts val="0"/>
              </a:spcBef>
              <a:spcAft>
                <a:spcPts val="0"/>
              </a:spcAft>
              <a:buClr>
                <a:schemeClr val="dk1"/>
              </a:buClr>
              <a:buSzPts val="1100"/>
              <a:buFont typeface="Arial"/>
              <a:buNone/>
            </a:pPr>
            <a:r>
              <a:rPr lang="en-US">
                <a:solidFill>
                  <a:schemeClr val="dk1"/>
                </a:solidFill>
              </a:rPr>
              <a:t>Команда (шаблон проектування)</a:t>
            </a:r>
            <a:endParaRPr/>
          </a:p>
        </p:txBody>
      </p:sp>
      <p:sp>
        <p:nvSpPr>
          <p:cNvPr id="175" name="Google Shape;175;g5c7182890c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c7182890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Динамічний розмір</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Додавання\видалення дешевизна</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Обхід тільки через дек’ю</a:t>
            </a:r>
            <a:endParaRPr>
              <a:solidFill>
                <a:schemeClr val="dk1"/>
              </a:solidFill>
            </a:endParaRPr>
          </a:p>
          <a:p>
            <a:pPr indent="0" lvl="0" marL="0" rtl="0" algn="l">
              <a:spcBef>
                <a:spcPts val="0"/>
              </a:spcBef>
              <a:spcAft>
                <a:spcPts val="0"/>
              </a:spcAft>
              <a:buNone/>
            </a:pPr>
            <a:r>
              <a:rPr lang="en-US" sz="1050">
                <a:solidFill>
                  <a:srgbClr val="222222"/>
                </a:solidFill>
                <a:highlight>
                  <a:srgbClr val="FFFFFF"/>
                </a:highlight>
              </a:rPr>
              <a:t>Надилання/приймання даних</a:t>
            </a:r>
            <a:endParaRPr sz="1050">
              <a:solidFill>
                <a:srgbClr val="222222"/>
              </a:solidFill>
              <a:highlight>
                <a:srgbClr val="FFFFFF"/>
              </a:highlight>
            </a:endParaRPr>
          </a:p>
        </p:txBody>
      </p:sp>
      <p:sp>
        <p:nvSpPr>
          <p:cNvPr id="191" name="Google Shape;191;g5c7182890c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c7182890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050">
                <a:solidFill>
                  <a:srgbClr val="222222"/>
                </a:solidFill>
                <a:highlight>
                  <a:srgbClr val="FFFFFF"/>
                </a:highlight>
              </a:rPr>
              <a:t>По суті динамічний масив з унікальними даними</a:t>
            </a:r>
            <a:endParaRPr sz="1050">
              <a:solidFill>
                <a:srgbClr val="222222"/>
              </a:solidFill>
              <a:highlight>
                <a:srgbClr val="FFFFFF"/>
              </a:highlight>
            </a:endParaRPr>
          </a:p>
        </p:txBody>
      </p:sp>
      <p:sp>
        <p:nvSpPr>
          <p:cNvPr id="207" name="Google Shape;207;g5c7182890c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c7182890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050">
                <a:solidFill>
                  <a:srgbClr val="222222"/>
                </a:solidFill>
                <a:highlight>
                  <a:srgbClr val="FFFFFF"/>
                </a:highlight>
              </a:rPr>
              <a:t>Швидкий пошук</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p:txBody>
      </p:sp>
      <p:sp>
        <p:nvSpPr>
          <p:cNvPr id="223" name="Google Shape;223;g5c7182890c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итульний слайд"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і вертикальний текст"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ертикальний заголовок і текст"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устий слайд" type="blank">
  <p:cSld name="BLANK">
    <p:spTree>
      <p:nvGrpSpPr>
        <p:cNvPr id="17" name="Shape 17"/>
        <p:cNvGrpSpPr/>
        <p:nvPr/>
      </p:nvGrpSpPr>
      <p:grpSpPr>
        <a:xfrm>
          <a:off x="0" y="0"/>
          <a:ext cx="0" cy="0"/>
          <a:chOff x="0" y="0"/>
          <a:chExt cx="0" cy="0"/>
        </a:xfrm>
      </p:grpSpPr>
      <p:sp>
        <p:nvSpPr>
          <p:cNvPr id="18" name="Google Shape;1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та вміст"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розділу"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Два об’єкти"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рівняння"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Лише заголовок"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міст і підпис"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Рисунок і підпис"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grpSp>
        <p:nvGrpSpPr>
          <p:cNvPr id="84" name="Google Shape;84;p1"/>
          <p:cNvGrpSpPr/>
          <p:nvPr/>
        </p:nvGrpSpPr>
        <p:grpSpPr>
          <a:xfrm>
            <a:off x="0" y="0"/>
            <a:ext cx="12192000" cy="6858000"/>
            <a:chOff x="0" y="0"/>
            <a:chExt cx="12192000" cy="6858000"/>
          </a:xfrm>
        </p:grpSpPr>
        <p:sp>
          <p:nvSpPr>
            <p:cNvPr id="85" name="Google Shape;85;p1"/>
            <p:cNvSpPr/>
            <p:nvPr/>
          </p:nvSpPr>
          <p:spPr>
            <a:xfrm>
              <a:off x="0" y="0"/>
              <a:ext cx="12192000" cy="6858000"/>
            </a:xfrm>
            <a:prstGeom prst="rect">
              <a:avLst/>
            </a:prstGeom>
            <a:solidFill>
              <a:srgbClr val="26443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86" name="Google Shape;86;p1"/>
            <p:cNvGrpSpPr/>
            <p:nvPr/>
          </p:nvGrpSpPr>
          <p:grpSpPr>
            <a:xfrm>
              <a:off x="0" y="0"/>
              <a:ext cx="12192000" cy="6858000"/>
              <a:chOff x="0" y="0"/>
              <a:chExt cx="12192000" cy="6858000"/>
            </a:xfrm>
          </p:grpSpPr>
          <p:pic>
            <p:nvPicPr>
              <p:cNvPr id="87" name="Google Shape;87;p1"/>
              <p:cNvPicPr preferRelativeResize="0"/>
              <p:nvPr/>
            </p:nvPicPr>
            <p:blipFill rotWithShape="1">
              <a:blip r:embed="rId3">
                <a:alphaModFix/>
              </a:blip>
              <a:srcRect b="0" l="0" r="0" t="0"/>
              <a:stretch/>
            </p:blipFill>
            <p:spPr>
              <a:xfrm flipH="1">
                <a:off x="0" y="0"/>
                <a:ext cx="12192000" cy="6858000"/>
              </a:xfrm>
              <a:prstGeom prst="rect">
                <a:avLst/>
              </a:prstGeom>
              <a:noFill/>
              <a:ln>
                <a:noFill/>
              </a:ln>
            </p:spPr>
          </p:pic>
          <p:pic>
            <p:nvPicPr>
              <p:cNvPr id="88" name="Google Shape;88;p1"/>
              <p:cNvPicPr preferRelativeResize="0"/>
              <p:nvPr/>
            </p:nvPicPr>
            <p:blipFill rotWithShape="1">
              <a:blip r:embed="rId4">
                <a:alphaModFix/>
              </a:blip>
              <a:srcRect b="0" l="0" r="0" t="0"/>
              <a:stretch/>
            </p:blipFill>
            <p:spPr>
              <a:xfrm>
                <a:off x="6372072" y="2462703"/>
                <a:ext cx="5587398" cy="4362640"/>
              </a:xfrm>
              <a:prstGeom prst="rect">
                <a:avLst/>
              </a:prstGeom>
              <a:noFill/>
              <a:ln>
                <a:noFill/>
              </a:ln>
            </p:spPr>
          </p:pic>
        </p:grpSp>
      </p:grpSp>
      <p:sp>
        <p:nvSpPr>
          <p:cNvPr id="89" name="Google Shape;89;p1"/>
          <p:cNvSpPr txBox="1"/>
          <p:nvPr/>
        </p:nvSpPr>
        <p:spPr>
          <a:xfrm>
            <a:off x="680358" y="1755403"/>
            <a:ext cx="6106886"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lt1"/>
                </a:solidFill>
                <a:latin typeface="Montserrat SemiBold"/>
                <a:ea typeface="Montserrat SemiBold"/>
                <a:cs typeface="Montserrat SemiBold"/>
                <a:sym typeface="Montserrat SemiBold"/>
              </a:rPr>
              <a:t>Data Structures</a:t>
            </a:r>
            <a:endParaRPr sz="4800">
              <a:solidFill>
                <a:schemeClr val="lt1"/>
              </a:solidFill>
              <a:latin typeface="Montserrat SemiBold"/>
              <a:ea typeface="Montserrat SemiBold"/>
              <a:cs typeface="Montserrat SemiBold"/>
              <a:sym typeface="Montserrat SemiBold"/>
            </a:endParaRPr>
          </a:p>
        </p:txBody>
      </p:sp>
      <p:sp>
        <p:nvSpPr>
          <p:cNvPr id="90" name="Google Shape;90;p1"/>
          <p:cNvSpPr txBox="1"/>
          <p:nvPr/>
        </p:nvSpPr>
        <p:spPr>
          <a:xfrm>
            <a:off x="702130" y="5048858"/>
            <a:ext cx="101237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Montserrat SemiBold"/>
                <a:ea typeface="Montserrat SemiBold"/>
                <a:cs typeface="Montserrat SemiBold"/>
                <a:sym typeface="Montserrat SemiBold"/>
              </a:rPr>
              <a:t>Speaker:</a:t>
            </a:r>
            <a:endParaRPr sz="1200">
              <a:solidFill>
                <a:schemeClr val="lt1"/>
              </a:solidFill>
              <a:latin typeface="Montserrat SemiBold"/>
              <a:ea typeface="Montserrat SemiBold"/>
              <a:cs typeface="Montserrat SemiBold"/>
              <a:sym typeface="Montserrat SemiBold"/>
            </a:endParaRPr>
          </a:p>
        </p:txBody>
      </p:sp>
      <p:sp>
        <p:nvSpPr>
          <p:cNvPr id="91" name="Google Shape;91;p1"/>
          <p:cNvSpPr txBox="1"/>
          <p:nvPr/>
        </p:nvSpPr>
        <p:spPr>
          <a:xfrm>
            <a:off x="702124" y="5345350"/>
            <a:ext cx="14382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Montserrat ExtraLight"/>
                <a:ea typeface="Montserrat ExtraLight"/>
                <a:cs typeface="Montserrat ExtraLight"/>
                <a:sym typeface="Montserrat ExtraLight"/>
              </a:rPr>
              <a:t>Yurii Humeniuk</a:t>
            </a:r>
            <a:endParaRPr sz="1200">
              <a:solidFill>
                <a:schemeClr val="lt1"/>
              </a:solidFill>
              <a:latin typeface="Montserrat ExtraLight"/>
              <a:ea typeface="Montserrat ExtraLight"/>
              <a:cs typeface="Montserrat ExtraLight"/>
              <a:sym typeface="Montserrat Extra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g5c7182890c_0_85"/>
          <p:cNvSpPr/>
          <p:nvPr/>
        </p:nvSpPr>
        <p:spPr>
          <a:xfrm>
            <a:off x="0" y="0"/>
            <a:ext cx="12192000" cy="6858000"/>
          </a:xfrm>
          <a:prstGeom prst="rect">
            <a:avLst/>
          </a:prstGeom>
          <a:gradFill>
            <a:gsLst>
              <a:gs pos="0">
                <a:schemeClr val="lt1"/>
              </a:gs>
              <a:gs pos="100000">
                <a:srgbClr val="F2F2F2"/>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42" name="Google Shape;242;g5c7182890c_0_85"/>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243" name="Google Shape;243;g5c7182890c_0_85"/>
          <p:cNvSpPr txBox="1"/>
          <p:nvPr/>
        </p:nvSpPr>
        <p:spPr>
          <a:xfrm>
            <a:off x="2491975" y="1898250"/>
            <a:ext cx="8301000" cy="141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Montserrat ExtraLight"/>
                <a:ea typeface="Montserrat ExtraLight"/>
                <a:cs typeface="Montserrat ExtraLight"/>
                <a:sym typeface="Montserrat ExtraLight"/>
              </a:rPr>
              <a:t>Hashing is an important Data Structure which is designed to use a special function called the Hash function which is used to map a given value with a particular key for faster access of elements. The efficiency of mapping depends of the efficiency of the hash function used.</a:t>
            </a:r>
            <a:endParaRPr sz="1800">
              <a:solidFill>
                <a:schemeClr val="dk1"/>
              </a:solidFill>
              <a:latin typeface="Montserrat ExtraLight"/>
              <a:ea typeface="Montserrat ExtraLight"/>
              <a:cs typeface="Montserrat ExtraLight"/>
              <a:sym typeface="Montserrat ExtraLight"/>
            </a:endParaRPr>
          </a:p>
        </p:txBody>
      </p:sp>
      <p:sp>
        <p:nvSpPr>
          <p:cNvPr id="244" name="Google Shape;244;g5c7182890c_0_85"/>
          <p:cNvSpPr txBox="1"/>
          <p:nvPr/>
        </p:nvSpPr>
        <p:spPr>
          <a:xfrm>
            <a:off x="5280748" y="429125"/>
            <a:ext cx="1630500" cy="51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Montserrat SemiBold"/>
                <a:ea typeface="Montserrat SemiBold"/>
                <a:cs typeface="Montserrat SemiBold"/>
                <a:sym typeface="Montserrat SemiBold"/>
              </a:rPr>
              <a:t>Hashing</a:t>
            </a:r>
            <a:endParaRPr sz="2400">
              <a:solidFill>
                <a:schemeClr val="dk1"/>
              </a:solidFill>
              <a:latin typeface="Montserrat SemiBold"/>
              <a:ea typeface="Montserrat SemiBold"/>
              <a:cs typeface="Montserrat SemiBold"/>
              <a:sym typeface="Montserrat SemiBold"/>
            </a:endParaRPr>
          </a:p>
        </p:txBody>
      </p:sp>
      <p:sp>
        <p:nvSpPr>
          <p:cNvPr id="245" name="Google Shape;245;g5c7182890c_0_85"/>
          <p:cNvSpPr/>
          <p:nvPr/>
        </p:nvSpPr>
        <p:spPr>
          <a:xfrm>
            <a:off x="1015092" y="267443"/>
            <a:ext cx="114300" cy="1143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g5c7182890c_0_85"/>
          <p:cNvSpPr/>
          <p:nvPr/>
        </p:nvSpPr>
        <p:spPr>
          <a:xfrm>
            <a:off x="634184" y="1946316"/>
            <a:ext cx="60000" cy="600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g5c7182890c_0_85"/>
          <p:cNvSpPr/>
          <p:nvPr/>
        </p:nvSpPr>
        <p:spPr>
          <a:xfrm>
            <a:off x="10432967" y="5773386"/>
            <a:ext cx="65400" cy="65400"/>
          </a:xfrm>
          <a:prstGeom prst="ellipse">
            <a:avLst/>
          </a:prstGeom>
          <a:solidFill>
            <a:srgbClr val="2644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g5c7182890c_0_85"/>
          <p:cNvSpPr/>
          <p:nvPr/>
        </p:nvSpPr>
        <p:spPr>
          <a:xfrm>
            <a:off x="1644069" y="2280557"/>
            <a:ext cx="114300" cy="114300"/>
          </a:xfrm>
          <a:prstGeom prst="ellipse">
            <a:avLst/>
          </a:prstGeom>
          <a:solidFill>
            <a:srgbClr val="115C5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g5c7182890c_0_85"/>
          <p:cNvSpPr/>
          <p:nvPr/>
        </p:nvSpPr>
        <p:spPr>
          <a:xfrm>
            <a:off x="11793696" y="3698787"/>
            <a:ext cx="65400" cy="65400"/>
          </a:xfrm>
          <a:prstGeom prst="ellipse">
            <a:avLst/>
          </a:prstGeom>
          <a:solidFill>
            <a:srgbClr val="2644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 name="Google Shape;250;g5c7182890c_0_85"/>
          <p:cNvSpPr/>
          <p:nvPr/>
        </p:nvSpPr>
        <p:spPr>
          <a:xfrm>
            <a:off x="11526575" y="2380611"/>
            <a:ext cx="114300" cy="1143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1" name="Google Shape;251;g5c7182890c_0_85"/>
          <p:cNvSpPr/>
          <p:nvPr/>
        </p:nvSpPr>
        <p:spPr>
          <a:xfrm>
            <a:off x="11443696" y="6096742"/>
            <a:ext cx="60000" cy="600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52" name="Google Shape;252;g5c7182890c_0_85"/>
          <p:cNvPicPr preferRelativeResize="0"/>
          <p:nvPr/>
        </p:nvPicPr>
        <p:blipFill>
          <a:blip r:embed="rId4">
            <a:alphaModFix/>
          </a:blip>
          <a:stretch>
            <a:fillRect/>
          </a:stretch>
        </p:blipFill>
        <p:spPr>
          <a:xfrm>
            <a:off x="3238500" y="3308850"/>
            <a:ext cx="5715000" cy="1581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pic>
        <p:nvPicPr>
          <p:cNvPr id="257" name="Google Shape;257;p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58" name="Google Shape;258;p7"/>
          <p:cNvSpPr/>
          <p:nvPr/>
        </p:nvSpPr>
        <p:spPr>
          <a:xfrm>
            <a:off x="4442023" y="3262744"/>
            <a:ext cx="28421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Montserrat SemiBold"/>
                <a:ea typeface="Montserrat SemiBold"/>
                <a:cs typeface="Montserrat SemiBold"/>
                <a:sym typeface="Montserrat SemiBold"/>
              </a:rPr>
              <a:t>Thank you!</a:t>
            </a:r>
            <a:endParaRPr sz="3600">
              <a:solidFill>
                <a:schemeClr val="lt1"/>
              </a:solidFill>
              <a:latin typeface="Montserrat SemiBold"/>
              <a:ea typeface="Montserrat SemiBold"/>
              <a:cs typeface="Montserrat SemiBold"/>
              <a:sym typeface="Montserrat SemiBold"/>
            </a:endParaRPr>
          </a:p>
        </p:txBody>
      </p:sp>
      <p:sp>
        <p:nvSpPr>
          <p:cNvPr id="259" name="Google Shape;259;p7"/>
          <p:cNvSpPr/>
          <p:nvPr/>
        </p:nvSpPr>
        <p:spPr>
          <a:xfrm>
            <a:off x="2400636" y="6174177"/>
            <a:ext cx="114300" cy="1143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Google Shape;260;p7"/>
          <p:cNvSpPr/>
          <p:nvPr/>
        </p:nvSpPr>
        <p:spPr>
          <a:xfrm>
            <a:off x="895057" y="4464874"/>
            <a:ext cx="89807" cy="89807"/>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7"/>
          <p:cNvSpPr/>
          <p:nvPr/>
        </p:nvSpPr>
        <p:spPr>
          <a:xfrm>
            <a:off x="552866" y="1365415"/>
            <a:ext cx="114300" cy="1143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2" name="Google Shape;262;p7"/>
          <p:cNvSpPr/>
          <p:nvPr/>
        </p:nvSpPr>
        <p:spPr>
          <a:xfrm>
            <a:off x="1540744" y="3555973"/>
            <a:ext cx="59872" cy="59872"/>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3" name="Google Shape;263;p7"/>
          <p:cNvSpPr/>
          <p:nvPr/>
        </p:nvSpPr>
        <p:spPr>
          <a:xfrm>
            <a:off x="9424633" y="1139288"/>
            <a:ext cx="114300" cy="114300"/>
          </a:xfrm>
          <a:prstGeom prst="ellipse">
            <a:avLst/>
          </a:prstGeom>
          <a:solidFill>
            <a:srgbClr val="115C5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4" name="Google Shape;264;p7"/>
          <p:cNvSpPr/>
          <p:nvPr/>
        </p:nvSpPr>
        <p:spPr>
          <a:xfrm>
            <a:off x="1039585" y="5725884"/>
            <a:ext cx="65315" cy="65315"/>
          </a:xfrm>
          <a:prstGeom prst="ellipse">
            <a:avLst/>
          </a:prstGeom>
          <a:solidFill>
            <a:srgbClr val="2644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7"/>
          <p:cNvSpPr/>
          <p:nvPr/>
        </p:nvSpPr>
        <p:spPr>
          <a:xfrm>
            <a:off x="8907809" y="2377122"/>
            <a:ext cx="77854" cy="77854"/>
          </a:xfrm>
          <a:prstGeom prst="ellipse">
            <a:avLst/>
          </a:prstGeom>
          <a:solidFill>
            <a:srgbClr val="115C5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6" name="Google Shape;266;p7"/>
          <p:cNvSpPr/>
          <p:nvPr/>
        </p:nvSpPr>
        <p:spPr>
          <a:xfrm>
            <a:off x="8707340" y="612321"/>
            <a:ext cx="59872" cy="59872"/>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7" name="Google Shape;267;p7"/>
          <p:cNvSpPr/>
          <p:nvPr/>
        </p:nvSpPr>
        <p:spPr>
          <a:xfrm>
            <a:off x="7006280" y="3673187"/>
            <a:ext cx="114300" cy="1143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7"/>
          <p:cNvSpPr/>
          <p:nvPr/>
        </p:nvSpPr>
        <p:spPr>
          <a:xfrm>
            <a:off x="11798883" y="3262744"/>
            <a:ext cx="59872" cy="59872"/>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7"/>
          <p:cNvSpPr/>
          <p:nvPr/>
        </p:nvSpPr>
        <p:spPr>
          <a:xfrm>
            <a:off x="10676581" y="2431473"/>
            <a:ext cx="114300" cy="1143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0" name="Google Shape;270;p7"/>
          <p:cNvSpPr/>
          <p:nvPr/>
        </p:nvSpPr>
        <p:spPr>
          <a:xfrm>
            <a:off x="4011969" y="6441372"/>
            <a:ext cx="59872" cy="59872"/>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3"/>
          <p:cNvSpPr/>
          <p:nvPr/>
        </p:nvSpPr>
        <p:spPr>
          <a:xfrm>
            <a:off x="0" y="0"/>
            <a:ext cx="12192000" cy="6858000"/>
          </a:xfrm>
          <a:prstGeom prst="rect">
            <a:avLst/>
          </a:prstGeom>
          <a:gradFill>
            <a:gsLst>
              <a:gs pos="0">
                <a:schemeClr val="lt1"/>
              </a:gs>
              <a:gs pos="100000">
                <a:srgbClr val="F2F2F2"/>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7" name="Google Shape;97;p3"/>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98" name="Google Shape;98;p3"/>
          <p:cNvSpPr/>
          <p:nvPr/>
        </p:nvSpPr>
        <p:spPr>
          <a:xfrm>
            <a:off x="11625122" y="5619256"/>
            <a:ext cx="114300" cy="1143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3"/>
          <p:cNvSpPr/>
          <p:nvPr/>
        </p:nvSpPr>
        <p:spPr>
          <a:xfrm>
            <a:off x="11216908" y="2577440"/>
            <a:ext cx="114300" cy="1143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3"/>
          <p:cNvSpPr/>
          <p:nvPr/>
        </p:nvSpPr>
        <p:spPr>
          <a:xfrm>
            <a:off x="9354630" y="6435189"/>
            <a:ext cx="60000" cy="600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3"/>
          <p:cNvSpPr/>
          <p:nvPr/>
        </p:nvSpPr>
        <p:spPr>
          <a:xfrm>
            <a:off x="9837052" y="5058887"/>
            <a:ext cx="74100" cy="74100"/>
          </a:xfrm>
          <a:prstGeom prst="ellipse">
            <a:avLst/>
          </a:prstGeom>
          <a:solidFill>
            <a:srgbClr val="115C5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3"/>
          <p:cNvSpPr/>
          <p:nvPr/>
        </p:nvSpPr>
        <p:spPr>
          <a:xfrm>
            <a:off x="793668" y="381001"/>
            <a:ext cx="81600" cy="816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3"/>
          <p:cNvSpPr/>
          <p:nvPr/>
        </p:nvSpPr>
        <p:spPr>
          <a:xfrm>
            <a:off x="1655619" y="1398321"/>
            <a:ext cx="114300" cy="1143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3"/>
          <p:cNvSpPr/>
          <p:nvPr/>
        </p:nvSpPr>
        <p:spPr>
          <a:xfrm>
            <a:off x="363186" y="2659083"/>
            <a:ext cx="65400" cy="65400"/>
          </a:xfrm>
          <a:prstGeom prst="ellipse">
            <a:avLst/>
          </a:prstGeom>
          <a:solidFill>
            <a:srgbClr val="2644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3"/>
          <p:cNvSpPr txBox="1"/>
          <p:nvPr/>
        </p:nvSpPr>
        <p:spPr>
          <a:xfrm>
            <a:off x="2210250" y="2126250"/>
            <a:ext cx="7771500" cy="26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Montserrat Medium"/>
                <a:ea typeface="Montserrat Medium"/>
                <a:cs typeface="Montserrat Medium"/>
                <a:sym typeface="Montserrat Medium"/>
              </a:rPr>
              <a:t>A data structure is a particular way of organizing data in a computer so that it can be used effectively. The idea is to reduce the space and time complexities of different tasks.</a:t>
            </a:r>
            <a:endParaRPr sz="1800">
              <a:solidFill>
                <a:schemeClr val="dk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200">
              <a:latin typeface="Montserrat"/>
              <a:ea typeface="Montserrat"/>
              <a:cs typeface="Montserrat"/>
              <a:sym typeface="Montserrat"/>
            </a:endParaRPr>
          </a:p>
        </p:txBody>
      </p:sp>
      <p:sp>
        <p:nvSpPr>
          <p:cNvPr id="106" name="Google Shape;106;p3"/>
          <p:cNvSpPr txBox="1"/>
          <p:nvPr/>
        </p:nvSpPr>
        <p:spPr>
          <a:xfrm>
            <a:off x="4678950" y="784225"/>
            <a:ext cx="2834100" cy="6141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0"/>
              </a:spcBef>
              <a:spcAft>
                <a:spcPts val="1100"/>
              </a:spcAft>
              <a:buNone/>
            </a:pPr>
            <a:r>
              <a:rPr lang="en-US" sz="2400">
                <a:solidFill>
                  <a:schemeClr val="dk1"/>
                </a:solidFill>
                <a:latin typeface="Montserrat SemiBold"/>
                <a:ea typeface="Montserrat SemiBold"/>
                <a:cs typeface="Montserrat SemiBold"/>
                <a:sym typeface="Montserrat SemiBold"/>
              </a:rPr>
              <a:t>Data Structures</a:t>
            </a:r>
            <a:endParaRPr sz="2400">
              <a:latin typeface="Montserrat SemiBold"/>
              <a:ea typeface="Montserrat SemiBold"/>
              <a:cs typeface="Montserrat SemiBold"/>
              <a:sym typeface="Montserra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6"/>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112" name="Google Shape;112;p6"/>
          <p:cNvSpPr/>
          <p:nvPr/>
        </p:nvSpPr>
        <p:spPr>
          <a:xfrm>
            <a:off x="10547615" y="302623"/>
            <a:ext cx="81643" cy="81643"/>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6"/>
          <p:cNvSpPr/>
          <p:nvPr/>
        </p:nvSpPr>
        <p:spPr>
          <a:xfrm>
            <a:off x="1375771" y="6272353"/>
            <a:ext cx="59872" cy="59872"/>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6"/>
          <p:cNvSpPr/>
          <p:nvPr/>
        </p:nvSpPr>
        <p:spPr>
          <a:xfrm>
            <a:off x="11745686" y="229144"/>
            <a:ext cx="114300" cy="114300"/>
          </a:xfrm>
          <a:prstGeom prst="ellipse">
            <a:avLst/>
          </a:prstGeom>
          <a:solidFill>
            <a:srgbClr val="25403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6"/>
          <p:cNvSpPr/>
          <p:nvPr/>
        </p:nvSpPr>
        <p:spPr>
          <a:xfrm>
            <a:off x="308803" y="6495015"/>
            <a:ext cx="114300" cy="114300"/>
          </a:xfrm>
          <a:prstGeom prst="ellipse">
            <a:avLst/>
          </a:prstGeom>
          <a:solidFill>
            <a:srgbClr val="115C5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6"/>
          <p:cNvSpPr/>
          <p:nvPr/>
        </p:nvSpPr>
        <p:spPr>
          <a:xfrm>
            <a:off x="1550339" y="351608"/>
            <a:ext cx="65315" cy="65315"/>
          </a:xfrm>
          <a:prstGeom prst="ellipse">
            <a:avLst/>
          </a:prstGeom>
          <a:solidFill>
            <a:srgbClr val="2644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6"/>
          <p:cNvSpPr/>
          <p:nvPr/>
        </p:nvSpPr>
        <p:spPr>
          <a:xfrm>
            <a:off x="11859986" y="2673450"/>
            <a:ext cx="114300" cy="114300"/>
          </a:xfrm>
          <a:prstGeom prst="ellipse">
            <a:avLst/>
          </a:prstGeom>
          <a:solidFill>
            <a:srgbClr val="25403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6"/>
          <p:cNvSpPr/>
          <p:nvPr/>
        </p:nvSpPr>
        <p:spPr>
          <a:xfrm>
            <a:off x="11282400" y="1349612"/>
            <a:ext cx="81643" cy="81643"/>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6"/>
          <p:cNvSpPr txBox="1"/>
          <p:nvPr/>
        </p:nvSpPr>
        <p:spPr>
          <a:xfrm>
            <a:off x="755925" y="3020716"/>
            <a:ext cx="3762900" cy="543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Montserrat SemiBold"/>
                <a:ea typeface="Montserrat SemiBold"/>
                <a:cs typeface="Montserrat SemiBold"/>
                <a:sym typeface="Montserrat SemiBold"/>
              </a:rPr>
              <a:t>Data Structures to be covered</a:t>
            </a:r>
            <a:endParaRPr sz="1800">
              <a:solidFill>
                <a:schemeClr val="dk1"/>
              </a:solidFill>
              <a:latin typeface="Montserrat SemiBold"/>
              <a:ea typeface="Montserrat SemiBold"/>
              <a:cs typeface="Montserrat SemiBold"/>
              <a:sym typeface="Montserrat SemiBold"/>
            </a:endParaRPr>
          </a:p>
        </p:txBody>
      </p:sp>
      <p:pic>
        <p:nvPicPr>
          <p:cNvPr id="120" name="Google Shape;120;p6"/>
          <p:cNvPicPr preferRelativeResize="0"/>
          <p:nvPr/>
        </p:nvPicPr>
        <p:blipFill rotWithShape="1">
          <a:blip r:embed="rId4">
            <a:alphaModFix/>
          </a:blip>
          <a:srcRect b="0" l="0" r="0" t="0"/>
          <a:stretch/>
        </p:blipFill>
        <p:spPr>
          <a:xfrm rot="-5400000">
            <a:off x="5369942" y="4018565"/>
            <a:ext cx="307473" cy="176419"/>
          </a:xfrm>
          <a:prstGeom prst="rect">
            <a:avLst/>
          </a:prstGeom>
          <a:noFill/>
          <a:ln>
            <a:noFill/>
          </a:ln>
        </p:spPr>
      </p:pic>
      <p:pic>
        <p:nvPicPr>
          <p:cNvPr id="121" name="Google Shape;121;p6"/>
          <p:cNvPicPr preferRelativeResize="0"/>
          <p:nvPr/>
        </p:nvPicPr>
        <p:blipFill rotWithShape="1">
          <a:blip r:embed="rId4">
            <a:alphaModFix/>
          </a:blip>
          <a:srcRect b="0" l="0" r="0" t="0"/>
          <a:stretch/>
        </p:blipFill>
        <p:spPr>
          <a:xfrm rot="-5400000">
            <a:off x="5374448" y="3204002"/>
            <a:ext cx="307473" cy="176419"/>
          </a:xfrm>
          <a:prstGeom prst="rect">
            <a:avLst/>
          </a:prstGeom>
          <a:noFill/>
          <a:ln>
            <a:noFill/>
          </a:ln>
        </p:spPr>
      </p:pic>
      <p:pic>
        <p:nvPicPr>
          <p:cNvPr id="122" name="Google Shape;122;p6"/>
          <p:cNvPicPr preferRelativeResize="0"/>
          <p:nvPr/>
        </p:nvPicPr>
        <p:blipFill rotWithShape="1">
          <a:blip r:embed="rId4">
            <a:alphaModFix/>
          </a:blip>
          <a:srcRect b="0" l="0" r="0" t="0"/>
          <a:stretch/>
        </p:blipFill>
        <p:spPr>
          <a:xfrm rot="-5400000">
            <a:off x="5369942" y="2389436"/>
            <a:ext cx="307473" cy="176419"/>
          </a:xfrm>
          <a:prstGeom prst="rect">
            <a:avLst/>
          </a:prstGeom>
          <a:noFill/>
          <a:ln>
            <a:noFill/>
          </a:ln>
        </p:spPr>
      </p:pic>
      <p:pic>
        <p:nvPicPr>
          <p:cNvPr id="123" name="Google Shape;123;p6"/>
          <p:cNvPicPr preferRelativeResize="0"/>
          <p:nvPr/>
        </p:nvPicPr>
        <p:blipFill rotWithShape="1">
          <a:blip r:embed="rId4">
            <a:alphaModFix/>
          </a:blip>
          <a:srcRect b="0" l="0" r="0" t="0"/>
          <a:stretch/>
        </p:blipFill>
        <p:spPr>
          <a:xfrm rot="-5400000">
            <a:off x="5369942" y="1574872"/>
            <a:ext cx="307473" cy="176419"/>
          </a:xfrm>
          <a:prstGeom prst="rect">
            <a:avLst/>
          </a:prstGeom>
          <a:noFill/>
          <a:ln>
            <a:noFill/>
          </a:ln>
        </p:spPr>
      </p:pic>
      <p:pic>
        <p:nvPicPr>
          <p:cNvPr id="124" name="Google Shape;124;p6"/>
          <p:cNvPicPr preferRelativeResize="0"/>
          <p:nvPr/>
        </p:nvPicPr>
        <p:blipFill rotWithShape="1">
          <a:blip r:embed="rId4">
            <a:alphaModFix/>
          </a:blip>
          <a:srcRect b="0" l="0" r="0" t="0"/>
          <a:stretch/>
        </p:blipFill>
        <p:spPr>
          <a:xfrm rot="-5400000">
            <a:off x="5369942" y="760307"/>
            <a:ext cx="307473" cy="176419"/>
          </a:xfrm>
          <a:prstGeom prst="rect">
            <a:avLst/>
          </a:prstGeom>
          <a:noFill/>
          <a:ln>
            <a:noFill/>
          </a:ln>
        </p:spPr>
      </p:pic>
      <p:sp>
        <p:nvSpPr>
          <p:cNvPr id="125" name="Google Shape;125;p6"/>
          <p:cNvSpPr/>
          <p:nvPr/>
        </p:nvSpPr>
        <p:spPr>
          <a:xfrm>
            <a:off x="5948655" y="823810"/>
            <a:ext cx="41604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Montserrat ExtraLight"/>
                <a:ea typeface="Montserrat ExtraLight"/>
                <a:cs typeface="Montserrat ExtraLight"/>
                <a:sym typeface="Montserrat ExtraLight"/>
              </a:rPr>
              <a:t>An array is a collection of items stored at contiguous memory locations.</a:t>
            </a:r>
            <a:endParaRPr sz="1100">
              <a:solidFill>
                <a:schemeClr val="dk1"/>
              </a:solidFill>
              <a:latin typeface="Calibri"/>
              <a:ea typeface="Calibri"/>
              <a:cs typeface="Calibri"/>
              <a:sym typeface="Calibri"/>
            </a:endParaRPr>
          </a:p>
        </p:txBody>
      </p:sp>
      <p:sp>
        <p:nvSpPr>
          <p:cNvPr id="126" name="Google Shape;126;p6"/>
          <p:cNvSpPr/>
          <p:nvPr/>
        </p:nvSpPr>
        <p:spPr>
          <a:xfrm>
            <a:off x="5948655" y="546811"/>
            <a:ext cx="41604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chemeClr val="dk1"/>
                </a:solidFill>
                <a:latin typeface="Montserrat SemiBold"/>
                <a:ea typeface="Montserrat SemiBold"/>
                <a:cs typeface="Montserrat SemiBold"/>
                <a:sym typeface="Montserrat SemiBold"/>
              </a:rPr>
              <a:t>Array</a:t>
            </a:r>
            <a:endParaRPr>
              <a:solidFill>
                <a:schemeClr val="dk1"/>
              </a:solidFill>
              <a:latin typeface="Montserrat SemiBold"/>
              <a:ea typeface="Montserrat SemiBold"/>
              <a:cs typeface="Montserrat SemiBold"/>
              <a:sym typeface="Montserrat SemiBold"/>
            </a:endParaRPr>
          </a:p>
        </p:txBody>
      </p:sp>
      <p:sp>
        <p:nvSpPr>
          <p:cNvPr id="127" name="Google Shape;127;p6"/>
          <p:cNvSpPr/>
          <p:nvPr/>
        </p:nvSpPr>
        <p:spPr>
          <a:xfrm>
            <a:off x="5948655" y="1593830"/>
            <a:ext cx="41604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Montserrat ExtraLight"/>
                <a:ea typeface="Montserrat ExtraLight"/>
                <a:cs typeface="Montserrat ExtraLight"/>
                <a:sym typeface="Montserrat ExtraLight"/>
              </a:rPr>
              <a:t>A linked list is a linear data structure, in which the elements are not stored at contiguous memory locations.</a:t>
            </a:r>
            <a:endParaRPr sz="1100">
              <a:solidFill>
                <a:schemeClr val="dk1"/>
              </a:solidFill>
              <a:latin typeface="Calibri"/>
              <a:ea typeface="Calibri"/>
              <a:cs typeface="Calibri"/>
              <a:sym typeface="Calibri"/>
            </a:endParaRPr>
          </a:p>
        </p:txBody>
      </p:sp>
      <p:sp>
        <p:nvSpPr>
          <p:cNvPr id="128" name="Google Shape;128;p6"/>
          <p:cNvSpPr/>
          <p:nvPr/>
        </p:nvSpPr>
        <p:spPr>
          <a:xfrm>
            <a:off x="5948655" y="1316831"/>
            <a:ext cx="41604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chemeClr val="dk1"/>
                </a:solidFill>
                <a:latin typeface="Montserrat SemiBold"/>
                <a:ea typeface="Montserrat SemiBold"/>
                <a:cs typeface="Montserrat SemiBold"/>
                <a:sym typeface="Montserrat SemiBold"/>
              </a:rPr>
              <a:t>Linked List</a:t>
            </a:r>
            <a:endParaRPr>
              <a:solidFill>
                <a:schemeClr val="dk1"/>
              </a:solidFill>
              <a:latin typeface="Montserrat SemiBold"/>
              <a:ea typeface="Montserrat SemiBold"/>
              <a:cs typeface="Montserrat SemiBold"/>
              <a:sym typeface="Montserrat SemiBold"/>
            </a:endParaRPr>
          </a:p>
        </p:txBody>
      </p:sp>
      <p:sp>
        <p:nvSpPr>
          <p:cNvPr id="129" name="Google Shape;129;p6"/>
          <p:cNvSpPr/>
          <p:nvPr/>
        </p:nvSpPr>
        <p:spPr>
          <a:xfrm>
            <a:off x="5948655" y="2409439"/>
            <a:ext cx="41604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Montserrat ExtraLight"/>
                <a:ea typeface="Montserrat ExtraLight"/>
                <a:cs typeface="Montserrat ExtraLight"/>
                <a:sym typeface="Montserrat ExtraLight"/>
              </a:rPr>
              <a:t>Stack is a linear data structure which follows a particular order in which the operations are performed. LIFO or FILO</a:t>
            </a:r>
            <a:endParaRPr sz="1100">
              <a:solidFill>
                <a:schemeClr val="dk1"/>
              </a:solidFill>
              <a:latin typeface="Calibri"/>
              <a:ea typeface="Calibri"/>
              <a:cs typeface="Calibri"/>
              <a:sym typeface="Calibri"/>
            </a:endParaRPr>
          </a:p>
        </p:txBody>
      </p:sp>
      <p:sp>
        <p:nvSpPr>
          <p:cNvPr id="130" name="Google Shape;130;p6"/>
          <p:cNvSpPr/>
          <p:nvPr/>
        </p:nvSpPr>
        <p:spPr>
          <a:xfrm>
            <a:off x="5948655" y="2132439"/>
            <a:ext cx="41604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chemeClr val="dk1"/>
                </a:solidFill>
                <a:latin typeface="Montserrat SemiBold"/>
                <a:ea typeface="Montserrat SemiBold"/>
                <a:cs typeface="Montserrat SemiBold"/>
                <a:sym typeface="Montserrat SemiBold"/>
              </a:rPr>
              <a:t>Stack</a:t>
            </a:r>
            <a:endParaRPr>
              <a:solidFill>
                <a:schemeClr val="dk1"/>
              </a:solidFill>
              <a:latin typeface="Montserrat SemiBold"/>
              <a:ea typeface="Montserrat SemiBold"/>
              <a:cs typeface="Montserrat SemiBold"/>
              <a:sym typeface="Montserrat SemiBold"/>
            </a:endParaRPr>
          </a:p>
        </p:txBody>
      </p:sp>
      <p:sp>
        <p:nvSpPr>
          <p:cNvPr id="131" name="Google Shape;131;p6"/>
          <p:cNvSpPr/>
          <p:nvPr/>
        </p:nvSpPr>
        <p:spPr>
          <a:xfrm>
            <a:off x="5948655" y="3231682"/>
            <a:ext cx="41604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Montserrat ExtraLight"/>
                <a:ea typeface="Montserrat ExtraLight"/>
                <a:cs typeface="Montserrat ExtraLight"/>
                <a:sym typeface="Montserrat ExtraLight"/>
              </a:rPr>
              <a:t>A Queue is a linear structure which follows a particular order in which the operations are performed. FIFO</a:t>
            </a:r>
            <a:endParaRPr sz="1100">
              <a:solidFill>
                <a:schemeClr val="dk1"/>
              </a:solidFill>
              <a:latin typeface="Calibri"/>
              <a:ea typeface="Calibri"/>
              <a:cs typeface="Calibri"/>
              <a:sym typeface="Calibri"/>
            </a:endParaRPr>
          </a:p>
        </p:txBody>
      </p:sp>
      <p:sp>
        <p:nvSpPr>
          <p:cNvPr id="132" name="Google Shape;132;p6"/>
          <p:cNvSpPr/>
          <p:nvPr/>
        </p:nvSpPr>
        <p:spPr>
          <a:xfrm>
            <a:off x="5948655" y="2954684"/>
            <a:ext cx="41604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chemeClr val="dk1"/>
                </a:solidFill>
                <a:latin typeface="Montserrat SemiBold"/>
                <a:ea typeface="Montserrat SemiBold"/>
                <a:cs typeface="Montserrat SemiBold"/>
                <a:sym typeface="Montserrat SemiBold"/>
              </a:rPr>
              <a:t>Queue</a:t>
            </a:r>
            <a:endParaRPr>
              <a:solidFill>
                <a:schemeClr val="dk1"/>
              </a:solidFill>
              <a:latin typeface="Montserrat SemiBold"/>
              <a:ea typeface="Montserrat SemiBold"/>
              <a:cs typeface="Montserrat SemiBold"/>
              <a:sym typeface="Montserrat SemiBold"/>
            </a:endParaRPr>
          </a:p>
        </p:txBody>
      </p:sp>
      <p:sp>
        <p:nvSpPr>
          <p:cNvPr id="133" name="Google Shape;133;p6"/>
          <p:cNvSpPr/>
          <p:nvPr/>
        </p:nvSpPr>
        <p:spPr>
          <a:xfrm>
            <a:off x="5948655" y="4047291"/>
            <a:ext cx="41604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Montserrat ExtraLight"/>
                <a:ea typeface="Montserrat ExtraLight"/>
                <a:cs typeface="Montserrat ExtraLight"/>
                <a:sym typeface="Montserrat ExtraLight"/>
              </a:rPr>
              <a:t>A Set is an abstract data type that can store certain values, without any particular order, and no repeated values.</a:t>
            </a:r>
            <a:endParaRPr sz="1100">
              <a:solidFill>
                <a:schemeClr val="dk1"/>
              </a:solidFill>
              <a:latin typeface="Calibri"/>
              <a:ea typeface="Calibri"/>
              <a:cs typeface="Calibri"/>
              <a:sym typeface="Calibri"/>
            </a:endParaRPr>
          </a:p>
        </p:txBody>
      </p:sp>
      <p:sp>
        <p:nvSpPr>
          <p:cNvPr id="134" name="Google Shape;134;p6"/>
          <p:cNvSpPr/>
          <p:nvPr/>
        </p:nvSpPr>
        <p:spPr>
          <a:xfrm>
            <a:off x="5948655" y="3770291"/>
            <a:ext cx="41604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chemeClr val="dk1"/>
                </a:solidFill>
                <a:latin typeface="Montserrat SemiBold"/>
                <a:ea typeface="Montserrat SemiBold"/>
                <a:cs typeface="Montserrat SemiBold"/>
                <a:sym typeface="Montserrat SemiBold"/>
              </a:rPr>
              <a:t>Set</a:t>
            </a:r>
            <a:endParaRPr>
              <a:solidFill>
                <a:schemeClr val="dk1"/>
              </a:solidFill>
              <a:latin typeface="Montserrat SemiBold"/>
              <a:ea typeface="Montserrat SemiBold"/>
              <a:cs typeface="Montserrat SemiBold"/>
              <a:sym typeface="Montserrat SemiBold"/>
            </a:endParaRPr>
          </a:p>
        </p:txBody>
      </p:sp>
      <p:pic>
        <p:nvPicPr>
          <p:cNvPr id="135" name="Google Shape;135;p6"/>
          <p:cNvPicPr preferRelativeResize="0"/>
          <p:nvPr/>
        </p:nvPicPr>
        <p:blipFill rotWithShape="1">
          <a:blip r:embed="rId4">
            <a:alphaModFix/>
          </a:blip>
          <a:srcRect b="0" l="0" r="0" t="0"/>
          <a:stretch/>
        </p:blipFill>
        <p:spPr>
          <a:xfrm rot="-5400000">
            <a:off x="5374442" y="4834165"/>
            <a:ext cx="307473" cy="176419"/>
          </a:xfrm>
          <a:prstGeom prst="rect">
            <a:avLst/>
          </a:prstGeom>
          <a:noFill/>
          <a:ln>
            <a:noFill/>
          </a:ln>
        </p:spPr>
      </p:pic>
      <p:sp>
        <p:nvSpPr>
          <p:cNvPr id="136" name="Google Shape;136;p6"/>
          <p:cNvSpPr/>
          <p:nvPr/>
        </p:nvSpPr>
        <p:spPr>
          <a:xfrm>
            <a:off x="5953155" y="4862891"/>
            <a:ext cx="41604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Montserrat ExtraLight"/>
                <a:ea typeface="Montserrat ExtraLight"/>
                <a:cs typeface="Montserrat ExtraLight"/>
                <a:sym typeface="Montserrat ExtraLight"/>
              </a:rPr>
              <a:t>A map is an ADT (Abstract Data Type) where key-value pair are stored in an array</a:t>
            </a:r>
            <a:endParaRPr sz="1100">
              <a:solidFill>
                <a:schemeClr val="dk1"/>
              </a:solidFill>
              <a:latin typeface="Calibri"/>
              <a:ea typeface="Calibri"/>
              <a:cs typeface="Calibri"/>
              <a:sym typeface="Calibri"/>
            </a:endParaRPr>
          </a:p>
        </p:txBody>
      </p:sp>
      <p:sp>
        <p:nvSpPr>
          <p:cNvPr id="137" name="Google Shape;137;p6"/>
          <p:cNvSpPr/>
          <p:nvPr/>
        </p:nvSpPr>
        <p:spPr>
          <a:xfrm>
            <a:off x="5953155" y="4585891"/>
            <a:ext cx="41604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Montserrat SemiBold"/>
                <a:ea typeface="Montserrat SemiBold"/>
                <a:cs typeface="Montserrat SemiBold"/>
                <a:sym typeface="Montserrat SemiBold"/>
              </a:rPr>
              <a:t>Map</a:t>
            </a:r>
            <a:endParaRPr>
              <a:solidFill>
                <a:schemeClr val="dk1"/>
              </a:solidFill>
              <a:latin typeface="Montserrat SemiBold"/>
              <a:ea typeface="Montserrat SemiBold"/>
              <a:cs typeface="Montserrat SemiBold"/>
              <a:sym typeface="Montserrat SemiBold"/>
            </a:endParaRPr>
          </a:p>
        </p:txBody>
      </p:sp>
      <p:pic>
        <p:nvPicPr>
          <p:cNvPr id="138" name="Google Shape;138;p6"/>
          <p:cNvPicPr preferRelativeResize="0"/>
          <p:nvPr/>
        </p:nvPicPr>
        <p:blipFill rotWithShape="1">
          <a:blip r:embed="rId4">
            <a:alphaModFix/>
          </a:blip>
          <a:srcRect b="0" l="0" r="0" t="0"/>
          <a:stretch/>
        </p:blipFill>
        <p:spPr>
          <a:xfrm rot="-5400000">
            <a:off x="5369942" y="5649765"/>
            <a:ext cx="307473" cy="176419"/>
          </a:xfrm>
          <a:prstGeom prst="rect">
            <a:avLst/>
          </a:prstGeom>
          <a:noFill/>
          <a:ln>
            <a:noFill/>
          </a:ln>
        </p:spPr>
      </p:pic>
      <p:sp>
        <p:nvSpPr>
          <p:cNvPr id="139" name="Google Shape;139;p6"/>
          <p:cNvSpPr/>
          <p:nvPr/>
        </p:nvSpPr>
        <p:spPr>
          <a:xfrm>
            <a:off x="5948655" y="5678491"/>
            <a:ext cx="41604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Montserrat ExtraLight"/>
                <a:ea typeface="Montserrat ExtraLight"/>
                <a:cs typeface="Montserrat ExtraLight"/>
                <a:sym typeface="Montserrat ExtraLight"/>
              </a:rPr>
              <a:t>Hashing is an Data Structure which is designed to use a Hash function for faster access of elements.</a:t>
            </a:r>
            <a:endParaRPr sz="1100">
              <a:solidFill>
                <a:schemeClr val="dk1"/>
              </a:solidFill>
              <a:latin typeface="Calibri"/>
              <a:ea typeface="Calibri"/>
              <a:cs typeface="Calibri"/>
              <a:sym typeface="Calibri"/>
            </a:endParaRPr>
          </a:p>
        </p:txBody>
      </p:sp>
      <p:sp>
        <p:nvSpPr>
          <p:cNvPr id="140" name="Google Shape;140;p6"/>
          <p:cNvSpPr/>
          <p:nvPr/>
        </p:nvSpPr>
        <p:spPr>
          <a:xfrm>
            <a:off x="5948655" y="5401491"/>
            <a:ext cx="41604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Montserrat SemiBold"/>
                <a:ea typeface="Montserrat SemiBold"/>
                <a:cs typeface="Montserrat SemiBold"/>
                <a:sym typeface="Montserrat SemiBold"/>
              </a:rPr>
              <a:t>Hash Table</a:t>
            </a:r>
            <a:endParaRPr>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5"/>
          <p:cNvSpPr/>
          <p:nvPr/>
        </p:nvSpPr>
        <p:spPr>
          <a:xfrm>
            <a:off x="0" y="0"/>
            <a:ext cx="12192000" cy="6858000"/>
          </a:xfrm>
          <a:prstGeom prst="rect">
            <a:avLst/>
          </a:prstGeom>
          <a:gradFill>
            <a:gsLst>
              <a:gs pos="0">
                <a:schemeClr val="lt1"/>
              </a:gs>
              <a:gs pos="100000">
                <a:srgbClr val="F2F2F2"/>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46" name="Google Shape;146;p5"/>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147" name="Google Shape;147;p5"/>
          <p:cNvSpPr txBox="1"/>
          <p:nvPr/>
        </p:nvSpPr>
        <p:spPr>
          <a:xfrm>
            <a:off x="2491975" y="1898250"/>
            <a:ext cx="8301000" cy="2011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Montserrat ExtraLight"/>
                <a:ea typeface="Montserrat ExtraLight"/>
                <a:cs typeface="Montserrat ExtraLight"/>
                <a:sym typeface="Montserrat ExtraLight"/>
              </a:rPr>
              <a:t>An array is a collection of items stored at contiguous memory locations. The idea is to store multiple items of the same type together. This makes it easier to calculate the position of each element by simply adding an offset to a base value, i.e., the memory location of the first element of the array (generally denoted by the name of the array).</a:t>
            </a:r>
            <a:endParaRPr sz="1800">
              <a:solidFill>
                <a:schemeClr val="dk1"/>
              </a:solidFill>
              <a:latin typeface="Montserrat ExtraLight"/>
              <a:ea typeface="Montserrat ExtraLight"/>
              <a:cs typeface="Montserrat ExtraLight"/>
              <a:sym typeface="Montserrat ExtraLight"/>
            </a:endParaRPr>
          </a:p>
        </p:txBody>
      </p:sp>
      <p:sp>
        <p:nvSpPr>
          <p:cNvPr id="148" name="Google Shape;148;p5"/>
          <p:cNvSpPr txBox="1"/>
          <p:nvPr/>
        </p:nvSpPr>
        <p:spPr>
          <a:xfrm>
            <a:off x="5577000" y="429125"/>
            <a:ext cx="1038000" cy="513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Montserrat SemiBold"/>
                <a:ea typeface="Montserrat SemiBold"/>
                <a:cs typeface="Montserrat SemiBold"/>
                <a:sym typeface="Montserrat SemiBold"/>
              </a:rPr>
              <a:t>Array</a:t>
            </a:r>
            <a:endParaRPr sz="2400">
              <a:solidFill>
                <a:schemeClr val="dk1"/>
              </a:solidFill>
              <a:latin typeface="Montserrat SemiBold"/>
              <a:ea typeface="Montserrat SemiBold"/>
              <a:cs typeface="Montserrat SemiBold"/>
              <a:sym typeface="Montserrat SemiBold"/>
            </a:endParaRPr>
          </a:p>
        </p:txBody>
      </p:sp>
      <p:sp>
        <p:nvSpPr>
          <p:cNvPr id="149" name="Google Shape;149;p5"/>
          <p:cNvSpPr/>
          <p:nvPr/>
        </p:nvSpPr>
        <p:spPr>
          <a:xfrm>
            <a:off x="1015092" y="267443"/>
            <a:ext cx="114300" cy="1143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5"/>
          <p:cNvSpPr/>
          <p:nvPr/>
        </p:nvSpPr>
        <p:spPr>
          <a:xfrm>
            <a:off x="634184" y="1946316"/>
            <a:ext cx="59872" cy="59872"/>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5"/>
          <p:cNvSpPr/>
          <p:nvPr/>
        </p:nvSpPr>
        <p:spPr>
          <a:xfrm>
            <a:off x="10432967" y="5773386"/>
            <a:ext cx="65315" cy="65315"/>
          </a:xfrm>
          <a:prstGeom prst="ellipse">
            <a:avLst/>
          </a:prstGeom>
          <a:solidFill>
            <a:srgbClr val="2644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 name="Google Shape;152;p5"/>
          <p:cNvSpPr/>
          <p:nvPr/>
        </p:nvSpPr>
        <p:spPr>
          <a:xfrm>
            <a:off x="1644069" y="2280557"/>
            <a:ext cx="114300" cy="114300"/>
          </a:xfrm>
          <a:prstGeom prst="ellipse">
            <a:avLst/>
          </a:prstGeom>
          <a:solidFill>
            <a:srgbClr val="115C5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5"/>
          <p:cNvSpPr/>
          <p:nvPr/>
        </p:nvSpPr>
        <p:spPr>
          <a:xfrm>
            <a:off x="11793696" y="3698787"/>
            <a:ext cx="65315" cy="65315"/>
          </a:xfrm>
          <a:prstGeom prst="ellipse">
            <a:avLst/>
          </a:prstGeom>
          <a:solidFill>
            <a:srgbClr val="2644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5"/>
          <p:cNvSpPr/>
          <p:nvPr/>
        </p:nvSpPr>
        <p:spPr>
          <a:xfrm>
            <a:off x="11526575" y="2380611"/>
            <a:ext cx="114300" cy="1143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5"/>
          <p:cNvSpPr/>
          <p:nvPr/>
        </p:nvSpPr>
        <p:spPr>
          <a:xfrm>
            <a:off x="11443696" y="6096742"/>
            <a:ext cx="59872" cy="59872"/>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6" name="Google Shape;156;p5"/>
          <p:cNvPicPr preferRelativeResize="0"/>
          <p:nvPr/>
        </p:nvPicPr>
        <p:blipFill>
          <a:blip r:embed="rId4">
            <a:alphaModFix/>
          </a:blip>
          <a:stretch>
            <a:fillRect/>
          </a:stretch>
        </p:blipFill>
        <p:spPr>
          <a:xfrm>
            <a:off x="4052875" y="3802388"/>
            <a:ext cx="4086225" cy="1857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g5c7182890c_0_7"/>
          <p:cNvSpPr/>
          <p:nvPr/>
        </p:nvSpPr>
        <p:spPr>
          <a:xfrm>
            <a:off x="0" y="0"/>
            <a:ext cx="12192000" cy="6858000"/>
          </a:xfrm>
          <a:prstGeom prst="rect">
            <a:avLst/>
          </a:prstGeom>
          <a:gradFill>
            <a:gsLst>
              <a:gs pos="0">
                <a:schemeClr val="lt1"/>
              </a:gs>
              <a:gs pos="100000">
                <a:srgbClr val="F2F2F2"/>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2" name="Google Shape;162;g5c7182890c_0_7"/>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163" name="Google Shape;163;g5c7182890c_0_7"/>
          <p:cNvSpPr txBox="1"/>
          <p:nvPr/>
        </p:nvSpPr>
        <p:spPr>
          <a:xfrm>
            <a:off x="2491975" y="1898250"/>
            <a:ext cx="8301000" cy="1125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Montserrat ExtraLight"/>
                <a:ea typeface="Montserrat ExtraLight"/>
                <a:cs typeface="Montserrat ExtraLight"/>
                <a:sym typeface="Montserrat ExtraLight"/>
              </a:rPr>
              <a:t>A linked list is a linear data structure, in which the elements are not stored at contiguous memory locations. The elements in a linked list are linked using pointers as shown in the below image:</a:t>
            </a:r>
            <a:endParaRPr sz="1800">
              <a:solidFill>
                <a:schemeClr val="dk1"/>
              </a:solidFill>
              <a:latin typeface="Montserrat ExtraLight"/>
              <a:ea typeface="Montserrat ExtraLight"/>
              <a:cs typeface="Montserrat ExtraLight"/>
              <a:sym typeface="Montserrat ExtraLight"/>
            </a:endParaRPr>
          </a:p>
        </p:txBody>
      </p:sp>
      <p:sp>
        <p:nvSpPr>
          <p:cNvPr id="164" name="Google Shape;164;g5c7182890c_0_7"/>
          <p:cNvSpPr txBox="1"/>
          <p:nvPr/>
        </p:nvSpPr>
        <p:spPr>
          <a:xfrm>
            <a:off x="5149338" y="429125"/>
            <a:ext cx="1893300" cy="51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Montserrat SemiBold"/>
                <a:ea typeface="Montserrat SemiBold"/>
                <a:cs typeface="Montserrat SemiBold"/>
                <a:sym typeface="Montserrat SemiBold"/>
              </a:rPr>
              <a:t>Linked List</a:t>
            </a:r>
            <a:endParaRPr sz="2400">
              <a:solidFill>
                <a:schemeClr val="dk1"/>
              </a:solidFill>
              <a:latin typeface="Montserrat SemiBold"/>
              <a:ea typeface="Montserrat SemiBold"/>
              <a:cs typeface="Montserrat SemiBold"/>
              <a:sym typeface="Montserrat SemiBold"/>
            </a:endParaRPr>
          </a:p>
        </p:txBody>
      </p:sp>
      <p:sp>
        <p:nvSpPr>
          <p:cNvPr id="165" name="Google Shape;165;g5c7182890c_0_7"/>
          <p:cNvSpPr/>
          <p:nvPr/>
        </p:nvSpPr>
        <p:spPr>
          <a:xfrm>
            <a:off x="1015092" y="267443"/>
            <a:ext cx="114300" cy="1143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g5c7182890c_0_7"/>
          <p:cNvSpPr/>
          <p:nvPr/>
        </p:nvSpPr>
        <p:spPr>
          <a:xfrm>
            <a:off x="634184" y="1946316"/>
            <a:ext cx="60000" cy="600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g5c7182890c_0_7"/>
          <p:cNvSpPr/>
          <p:nvPr/>
        </p:nvSpPr>
        <p:spPr>
          <a:xfrm>
            <a:off x="10432967" y="5773386"/>
            <a:ext cx="65400" cy="65400"/>
          </a:xfrm>
          <a:prstGeom prst="ellipse">
            <a:avLst/>
          </a:prstGeom>
          <a:solidFill>
            <a:srgbClr val="2644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g5c7182890c_0_7"/>
          <p:cNvSpPr/>
          <p:nvPr/>
        </p:nvSpPr>
        <p:spPr>
          <a:xfrm>
            <a:off x="1644069" y="2280557"/>
            <a:ext cx="114300" cy="114300"/>
          </a:xfrm>
          <a:prstGeom prst="ellipse">
            <a:avLst/>
          </a:prstGeom>
          <a:solidFill>
            <a:srgbClr val="115C5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g5c7182890c_0_7"/>
          <p:cNvSpPr/>
          <p:nvPr/>
        </p:nvSpPr>
        <p:spPr>
          <a:xfrm>
            <a:off x="11793696" y="3698787"/>
            <a:ext cx="65400" cy="65400"/>
          </a:xfrm>
          <a:prstGeom prst="ellipse">
            <a:avLst/>
          </a:prstGeom>
          <a:solidFill>
            <a:srgbClr val="2644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g5c7182890c_0_7"/>
          <p:cNvSpPr/>
          <p:nvPr/>
        </p:nvSpPr>
        <p:spPr>
          <a:xfrm>
            <a:off x="11526575" y="2380611"/>
            <a:ext cx="114300" cy="1143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 name="Google Shape;171;g5c7182890c_0_7"/>
          <p:cNvSpPr/>
          <p:nvPr/>
        </p:nvSpPr>
        <p:spPr>
          <a:xfrm>
            <a:off x="11443696" y="6096742"/>
            <a:ext cx="60000" cy="600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2" name="Google Shape;172;g5c7182890c_0_7"/>
          <p:cNvPicPr preferRelativeResize="0"/>
          <p:nvPr/>
        </p:nvPicPr>
        <p:blipFill>
          <a:blip r:embed="rId4">
            <a:alphaModFix/>
          </a:blip>
          <a:stretch>
            <a:fillRect/>
          </a:stretch>
        </p:blipFill>
        <p:spPr>
          <a:xfrm>
            <a:off x="2481250" y="2926600"/>
            <a:ext cx="7229475" cy="1609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g5c7182890c_0_22"/>
          <p:cNvSpPr/>
          <p:nvPr/>
        </p:nvSpPr>
        <p:spPr>
          <a:xfrm>
            <a:off x="0" y="0"/>
            <a:ext cx="12192000" cy="6858000"/>
          </a:xfrm>
          <a:prstGeom prst="rect">
            <a:avLst/>
          </a:prstGeom>
          <a:gradFill>
            <a:gsLst>
              <a:gs pos="0">
                <a:schemeClr val="lt1"/>
              </a:gs>
              <a:gs pos="100000">
                <a:srgbClr val="F2F2F2"/>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8" name="Google Shape;178;g5c7182890c_0_22"/>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179" name="Google Shape;179;g5c7182890c_0_22"/>
          <p:cNvSpPr txBox="1"/>
          <p:nvPr/>
        </p:nvSpPr>
        <p:spPr>
          <a:xfrm>
            <a:off x="2491975" y="1898250"/>
            <a:ext cx="8301000" cy="202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Montserrat ExtraLight"/>
                <a:ea typeface="Montserrat ExtraLight"/>
                <a:cs typeface="Montserrat ExtraLight"/>
                <a:sym typeface="Montserrat ExtraLight"/>
              </a:rPr>
              <a:t>Stack is a linear data structure which follows a particular order in which the operations are performed. The order may be LIFO(Last In First Out) or FILO(First In Last Out).</a:t>
            </a:r>
            <a:endParaRPr sz="18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rPr lang="en-US" sz="1800">
                <a:solidFill>
                  <a:schemeClr val="dk1"/>
                </a:solidFill>
                <a:latin typeface="Montserrat ExtraLight"/>
                <a:ea typeface="Montserrat ExtraLight"/>
                <a:cs typeface="Montserrat ExtraLight"/>
                <a:sym typeface="Montserrat ExtraLight"/>
              </a:rPr>
              <a:t>Mainly the following three basic operations are performed in the stack:</a:t>
            </a:r>
            <a:endParaRPr sz="1800">
              <a:solidFill>
                <a:schemeClr val="dk1"/>
              </a:solidFill>
              <a:latin typeface="Montserrat ExtraLight"/>
              <a:ea typeface="Montserrat ExtraLight"/>
              <a:cs typeface="Montserrat ExtraLight"/>
              <a:sym typeface="Montserrat ExtraLight"/>
            </a:endParaRPr>
          </a:p>
          <a:p>
            <a:pPr indent="-342900" lvl="0" marL="457200" marR="0" rtl="0" algn="l">
              <a:spcBef>
                <a:spcPts val="0"/>
              </a:spcBef>
              <a:spcAft>
                <a:spcPts val="0"/>
              </a:spcAft>
              <a:buClr>
                <a:schemeClr val="dk1"/>
              </a:buClr>
              <a:buSzPts val="1800"/>
              <a:buFont typeface="Montserrat ExtraLight"/>
              <a:buChar char="●"/>
            </a:pPr>
            <a:r>
              <a:rPr lang="en-US" sz="1800">
                <a:solidFill>
                  <a:schemeClr val="dk1"/>
                </a:solidFill>
                <a:latin typeface="Montserrat ExtraLight"/>
                <a:ea typeface="Montserrat ExtraLight"/>
                <a:cs typeface="Montserrat ExtraLight"/>
                <a:sym typeface="Montserrat ExtraLight"/>
              </a:rPr>
              <a:t>Push</a:t>
            </a:r>
            <a:endParaRPr sz="1800">
              <a:solidFill>
                <a:schemeClr val="dk1"/>
              </a:solidFill>
              <a:latin typeface="Montserrat ExtraLight"/>
              <a:ea typeface="Montserrat ExtraLight"/>
              <a:cs typeface="Montserrat ExtraLight"/>
              <a:sym typeface="Montserrat ExtraLight"/>
            </a:endParaRPr>
          </a:p>
          <a:p>
            <a:pPr indent="-342900" lvl="0" marL="457200" marR="0" rtl="0" algn="l">
              <a:spcBef>
                <a:spcPts val="0"/>
              </a:spcBef>
              <a:spcAft>
                <a:spcPts val="0"/>
              </a:spcAft>
              <a:buClr>
                <a:schemeClr val="dk1"/>
              </a:buClr>
              <a:buSzPts val="1800"/>
              <a:buFont typeface="Montserrat ExtraLight"/>
              <a:buChar char="●"/>
            </a:pPr>
            <a:r>
              <a:rPr lang="en-US" sz="1800">
                <a:solidFill>
                  <a:schemeClr val="dk1"/>
                </a:solidFill>
                <a:latin typeface="Montserrat ExtraLight"/>
                <a:ea typeface="Montserrat ExtraLight"/>
                <a:cs typeface="Montserrat ExtraLight"/>
                <a:sym typeface="Montserrat ExtraLight"/>
              </a:rPr>
              <a:t>Pop</a:t>
            </a:r>
            <a:endParaRPr sz="1800">
              <a:solidFill>
                <a:schemeClr val="dk1"/>
              </a:solidFill>
              <a:latin typeface="Montserrat ExtraLight"/>
              <a:ea typeface="Montserrat ExtraLight"/>
              <a:cs typeface="Montserrat ExtraLight"/>
              <a:sym typeface="Montserrat ExtraLight"/>
            </a:endParaRPr>
          </a:p>
          <a:p>
            <a:pPr indent="-342900" lvl="0" marL="457200" marR="0" rtl="0" algn="l">
              <a:spcBef>
                <a:spcPts val="0"/>
              </a:spcBef>
              <a:spcAft>
                <a:spcPts val="0"/>
              </a:spcAft>
              <a:buClr>
                <a:schemeClr val="dk1"/>
              </a:buClr>
              <a:buSzPts val="1800"/>
              <a:buFont typeface="Montserrat ExtraLight"/>
              <a:buChar char="●"/>
            </a:pPr>
            <a:r>
              <a:rPr lang="en-US" sz="1800">
                <a:solidFill>
                  <a:schemeClr val="dk1"/>
                </a:solidFill>
                <a:latin typeface="Montserrat ExtraLight"/>
                <a:ea typeface="Montserrat ExtraLight"/>
                <a:cs typeface="Montserrat ExtraLight"/>
                <a:sym typeface="Montserrat ExtraLight"/>
              </a:rPr>
              <a:t>Peek or Top</a:t>
            </a:r>
            <a:endParaRPr sz="1800">
              <a:solidFill>
                <a:schemeClr val="dk1"/>
              </a:solidFill>
              <a:latin typeface="Montserrat ExtraLight"/>
              <a:ea typeface="Montserrat ExtraLight"/>
              <a:cs typeface="Montserrat ExtraLight"/>
              <a:sym typeface="Montserrat ExtraLight"/>
            </a:endParaRPr>
          </a:p>
        </p:txBody>
      </p:sp>
      <p:sp>
        <p:nvSpPr>
          <p:cNvPr id="180" name="Google Shape;180;g5c7182890c_0_22"/>
          <p:cNvSpPr txBox="1"/>
          <p:nvPr/>
        </p:nvSpPr>
        <p:spPr>
          <a:xfrm>
            <a:off x="5526138" y="429125"/>
            <a:ext cx="1139700" cy="51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Montserrat SemiBold"/>
                <a:ea typeface="Montserrat SemiBold"/>
                <a:cs typeface="Montserrat SemiBold"/>
                <a:sym typeface="Montserrat SemiBold"/>
              </a:rPr>
              <a:t>Stack</a:t>
            </a:r>
            <a:endParaRPr sz="2400">
              <a:solidFill>
                <a:schemeClr val="dk1"/>
              </a:solidFill>
              <a:latin typeface="Montserrat SemiBold"/>
              <a:ea typeface="Montserrat SemiBold"/>
              <a:cs typeface="Montserrat SemiBold"/>
              <a:sym typeface="Montserrat SemiBold"/>
            </a:endParaRPr>
          </a:p>
        </p:txBody>
      </p:sp>
      <p:sp>
        <p:nvSpPr>
          <p:cNvPr id="181" name="Google Shape;181;g5c7182890c_0_22"/>
          <p:cNvSpPr/>
          <p:nvPr/>
        </p:nvSpPr>
        <p:spPr>
          <a:xfrm>
            <a:off x="1015092" y="267443"/>
            <a:ext cx="114300" cy="1143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g5c7182890c_0_22"/>
          <p:cNvSpPr/>
          <p:nvPr/>
        </p:nvSpPr>
        <p:spPr>
          <a:xfrm>
            <a:off x="634184" y="1946316"/>
            <a:ext cx="60000" cy="600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g5c7182890c_0_22"/>
          <p:cNvSpPr/>
          <p:nvPr/>
        </p:nvSpPr>
        <p:spPr>
          <a:xfrm>
            <a:off x="10432967" y="5773386"/>
            <a:ext cx="65400" cy="65400"/>
          </a:xfrm>
          <a:prstGeom prst="ellipse">
            <a:avLst/>
          </a:prstGeom>
          <a:solidFill>
            <a:srgbClr val="2644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g5c7182890c_0_22"/>
          <p:cNvSpPr/>
          <p:nvPr/>
        </p:nvSpPr>
        <p:spPr>
          <a:xfrm>
            <a:off x="1644069" y="2280557"/>
            <a:ext cx="114300" cy="114300"/>
          </a:xfrm>
          <a:prstGeom prst="ellipse">
            <a:avLst/>
          </a:prstGeom>
          <a:solidFill>
            <a:srgbClr val="115C5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g5c7182890c_0_22"/>
          <p:cNvSpPr/>
          <p:nvPr/>
        </p:nvSpPr>
        <p:spPr>
          <a:xfrm>
            <a:off x="11793696" y="3698787"/>
            <a:ext cx="65400" cy="65400"/>
          </a:xfrm>
          <a:prstGeom prst="ellipse">
            <a:avLst/>
          </a:prstGeom>
          <a:solidFill>
            <a:srgbClr val="2644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g5c7182890c_0_22"/>
          <p:cNvSpPr/>
          <p:nvPr/>
        </p:nvSpPr>
        <p:spPr>
          <a:xfrm>
            <a:off x="11526575" y="2380611"/>
            <a:ext cx="114300" cy="1143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Google Shape;187;g5c7182890c_0_22"/>
          <p:cNvSpPr/>
          <p:nvPr/>
        </p:nvSpPr>
        <p:spPr>
          <a:xfrm>
            <a:off x="11443696" y="6096742"/>
            <a:ext cx="60000" cy="600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8" name="Google Shape;188;g5c7182890c_0_22"/>
          <p:cNvPicPr preferRelativeResize="0"/>
          <p:nvPr/>
        </p:nvPicPr>
        <p:blipFill>
          <a:blip r:embed="rId4">
            <a:alphaModFix/>
          </a:blip>
          <a:stretch>
            <a:fillRect/>
          </a:stretch>
        </p:blipFill>
        <p:spPr>
          <a:xfrm>
            <a:off x="4429125" y="4061463"/>
            <a:ext cx="3333750" cy="2333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g5c7182890c_0_37"/>
          <p:cNvSpPr/>
          <p:nvPr/>
        </p:nvSpPr>
        <p:spPr>
          <a:xfrm>
            <a:off x="0" y="0"/>
            <a:ext cx="12192000" cy="6858000"/>
          </a:xfrm>
          <a:prstGeom prst="rect">
            <a:avLst/>
          </a:prstGeom>
          <a:gradFill>
            <a:gsLst>
              <a:gs pos="0">
                <a:schemeClr val="lt1"/>
              </a:gs>
              <a:gs pos="100000">
                <a:srgbClr val="F2F2F2"/>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94" name="Google Shape;194;g5c7182890c_0_37"/>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195" name="Google Shape;195;g5c7182890c_0_37"/>
          <p:cNvSpPr txBox="1"/>
          <p:nvPr/>
        </p:nvSpPr>
        <p:spPr>
          <a:xfrm>
            <a:off x="2491975" y="1898250"/>
            <a:ext cx="8301000" cy="214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Montserrat ExtraLight"/>
                <a:ea typeface="Montserrat ExtraLight"/>
                <a:cs typeface="Montserrat ExtraLight"/>
                <a:sym typeface="Montserrat ExtraLight"/>
              </a:rPr>
              <a:t>A Queue is a linear structure which follows a particular order in which the operations are performed. The order is First In First Out (FIFO).</a:t>
            </a:r>
            <a:endParaRPr sz="18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8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rPr lang="en-US" sz="1800">
                <a:solidFill>
                  <a:schemeClr val="dk1"/>
                </a:solidFill>
                <a:latin typeface="Montserrat ExtraLight"/>
                <a:ea typeface="Montserrat ExtraLight"/>
                <a:cs typeface="Montserrat ExtraLight"/>
                <a:sym typeface="Montserrat ExtraLight"/>
              </a:rPr>
              <a:t>Mainly the following four basic operations are performed on queue:</a:t>
            </a:r>
            <a:endParaRPr sz="18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800">
              <a:solidFill>
                <a:schemeClr val="dk1"/>
              </a:solidFill>
              <a:latin typeface="Montserrat ExtraLight"/>
              <a:ea typeface="Montserrat ExtraLight"/>
              <a:cs typeface="Montserrat ExtraLight"/>
              <a:sym typeface="Montserrat ExtraLight"/>
            </a:endParaRPr>
          </a:p>
          <a:p>
            <a:pPr indent="-342900" lvl="0" marL="457200" marR="0" rtl="0" algn="l">
              <a:spcBef>
                <a:spcPts val="0"/>
              </a:spcBef>
              <a:spcAft>
                <a:spcPts val="0"/>
              </a:spcAft>
              <a:buClr>
                <a:schemeClr val="dk1"/>
              </a:buClr>
              <a:buSzPts val="1800"/>
              <a:buFont typeface="Montserrat ExtraLight"/>
              <a:buChar char="●"/>
            </a:pPr>
            <a:r>
              <a:rPr lang="en-US" sz="1800">
                <a:solidFill>
                  <a:schemeClr val="dk1"/>
                </a:solidFill>
                <a:latin typeface="Montserrat ExtraLight"/>
                <a:ea typeface="Montserrat ExtraLight"/>
                <a:cs typeface="Montserrat ExtraLight"/>
                <a:sym typeface="Montserrat ExtraLight"/>
              </a:rPr>
              <a:t>Enqueue</a:t>
            </a:r>
            <a:endParaRPr sz="1800">
              <a:solidFill>
                <a:schemeClr val="dk1"/>
              </a:solidFill>
              <a:latin typeface="Montserrat ExtraLight"/>
              <a:ea typeface="Montserrat ExtraLight"/>
              <a:cs typeface="Montserrat ExtraLight"/>
              <a:sym typeface="Montserrat ExtraLight"/>
            </a:endParaRPr>
          </a:p>
          <a:p>
            <a:pPr indent="-342900" lvl="0" marL="457200" marR="0" rtl="0" algn="l">
              <a:spcBef>
                <a:spcPts val="0"/>
              </a:spcBef>
              <a:spcAft>
                <a:spcPts val="0"/>
              </a:spcAft>
              <a:buClr>
                <a:schemeClr val="dk1"/>
              </a:buClr>
              <a:buSzPts val="1800"/>
              <a:buFont typeface="Montserrat ExtraLight"/>
              <a:buChar char="●"/>
            </a:pPr>
            <a:r>
              <a:rPr lang="en-US" sz="1800">
                <a:solidFill>
                  <a:schemeClr val="dk1"/>
                </a:solidFill>
                <a:latin typeface="Montserrat ExtraLight"/>
                <a:ea typeface="Montserrat ExtraLight"/>
                <a:cs typeface="Montserrat ExtraLight"/>
                <a:sym typeface="Montserrat ExtraLight"/>
              </a:rPr>
              <a:t>Dequeue</a:t>
            </a:r>
            <a:endParaRPr sz="1800">
              <a:solidFill>
                <a:schemeClr val="dk1"/>
              </a:solidFill>
              <a:latin typeface="Montserrat ExtraLight"/>
              <a:ea typeface="Montserrat ExtraLight"/>
              <a:cs typeface="Montserrat ExtraLight"/>
              <a:sym typeface="Montserrat ExtraLight"/>
            </a:endParaRPr>
          </a:p>
        </p:txBody>
      </p:sp>
      <p:sp>
        <p:nvSpPr>
          <p:cNvPr id="196" name="Google Shape;196;g5c7182890c_0_37"/>
          <p:cNvSpPr txBox="1"/>
          <p:nvPr/>
        </p:nvSpPr>
        <p:spPr>
          <a:xfrm>
            <a:off x="5577000" y="429125"/>
            <a:ext cx="1281000" cy="51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Montserrat SemiBold"/>
                <a:ea typeface="Montserrat SemiBold"/>
                <a:cs typeface="Montserrat SemiBold"/>
                <a:sym typeface="Montserrat SemiBold"/>
              </a:rPr>
              <a:t>Queue</a:t>
            </a:r>
            <a:endParaRPr sz="2400">
              <a:solidFill>
                <a:schemeClr val="dk1"/>
              </a:solidFill>
              <a:latin typeface="Montserrat SemiBold"/>
              <a:ea typeface="Montserrat SemiBold"/>
              <a:cs typeface="Montserrat SemiBold"/>
              <a:sym typeface="Montserrat SemiBold"/>
            </a:endParaRPr>
          </a:p>
        </p:txBody>
      </p:sp>
      <p:sp>
        <p:nvSpPr>
          <p:cNvPr id="197" name="Google Shape;197;g5c7182890c_0_37"/>
          <p:cNvSpPr/>
          <p:nvPr/>
        </p:nvSpPr>
        <p:spPr>
          <a:xfrm>
            <a:off x="1015092" y="267443"/>
            <a:ext cx="114300" cy="1143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g5c7182890c_0_37"/>
          <p:cNvSpPr/>
          <p:nvPr/>
        </p:nvSpPr>
        <p:spPr>
          <a:xfrm>
            <a:off x="634184" y="1946316"/>
            <a:ext cx="60000" cy="600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g5c7182890c_0_37"/>
          <p:cNvSpPr/>
          <p:nvPr/>
        </p:nvSpPr>
        <p:spPr>
          <a:xfrm>
            <a:off x="10432967" y="5773386"/>
            <a:ext cx="65400" cy="65400"/>
          </a:xfrm>
          <a:prstGeom prst="ellipse">
            <a:avLst/>
          </a:prstGeom>
          <a:solidFill>
            <a:srgbClr val="2644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g5c7182890c_0_37"/>
          <p:cNvSpPr/>
          <p:nvPr/>
        </p:nvSpPr>
        <p:spPr>
          <a:xfrm>
            <a:off x="1644069" y="2280557"/>
            <a:ext cx="114300" cy="114300"/>
          </a:xfrm>
          <a:prstGeom prst="ellipse">
            <a:avLst/>
          </a:prstGeom>
          <a:solidFill>
            <a:srgbClr val="115C5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g5c7182890c_0_37"/>
          <p:cNvSpPr/>
          <p:nvPr/>
        </p:nvSpPr>
        <p:spPr>
          <a:xfrm>
            <a:off x="11793696" y="3698787"/>
            <a:ext cx="65400" cy="65400"/>
          </a:xfrm>
          <a:prstGeom prst="ellipse">
            <a:avLst/>
          </a:prstGeom>
          <a:solidFill>
            <a:srgbClr val="2644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g5c7182890c_0_37"/>
          <p:cNvSpPr/>
          <p:nvPr/>
        </p:nvSpPr>
        <p:spPr>
          <a:xfrm>
            <a:off x="11526575" y="2380611"/>
            <a:ext cx="114300" cy="1143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g5c7182890c_0_37"/>
          <p:cNvSpPr/>
          <p:nvPr/>
        </p:nvSpPr>
        <p:spPr>
          <a:xfrm>
            <a:off x="11443696" y="6096742"/>
            <a:ext cx="60000" cy="600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4" name="Google Shape;204;g5c7182890c_0_37"/>
          <p:cNvPicPr preferRelativeResize="0"/>
          <p:nvPr/>
        </p:nvPicPr>
        <p:blipFill>
          <a:blip r:embed="rId4">
            <a:alphaModFix/>
          </a:blip>
          <a:stretch>
            <a:fillRect/>
          </a:stretch>
        </p:blipFill>
        <p:spPr>
          <a:xfrm>
            <a:off x="3238500" y="4279650"/>
            <a:ext cx="5715000" cy="1200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g5c7182890c_0_55"/>
          <p:cNvSpPr/>
          <p:nvPr/>
        </p:nvSpPr>
        <p:spPr>
          <a:xfrm>
            <a:off x="0" y="0"/>
            <a:ext cx="12192000" cy="6858000"/>
          </a:xfrm>
          <a:prstGeom prst="rect">
            <a:avLst/>
          </a:prstGeom>
          <a:gradFill>
            <a:gsLst>
              <a:gs pos="0">
                <a:schemeClr val="lt1"/>
              </a:gs>
              <a:gs pos="100000">
                <a:srgbClr val="F2F2F2"/>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10" name="Google Shape;210;g5c7182890c_0_55"/>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211" name="Google Shape;211;g5c7182890c_0_55"/>
          <p:cNvSpPr txBox="1"/>
          <p:nvPr/>
        </p:nvSpPr>
        <p:spPr>
          <a:xfrm>
            <a:off x="2491975" y="1898250"/>
            <a:ext cx="8301000" cy="249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Montserrat ExtraLight"/>
                <a:ea typeface="Montserrat ExtraLight"/>
                <a:cs typeface="Montserrat ExtraLight"/>
                <a:sym typeface="Montserrat ExtraLight"/>
              </a:rPr>
              <a:t>Set is an abstract data type that can store unique values, without any particular order.</a:t>
            </a:r>
            <a:endParaRPr sz="18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800">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None/>
            </a:pPr>
            <a:r>
              <a:rPr lang="en-US" sz="1800">
                <a:solidFill>
                  <a:schemeClr val="dk1"/>
                </a:solidFill>
                <a:latin typeface="Montserrat ExtraLight"/>
                <a:ea typeface="Montserrat ExtraLight"/>
                <a:cs typeface="Montserrat ExtraLight"/>
                <a:sym typeface="Montserrat ExtraLight"/>
              </a:rPr>
              <a:t>Mainly the following four basic operations are performed on set:</a:t>
            </a:r>
            <a:endParaRPr sz="1800">
              <a:solidFill>
                <a:schemeClr val="dk1"/>
              </a:solidFill>
              <a:latin typeface="Montserrat ExtraLight"/>
              <a:ea typeface="Montserrat ExtraLight"/>
              <a:cs typeface="Montserrat ExtraLight"/>
              <a:sym typeface="Montserrat ExtraLight"/>
            </a:endParaRPr>
          </a:p>
          <a:p>
            <a:pPr indent="-342900" lvl="0" marL="457200" marR="0" rtl="0" algn="l">
              <a:spcBef>
                <a:spcPts val="0"/>
              </a:spcBef>
              <a:spcAft>
                <a:spcPts val="0"/>
              </a:spcAft>
              <a:buClr>
                <a:schemeClr val="dk1"/>
              </a:buClr>
              <a:buSzPts val="1800"/>
              <a:buFont typeface="Montserrat ExtraLight"/>
              <a:buChar char="●"/>
            </a:pPr>
            <a:r>
              <a:rPr lang="en-US" sz="1800">
                <a:solidFill>
                  <a:schemeClr val="dk1"/>
                </a:solidFill>
                <a:latin typeface="Montserrat ExtraLight"/>
                <a:ea typeface="Montserrat ExtraLight"/>
                <a:cs typeface="Montserrat ExtraLight"/>
                <a:sym typeface="Montserrat ExtraLight"/>
              </a:rPr>
              <a:t>union(S,T)</a:t>
            </a:r>
            <a:endParaRPr sz="1800">
              <a:solidFill>
                <a:schemeClr val="dk1"/>
              </a:solidFill>
              <a:latin typeface="Montserrat ExtraLight"/>
              <a:ea typeface="Montserrat ExtraLight"/>
              <a:cs typeface="Montserrat ExtraLight"/>
              <a:sym typeface="Montserrat ExtraLight"/>
            </a:endParaRPr>
          </a:p>
          <a:p>
            <a:pPr indent="-342900" lvl="0" marL="457200" marR="0" rtl="0" algn="l">
              <a:spcBef>
                <a:spcPts val="0"/>
              </a:spcBef>
              <a:spcAft>
                <a:spcPts val="0"/>
              </a:spcAft>
              <a:buClr>
                <a:schemeClr val="dk1"/>
              </a:buClr>
              <a:buSzPts val="1800"/>
              <a:buFont typeface="Montserrat ExtraLight"/>
              <a:buChar char="●"/>
            </a:pPr>
            <a:r>
              <a:rPr lang="en-US" sz="1800">
                <a:solidFill>
                  <a:schemeClr val="dk1"/>
                </a:solidFill>
                <a:latin typeface="Montserrat ExtraLight"/>
                <a:ea typeface="Montserrat ExtraLight"/>
                <a:cs typeface="Montserrat ExtraLight"/>
                <a:sym typeface="Montserrat ExtraLight"/>
              </a:rPr>
              <a:t>intersection(S,T)</a:t>
            </a:r>
            <a:endParaRPr sz="1800">
              <a:solidFill>
                <a:schemeClr val="dk1"/>
              </a:solidFill>
              <a:latin typeface="Montserrat ExtraLight"/>
              <a:ea typeface="Montserrat ExtraLight"/>
              <a:cs typeface="Montserrat ExtraLight"/>
              <a:sym typeface="Montserrat ExtraLight"/>
            </a:endParaRPr>
          </a:p>
          <a:p>
            <a:pPr indent="-342900" lvl="0" marL="457200" marR="0" rtl="0" algn="l">
              <a:spcBef>
                <a:spcPts val="0"/>
              </a:spcBef>
              <a:spcAft>
                <a:spcPts val="0"/>
              </a:spcAft>
              <a:buClr>
                <a:schemeClr val="dk1"/>
              </a:buClr>
              <a:buSzPts val="1800"/>
              <a:buFont typeface="Montserrat ExtraLight"/>
              <a:buChar char="●"/>
            </a:pPr>
            <a:r>
              <a:rPr lang="en-US" sz="1800">
                <a:solidFill>
                  <a:schemeClr val="dk1"/>
                </a:solidFill>
                <a:latin typeface="Montserrat ExtraLight"/>
                <a:ea typeface="Montserrat ExtraLight"/>
                <a:cs typeface="Montserrat ExtraLight"/>
                <a:sym typeface="Montserrat ExtraLight"/>
              </a:rPr>
              <a:t>difference(S,T)</a:t>
            </a:r>
            <a:endParaRPr sz="1800">
              <a:solidFill>
                <a:schemeClr val="dk1"/>
              </a:solidFill>
              <a:latin typeface="Montserrat ExtraLight"/>
              <a:ea typeface="Montserrat ExtraLight"/>
              <a:cs typeface="Montserrat ExtraLight"/>
              <a:sym typeface="Montserrat ExtraLight"/>
            </a:endParaRPr>
          </a:p>
          <a:p>
            <a:pPr indent="-342900" lvl="0" marL="457200" marR="0" rtl="0" algn="l">
              <a:spcBef>
                <a:spcPts val="0"/>
              </a:spcBef>
              <a:spcAft>
                <a:spcPts val="0"/>
              </a:spcAft>
              <a:buClr>
                <a:schemeClr val="dk1"/>
              </a:buClr>
              <a:buSzPts val="1800"/>
              <a:buFont typeface="Montserrat ExtraLight"/>
              <a:buChar char="●"/>
            </a:pPr>
            <a:r>
              <a:rPr lang="en-US" sz="1800">
                <a:solidFill>
                  <a:schemeClr val="dk1"/>
                </a:solidFill>
                <a:latin typeface="Montserrat ExtraLight"/>
                <a:ea typeface="Montserrat ExtraLight"/>
                <a:cs typeface="Montserrat ExtraLight"/>
                <a:sym typeface="Montserrat ExtraLight"/>
              </a:rPr>
              <a:t>subset(S,T)</a:t>
            </a:r>
            <a:endParaRPr sz="1800">
              <a:solidFill>
                <a:schemeClr val="dk1"/>
              </a:solidFill>
              <a:latin typeface="Montserrat ExtraLight"/>
              <a:ea typeface="Montserrat ExtraLight"/>
              <a:cs typeface="Montserrat ExtraLight"/>
              <a:sym typeface="Montserrat ExtraLight"/>
            </a:endParaRPr>
          </a:p>
        </p:txBody>
      </p:sp>
      <p:sp>
        <p:nvSpPr>
          <p:cNvPr id="212" name="Google Shape;212;g5c7182890c_0_55"/>
          <p:cNvSpPr txBox="1"/>
          <p:nvPr/>
        </p:nvSpPr>
        <p:spPr>
          <a:xfrm>
            <a:off x="5743950" y="429125"/>
            <a:ext cx="704100" cy="51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Montserrat SemiBold"/>
                <a:ea typeface="Montserrat SemiBold"/>
                <a:cs typeface="Montserrat SemiBold"/>
                <a:sym typeface="Montserrat SemiBold"/>
              </a:rPr>
              <a:t>Set</a:t>
            </a:r>
            <a:endParaRPr sz="2400">
              <a:solidFill>
                <a:schemeClr val="dk1"/>
              </a:solidFill>
              <a:latin typeface="Montserrat SemiBold"/>
              <a:ea typeface="Montserrat SemiBold"/>
              <a:cs typeface="Montserrat SemiBold"/>
              <a:sym typeface="Montserrat SemiBold"/>
            </a:endParaRPr>
          </a:p>
        </p:txBody>
      </p:sp>
      <p:sp>
        <p:nvSpPr>
          <p:cNvPr id="213" name="Google Shape;213;g5c7182890c_0_55"/>
          <p:cNvSpPr/>
          <p:nvPr/>
        </p:nvSpPr>
        <p:spPr>
          <a:xfrm>
            <a:off x="1015092" y="267443"/>
            <a:ext cx="114300" cy="1143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g5c7182890c_0_55"/>
          <p:cNvSpPr/>
          <p:nvPr/>
        </p:nvSpPr>
        <p:spPr>
          <a:xfrm>
            <a:off x="634184" y="1946316"/>
            <a:ext cx="60000" cy="600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g5c7182890c_0_55"/>
          <p:cNvSpPr/>
          <p:nvPr/>
        </p:nvSpPr>
        <p:spPr>
          <a:xfrm>
            <a:off x="10432967" y="5773386"/>
            <a:ext cx="65400" cy="65400"/>
          </a:xfrm>
          <a:prstGeom prst="ellipse">
            <a:avLst/>
          </a:prstGeom>
          <a:solidFill>
            <a:srgbClr val="2644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 name="Google Shape;216;g5c7182890c_0_55"/>
          <p:cNvSpPr/>
          <p:nvPr/>
        </p:nvSpPr>
        <p:spPr>
          <a:xfrm>
            <a:off x="1644069" y="2280557"/>
            <a:ext cx="114300" cy="114300"/>
          </a:xfrm>
          <a:prstGeom prst="ellipse">
            <a:avLst/>
          </a:prstGeom>
          <a:solidFill>
            <a:srgbClr val="115C5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 name="Google Shape;217;g5c7182890c_0_55"/>
          <p:cNvSpPr/>
          <p:nvPr/>
        </p:nvSpPr>
        <p:spPr>
          <a:xfrm>
            <a:off x="11793696" y="3698787"/>
            <a:ext cx="65400" cy="65400"/>
          </a:xfrm>
          <a:prstGeom prst="ellipse">
            <a:avLst/>
          </a:prstGeom>
          <a:solidFill>
            <a:srgbClr val="2644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g5c7182890c_0_55"/>
          <p:cNvSpPr/>
          <p:nvPr/>
        </p:nvSpPr>
        <p:spPr>
          <a:xfrm>
            <a:off x="11526575" y="2380611"/>
            <a:ext cx="114300" cy="1143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g5c7182890c_0_55"/>
          <p:cNvSpPr/>
          <p:nvPr/>
        </p:nvSpPr>
        <p:spPr>
          <a:xfrm>
            <a:off x="11443696" y="6096742"/>
            <a:ext cx="60000" cy="600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20" name="Google Shape;220;g5c7182890c_0_55"/>
          <p:cNvPicPr preferRelativeResize="0"/>
          <p:nvPr/>
        </p:nvPicPr>
        <p:blipFill>
          <a:blip r:embed="rId4">
            <a:alphaModFix/>
          </a:blip>
          <a:stretch>
            <a:fillRect/>
          </a:stretch>
        </p:blipFill>
        <p:spPr>
          <a:xfrm>
            <a:off x="4205275" y="4392138"/>
            <a:ext cx="3781425" cy="1552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g5c7182890c_0_70"/>
          <p:cNvSpPr/>
          <p:nvPr/>
        </p:nvSpPr>
        <p:spPr>
          <a:xfrm>
            <a:off x="0" y="0"/>
            <a:ext cx="12192000" cy="6858000"/>
          </a:xfrm>
          <a:prstGeom prst="rect">
            <a:avLst/>
          </a:prstGeom>
          <a:gradFill>
            <a:gsLst>
              <a:gs pos="0">
                <a:schemeClr val="lt1"/>
              </a:gs>
              <a:gs pos="100000">
                <a:srgbClr val="F2F2F2"/>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26" name="Google Shape;226;g5c7182890c_0_70"/>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227" name="Google Shape;227;g5c7182890c_0_70"/>
          <p:cNvSpPr txBox="1"/>
          <p:nvPr/>
        </p:nvSpPr>
        <p:spPr>
          <a:xfrm>
            <a:off x="3169225" y="1898250"/>
            <a:ext cx="7623600" cy="219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Montserrat ExtraLight"/>
                <a:ea typeface="Montserrat ExtraLight"/>
                <a:cs typeface="Montserrat ExtraLight"/>
                <a:sym typeface="Montserrat ExtraLight"/>
              </a:rPr>
              <a:t>Associative arrays are used to store key value pairs.</a:t>
            </a:r>
            <a:endParaRPr sz="18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800">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Clr>
                <a:schemeClr val="dk1"/>
              </a:buClr>
              <a:buSzPts val="1100"/>
              <a:buFont typeface="Arial"/>
              <a:buNone/>
            </a:pPr>
            <a:r>
              <a:rPr lang="en-US" sz="1800">
                <a:solidFill>
                  <a:schemeClr val="dk1"/>
                </a:solidFill>
                <a:latin typeface="Montserrat ExtraLight"/>
                <a:ea typeface="Montserrat ExtraLight"/>
                <a:cs typeface="Montserrat ExtraLight"/>
                <a:sym typeface="Montserrat ExtraLight"/>
              </a:rPr>
              <a:t>Mainly the following four basic operations are performed on set:</a:t>
            </a:r>
            <a:endParaRPr sz="1800">
              <a:solidFill>
                <a:schemeClr val="dk1"/>
              </a:solidFill>
              <a:latin typeface="Montserrat ExtraLight"/>
              <a:ea typeface="Montserrat ExtraLight"/>
              <a:cs typeface="Montserrat ExtraLight"/>
              <a:sym typeface="Montserrat ExtraLight"/>
            </a:endParaRPr>
          </a:p>
          <a:p>
            <a:pPr indent="-342900" lvl="0" marL="457200" marR="0" rtl="0" algn="l">
              <a:spcBef>
                <a:spcPts val="0"/>
              </a:spcBef>
              <a:spcAft>
                <a:spcPts val="0"/>
              </a:spcAft>
              <a:buClr>
                <a:schemeClr val="dk1"/>
              </a:buClr>
              <a:buSzPts val="1800"/>
              <a:buFont typeface="Montserrat ExtraLight"/>
              <a:buChar char="●"/>
            </a:pPr>
            <a:r>
              <a:rPr lang="en-US" sz="1800">
                <a:solidFill>
                  <a:schemeClr val="dk1"/>
                </a:solidFill>
                <a:latin typeface="Montserrat ExtraLight"/>
                <a:ea typeface="Montserrat ExtraLight"/>
                <a:cs typeface="Montserrat ExtraLight"/>
                <a:sym typeface="Montserrat ExtraLight"/>
              </a:rPr>
              <a:t>Add or insert</a:t>
            </a:r>
            <a:endParaRPr sz="1800">
              <a:solidFill>
                <a:schemeClr val="dk1"/>
              </a:solidFill>
              <a:latin typeface="Montserrat ExtraLight"/>
              <a:ea typeface="Montserrat ExtraLight"/>
              <a:cs typeface="Montserrat ExtraLight"/>
              <a:sym typeface="Montserrat ExtraLight"/>
            </a:endParaRPr>
          </a:p>
          <a:p>
            <a:pPr indent="-342900" lvl="0" marL="457200" marR="0" rtl="0" algn="l">
              <a:spcBef>
                <a:spcPts val="0"/>
              </a:spcBef>
              <a:spcAft>
                <a:spcPts val="0"/>
              </a:spcAft>
              <a:buClr>
                <a:schemeClr val="dk1"/>
              </a:buClr>
              <a:buSzPts val="1800"/>
              <a:buFont typeface="Montserrat ExtraLight"/>
              <a:buChar char="●"/>
            </a:pPr>
            <a:r>
              <a:rPr lang="en-US" sz="1800">
                <a:solidFill>
                  <a:schemeClr val="dk1"/>
                </a:solidFill>
                <a:latin typeface="Montserrat ExtraLight"/>
                <a:ea typeface="Montserrat ExtraLight"/>
                <a:cs typeface="Montserrat ExtraLight"/>
                <a:sym typeface="Montserrat ExtraLight"/>
              </a:rPr>
              <a:t>Reassign</a:t>
            </a:r>
            <a:endParaRPr sz="1800">
              <a:solidFill>
                <a:schemeClr val="dk1"/>
              </a:solidFill>
              <a:latin typeface="Montserrat ExtraLight"/>
              <a:ea typeface="Montserrat ExtraLight"/>
              <a:cs typeface="Montserrat ExtraLight"/>
              <a:sym typeface="Montserrat ExtraLight"/>
            </a:endParaRPr>
          </a:p>
          <a:p>
            <a:pPr indent="-342900" lvl="0" marL="457200" marR="0" rtl="0" algn="l">
              <a:spcBef>
                <a:spcPts val="0"/>
              </a:spcBef>
              <a:spcAft>
                <a:spcPts val="0"/>
              </a:spcAft>
              <a:buClr>
                <a:schemeClr val="dk1"/>
              </a:buClr>
              <a:buSzPts val="1800"/>
              <a:buFont typeface="Montserrat ExtraLight"/>
              <a:buChar char="●"/>
            </a:pPr>
            <a:r>
              <a:rPr lang="en-US" sz="1800">
                <a:solidFill>
                  <a:schemeClr val="dk1"/>
                </a:solidFill>
                <a:latin typeface="Montserrat ExtraLight"/>
                <a:ea typeface="Montserrat ExtraLight"/>
                <a:cs typeface="Montserrat ExtraLight"/>
                <a:sym typeface="Montserrat ExtraLight"/>
              </a:rPr>
              <a:t>Remove or delete</a:t>
            </a:r>
            <a:endParaRPr sz="1800">
              <a:solidFill>
                <a:schemeClr val="dk1"/>
              </a:solidFill>
              <a:latin typeface="Montserrat ExtraLight"/>
              <a:ea typeface="Montserrat ExtraLight"/>
              <a:cs typeface="Montserrat ExtraLight"/>
              <a:sym typeface="Montserrat ExtraLight"/>
            </a:endParaRPr>
          </a:p>
          <a:p>
            <a:pPr indent="-342900" lvl="0" marL="457200" marR="0" rtl="0" algn="l">
              <a:spcBef>
                <a:spcPts val="0"/>
              </a:spcBef>
              <a:spcAft>
                <a:spcPts val="0"/>
              </a:spcAft>
              <a:buClr>
                <a:schemeClr val="dk1"/>
              </a:buClr>
              <a:buSzPts val="1800"/>
              <a:buFont typeface="Montserrat ExtraLight"/>
              <a:buChar char="●"/>
            </a:pPr>
            <a:r>
              <a:rPr lang="en-US" sz="1800">
                <a:solidFill>
                  <a:schemeClr val="dk1"/>
                </a:solidFill>
                <a:latin typeface="Montserrat ExtraLight"/>
                <a:ea typeface="Montserrat ExtraLight"/>
                <a:cs typeface="Montserrat ExtraLight"/>
                <a:sym typeface="Montserrat ExtraLight"/>
              </a:rPr>
              <a:t>Lookup</a:t>
            </a:r>
            <a:endParaRPr sz="1800">
              <a:solidFill>
                <a:schemeClr val="dk1"/>
              </a:solidFill>
              <a:latin typeface="Montserrat ExtraLight"/>
              <a:ea typeface="Montserrat ExtraLight"/>
              <a:cs typeface="Montserrat ExtraLight"/>
              <a:sym typeface="Montserrat ExtraLight"/>
            </a:endParaRPr>
          </a:p>
        </p:txBody>
      </p:sp>
      <p:sp>
        <p:nvSpPr>
          <p:cNvPr id="228" name="Google Shape;228;g5c7182890c_0_70"/>
          <p:cNvSpPr txBox="1"/>
          <p:nvPr/>
        </p:nvSpPr>
        <p:spPr>
          <a:xfrm>
            <a:off x="4699075" y="429125"/>
            <a:ext cx="3886800" cy="51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Montserrat SemiBold"/>
                <a:ea typeface="Montserrat SemiBold"/>
                <a:cs typeface="Montserrat SemiBold"/>
                <a:sym typeface="Montserrat SemiBold"/>
              </a:rPr>
              <a:t>Map (Associative Array)</a:t>
            </a:r>
            <a:endParaRPr sz="2400">
              <a:solidFill>
                <a:schemeClr val="dk1"/>
              </a:solidFill>
              <a:latin typeface="Montserrat SemiBold"/>
              <a:ea typeface="Montserrat SemiBold"/>
              <a:cs typeface="Montserrat SemiBold"/>
              <a:sym typeface="Montserrat SemiBold"/>
            </a:endParaRPr>
          </a:p>
        </p:txBody>
      </p:sp>
      <p:sp>
        <p:nvSpPr>
          <p:cNvPr id="229" name="Google Shape;229;g5c7182890c_0_70"/>
          <p:cNvSpPr/>
          <p:nvPr/>
        </p:nvSpPr>
        <p:spPr>
          <a:xfrm>
            <a:off x="1015092" y="267443"/>
            <a:ext cx="114300" cy="1143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g5c7182890c_0_70"/>
          <p:cNvSpPr/>
          <p:nvPr/>
        </p:nvSpPr>
        <p:spPr>
          <a:xfrm>
            <a:off x="634184" y="1946316"/>
            <a:ext cx="60000" cy="600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g5c7182890c_0_70"/>
          <p:cNvSpPr/>
          <p:nvPr/>
        </p:nvSpPr>
        <p:spPr>
          <a:xfrm>
            <a:off x="10432967" y="5773386"/>
            <a:ext cx="65400" cy="65400"/>
          </a:xfrm>
          <a:prstGeom prst="ellipse">
            <a:avLst/>
          </a:prstGeom>
          <a:solidFill>
            <a:srgbClr val="2644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g5c7182890c_0_70"/>
          <p:cNvSpPr/>
          <p:nvPr/>
        </p:nvSpPr>
        <p:spPr>
          <a:xfrm>
            <a:off x="1644069" y="2280557"/>
            <a:ext cx="114300" cy="114300"/>
          </a:xfrm>
          <a:prstGeom prst="ellipse">
            <a:avLst/>
          </a:prstGeom>
          <a:solidFill>
            <a:srgbClr val="115C5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g5c7182890c_0_70"/>
          <p:cNvSpPr/>
          <p:nvPr/>
        </p:nvSpPr>
        <p:spPr>
          <a:xfrm>
            <a:off x="11793696" y="3698787"/>
            <a:ext cx="65400" cy="65400"/>
          </a:xfrm>
          <a:prstGeom prst="ellipse">
            <a:avLst/>
          </a:prstGeom>
          <a:solidFill>
            <a:srgbClr val="2644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g5c7182890c_0_70"/>
          <p:cNvSpPr/>
          <p:nvPr/>
        </p:nvSpPr>
        <p:spPr>
          <a:xfrm>
            <a:off x="11526575" y="2380611"/>
            <a:ext cx="114300" cy="1143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g5c7182890c_0_70"/>
          <p:cNvSpPr/>
          <p:nvPr/>
        </p:nvSpPr>
        <p:spPr>
          <a:xfrm>
            <a:off x="11443696" y="6096742"/>
            <a:ext cx="60000" cy="60000"/>
          </a:xfrm>
          <a:prstGeom prst="ellipse">
            <a:avLst/>
          </a:prstGeom>
          <a:solidFill>
            <a:srgbClr val="0B9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36" name="Google Shape;236;g5c7182890c_0_70"/>
          <p:cNvPicPr preferRelativeResize="0"/>
          <p:nvPr/>
        </p:nvPicPr>
        <p:blipFill>
          <a:blip r:embed="rId4">
            <a:alphaModFix/>
          </a:blip>
          <a:stretch>
            <a:fillRect/>
          </a:stretch>
        </p:blipFill>
        <p:spPr>
          <a:xfrm>
            <a:off x="6380450" y="3102775"/>
            <a:ext cx="2381250" cy="3276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Офіс">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2019-05-27T13:51:26Z</dcterms:created>
  <dc:creator>Iryna Nykonova</dc:creator>
</cp:coreProperties>
</file>