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Montserrat SemiBold"/>
      <p:regular r:id="rId24"/>
      <p:bold r:id="rId25"/>
      <p:italic r:id="rId26"/>
      <p:boldItalic r:id="rId27"/>
    </p:embeddedFont>
    <p:embeddedFont>
      <p:font typeface="Montserrat Medium"/>
      <p:regular r:id="rId28"/>
      <p:bold r:id="rId29"/>
      <p:italic r:id="rId30"/>
      <p:boldItalic r:id="rId31"/>
    </p:embeddedFont>
    <p:embeddedFont>
      <p:font typeface="Montserrat ExtraLight"/>
      <p:regular r:id="rId32"/>
      <p:bold r:id="rId33"/>
      <p:italic r:id="rId34"/>
      <p:boldItalic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MontserratSemiBold-regular.fntdata"/><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MontserratSemiBold-italic.fntdata"/><Relationship Id="rId25" Type="http://schemas.openxmlformats.org/officeDocument/2006/relationships/font" Target="fonts/MontserratSemiBold-bold.fntdata"/><Relationship Id="rId28" Type="http://schemas.openxmlformats.org/officeDocument/2006/relationships/font" Target="fonts/MontserratMedium-regular.fntdata"/><Relationship Id="rId27" Type="http://schemas.openxmlformats.org/officeDocument/2006/relationships/font" Target="fonts/MontserratSemiBold-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MontserratMedium-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Medium-boldItalic.fntdata"/><Relationship Id="rId30" Type="http://schemas.openxmlformats.org/officeDocument/2006/relationships/font" Target="fonts/MontserratMedium-italic.fntdata"/><Relationship Id="rId11" Type="http://schemas.openxmlformats.org/officeDocument/2006/relationships/slide" Target="slides/slide4.xml"/><Relationship Id="rId33" Type="http://schemas.openxmlformats.org/officeDocument/2006/relationships/font" Target="fonts/MontserratExtraLight-bold.fntdata"/><Relationship Id="rId10" Type="http://schemas.openxmlformats.org/officeDocument/2006/relationships/slide" Target="slides/slide3.xml"/><Relationship Id="rId32" Type="http://schemas.openxmlformats.org/officeDocument/2006/relationships/font" Target="fonts/MontserratExtraLight-regular.fntdata"/><Relationship Id="rId13" Type="http://schemas.openxmlformats.org/officeDocument/2006/relationships/slide" Target="slides/slide6.xml"/><Relationship Id="rId35" Type="http://schemas.openxmlformats.org/officeDocument/2006/relationships/font" Target="fonts/MontserratExtraLight-boldItalic.fntdata"/><Relationship Id="rId12" Type="http://schemas.openxmlformats.org/officeDocument/2006/relationships/slide" Target="slides/slide5.xml"/><Relationship Id="rId34" Type="http://schemas.openxmlformats.org/officeDocument/2006/relationships/font" Target="fonts/MontserratExtraLight-italic.fntdata"/><Relationship Id="rId15" Type="http://schemas.openxmlformats.org/officeDocument/2006/relationships/slide" Target="slides/slide8.xml"/><Relationship Id="rId37" Type="http://schemas.openxmlformats.org/officeDocument/2006/relationships/font" Target="fonts/RobotoMono-bold.fntdata"/><Relationship Id="rId14" Type="http://schemas.openxmlformats.org/officeDocument/2006/relationships/slide" Target="slides/slide7.xml"/><Relationship Id="rId36" Type="http://schemas.openxmlformats.org/officeDocument/2006/relationships/font" Target="fonts/RobotoMono-regular.fntdata"/><Relationship Id="rId17" Type="http://schemas.openxmlformats.org/officeDocument/2006/relationships/slide" Target="slides/slide10.xml"/><Relationship Id="rId39" Type="http://schemas.openxmlformats.org/officeDocument/2006/relationships/font" Target="fonts/RobotoMono-boldItalic.fntdata"/><Relationship Id="rId16" Type="http://schemas.openxmlformats.org/officeDocument/2006/relationships/slide" Target="slides/slide9.xml"/><Relationship Id="rId38" Type="http://schemas.openxmlformats.org/officeDocument/2006/relationships/font" Target="fonts/RobotoMon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c68ec8b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5c68ec8bc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b9be9e04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5b9be9e043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b9be9e043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5b9be9e043_1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b9be9e043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5b9be9e043_1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b9be9e043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5b9be9e043_1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5b9be9e043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5b9be9e043_1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5b9be9e043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5b9be9e043_1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5c68ec8bcb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Apk image sizes</a:t>
            </a:r>
            <a:endParaRPr/>
          </a:p>
          <a:p>
            <a:pPr indent="0" lvl="0" marL="0" rtl="0" algn="l">
              <a:spcBef>
                <a:spcPts val="0"/>
              </a:spcBef>
              <a:spcAft>
                <a:spcPts val="0"/>
              </a:spcAft>
              <a:buNone/>
            </a:pPr>
            <a:r>
              <a:rPr lang="uk"/>
              <a:t>App priority</a:t>
            </a:r>
            <a:endParaRPr/>
          </a:p>
        </p:txBody>
      </p:sp>
      <p:sp>
        <p:nvSpPr>
          <p:cNvPr id="460" name="Google Shape;460;g5c68ec8bcb_0_3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c68ec8bc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5c68ec8bcb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c68ec8bc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5c68ec8bcb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c68ec8bcb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5c68ec8bcb_0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b98bd9e2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5b98bd9e2b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b98bd9e2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5b98bd9e2b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b98bd9e2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5b98bd9e2b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b9be9e04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5b9be9e043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b9be9e04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5b9be9e043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ий слайд" type="title">
  <p:cSld name="TITLE">
    <p:spTree>
      <p:nvGrpSpPr>
        <p:cNvPr id="126" name="Shape 126"/>
        <p:cNvGrpSpPr/>
        <p:nvPr/>
      </p:nvGrpSpPr>
      <p:grpSpPr>
        <a:xfrm>
          <a:off x="0" y="0"/>
          <a:ext cx="0" cy="0"/>
          <a:chOff x="0" y="0"/>
          <a:chExt cx="0" cy="0"/>
        </a:xfrm>
      </p:grpSpPr>
      <p:grpSp>
        <p:nvGrpSpPr>
          <p:cNvPr id="127" name="Google Shape;127;p26"/>
          <p:cNvGrpSpPr/>
          <p:nvPr/>
        </p:nvGrpSpPr>
        <p:grpSpPr>
          <a:xfrm>
            <a:off x="-1" y="0"/>
            <a:ext cx="9144001" cy="5143500"/>
            <a:chOff x="-1" y="0"/>
            <a:chExt cx="12192001" cy="6858000"/>
          </a:xfrm>
        </p:grpSpPr>
        <p:sp>
          <p:nvSpPr>
            <p:cNvPr id="128" name="Google Shape;128;p26"/>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129" name="Google Shape;129;p26"/>
            <p:cNvGrpSpPr/>
            <p:nvPr/>
          </p:nvGrpSpPr>
          <p:grpSpPr>
            <a:xfrm>
              <a:off x="-1" y="0"/>
              <a:ext cx="12192001" cy="6858000"/>
              <a:chOff x="-1" y="0"/>
              <a:chExt cx="12192001" cy="6858000"/>
            </a:xfrm>
          </p:grpSpPr>
          <p:pic>
            <p:nvPicPr>
              <p:cNvPr id="130" name="Google Shape;130;p26"/>
              <p:cNvPicPr preferRelativeResize="0"/>
              <p:nvPr/>
            </p:nvPicPr>
            <p:blipFill rotWithShape="1">
              <a:blip r:embed="rId2">
                <a:alphaModFix/>
              </a:blip>
              <a:srcRect b="0" l="0" r="0" t="0"/>
              <a:stretch/>
            </p:blipFill>
            <p:spPr>
              <a:xfrm flipH="1">
                <a:off x="-1" y="0"/>
                <a:ext cx="12192001" cy="6858000"/>
              </a:xfrm>
              <a:prstGeom prst="rect">
                <a:avLst/>
              </a:prstGeom>
              <a:noFill/>
              <a:ln>
                <a:noFill/>
              </a:ln>
            </p:spPr>
          </p:pic>
          <p:pic>
            <p:nvPicPr>
              <p:cNvPr id="131" name="Google Shape;131;p26"/>
              <p:cNvPicPr preferRelativeResize="0"/>
              <p:nvPr/>
            </p:nvPicPr>
            <p:blipFill rotWithShape="1">
              <a:blip r:embed="rId3">
                <a:alphaModFix/>
              </a:blip>
              <a:srcRect b="0" l="0" r="0" t="0"/>
              <a:stretch/>
            </p:blipFill>
            <p:spPr>
              <a:xfrm>
                <a:off x="6372072" y="2462703"/>
                <a:ext cx="5587398" cy="4362639"/>
              </a:xfrm>
              <a:prstGeom prst="rect">
                <a:avLst/>
              </a:prstGeom>
              <a:noFill/>
              <a:ln>
                <a:noFill/>
              </a:ln>
            </p:spPr>
          </p:pic>
        </p:grpSp>
      </p:grpSp>
      <p:sp>
        <p:nvSpPr>
          <p:cNvPr id="132" name="Google Shape;132;p26"/>
          <p:cNvSpPr txBox="1"/>
          <p:nvPr/>
        </p:nvSpPr>
        <p:spPr>
          <a:xfrm>
            <a:off x="510269" y="1316552"/>
            <a:ext cx="4580100" cy="1546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uk" sz="2400" u="none" cap="none" strike="noStrike">
                <a:solidFill>
                  <a:schemeClr val="lt1"/>
                </a:solidFill>
                <a:latin typeface="Montserrat SemiBold"/>
                <a:ea typeface="Montserrat SemiBold"/>
                <a:cs typeface="Montserrat SemiBold"/>
                <a:sym typeface="Montserrat SemiBold"/>
              </a:rPr>
              <a:t>Memory management, Lifecycle, Multi-screen Apps List (TableView, RecyclerView)</a:t>
            </a:r>
            <a:endParaRPr sz="2400">
              <a:solidFill>
                <a:schemeClr val="lt1"/>
              </a:solidFill>
              <a:latin typeface="Montserrat SemiBold"/>
              <a:ea typeface="Montserrat SemiBold"/>
              <a:cs typeface="Montserrat SemiBold"/>
              <a:sym typeface="Montserrat SemiBold"/>
            </a:endParaRPr>
          </a:p>
        </p:txBody>
      </p:sp>
      <p:sp>
        <p:nvSpPr>
          <p:cNvPr id="133" name="Google Shape;133;p26"/>
          <p:cNvSpPr txBox="1"/>
          <p:nvPr/>
        </p:nvSpPr>
        <p:spPr>
          <a:xfrm>
            <a:off x="526597" y="3786643"/>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SemiBold"/>
                <a:ea typeface="Montserrat SemiBold"/>
                <a:cs typeface="Montserrat SemiBold"/>
                <a:sym typeface="Montserrat SemiBold"/>
              </a:rPr>
              <a:t>Speaker:</a:t>
            </a:r>
            <a:endParaRPr sz="900">
              <a:solidFill>
                <a:schemeClr val="lt1"/>
              </a:solidFill>
              <a:latin typeface="Montserrat SemiBold"/>
              <a:ea typeface="Montserrat SemiBold"/>
              <a:cs typeface="Montserrat SemiBold"/>
              <a:sym typeface="Montserrat SemiBold"/>
            </a:endParaRPr>
          </a:p>
        </p:txBody>
      </p:sp>
      <p:sp>
        <p:nvSpPr>
          <p:cNvPr id="134" name="Google Shape;134;p26"/>
          <p:cNvSpPr txBox="1"/>
          <p:nvPr/>
        </p:nvSpPr>
        <p:spPr>
          <a:xfrm>
            <a:off x="526597" y="4009018"/>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ExtraLight"/>
                <a:ea typeface="Montserrat ExtraLight"/>
                <a:cs typeface="Montserrat ExtraLight"/>
                <a:sym typeface="Montserrat ExtraLight"/>
              </a:rPr>
              <a:t>Name </a:t>
            </a:r>
            <a:endParaRPr sz="900">
              <a:solidFill>
                <a:schemeClr val="lt1"/>
              </a:solidFill>
              <a:latin typeface="Montserrat ExtraLight"/>
              <a:ea typeface="Montserrat ExtraLight"/>
              <a:cs typeface="Montserrat ExtraLight"/>
              <a:sym typeface="Montserrat Extra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ий слайд" type="blank">
  <p:cSld name="BLANK">
    <p:spTree>
      <p:nvGrpSpPr>
        <p:cNvPr id="135" name="Shape 135"/>
        <p:cNvGrpSpPr/>
        <p:nvPr/>
      </p:nvGrpSpPr>
      <p:grpSpPr>
        <a:xfrm>
          <a:off x="0" y="0"/>
          <a:ext cx="0" cy="0"/>
          <a:chOff x="0" y="0"/>
          <a:chExt cx="0" cy="0"/>
        </a:xfrm>
      </p:grpSpPr>
      <p:sp>
        <p:nvSpPr>
          <p:cNvPr id="136" name="Google Shape;136;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7" name="Google Shape;137;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8" name="Google Shape;138;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та вміст" type="obj">
  <p:cSld name="OBJECT">
    <p:spTree>
      <p:nvGrpSpPr>
        <p:cNvPr id="139" name="Shape 139"/>
        <p:cNvGrpSpPr/>
        <p:nvPr/>
      </p:nvGrpSpPr>
      <p:grpSpPr>
        <a:xfrm>
          <a:off x="0" y="0"/>
          <a:ext cx="0" cy="0"/>
          <a:chOff x="0" y="0"/>
          <a:chExt cx="0" cy="0"/>
        </a:xfrm>
      </p:grpSpPr>
      <p:sp>
        <p:nvSpPr>
          <p:cNvPr id="140" name="Google Shape;140;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41" name="Google Shape;141;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42" name="Google Shape;142;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3" name="Google Shape;143;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4" name="Google Shape;144;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Назва розділу" type="secHead">
  <p:cSld name="SECTION_HEADER">
    <p:spTree>
      <p:nvGrpSpPr>
        <p:cNvPr id="145" name="Shape 145"/>
        <p:cNvGrpSpPr/>
        <p:nvPr/>
      </p:nvGrpSpPr>
      <p:grpSpPr>
        <a:xfrm>
          <a:off x="0" y="0"/>
          <a:ext cx="0" cy="0"/>
          <a:chOff x="0" y="0"/>
          <a:chExt cx="0" cy="0"/>
        </a:xfrm>
      </p:grpSpPr>
      <p:sp>
        <p:nvSpPr>
          <p:cNvPr id="146" name="Google Shape;146;p29"/>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Char char="●"/>
              <a:defRPr sz="45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47" name="Google Shape;147;p29"/>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48" name="Google Shape;148;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9" name="Google Shape;149;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50" name="Google Shape;150;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єкти" type="twoObj">
  <p:cSld name="TWO_OBJECTS">
    <p:spTree>
      <p:nvGrpSpPr>
        <p:cNvPr id="151" name="Shape 151"/>
        <p:cNvGrpSpPr/>
        <p:nvPr/>
      </p:nvGrpSpPr>
      <p:grpSpPr>
        <a:xfrm>
          <a:off x="0" y="0"/>
          <a:ext cx="0" cy="0"/>
          <a:chOff x="0" y="0"/>
          <a:chExt cx="0" cy="0"/>
        </a:xfrm>
      </p:grpSpPr>
      <p:sp>
        <p:nvSpPr>
          <p:cNvPr id="152" name="Google Shape;152;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53" name="Google Shape;153;p3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54" name="Google Shape;154;p3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55" name="Google Shape;155;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56" name="Google Shape;156;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57" name="Google Shape;157;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рівняння" type="twoTxTwoObj">
  <p:cSld name="TWO_OBJECTS_WITH_TEXT">
    <p:spTree>
      <p:nvGrpSpPr>
        <p:cNvPr id="158" name="Shape 158"/>
        <p:cNvGrpSpPr/>
        <p:nvPr/>
      </p:nvGrpSpPr>
      <p:grpSpPr>
        <a:xfrm>
          <a:off x="0" y="0"/>
          <a:ext cx="0" cy="0"/>
          <a:chOff x="0" y="0"/>
          <a:chExt cx="0" cy="0"/>
        </a:xfrm>
      </p:grpSpPr>
      <p:sp>
        <p:nvSpPr>
          <p:cNvPr id="159" name="Google Shape;159;p3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60" name="Google Shape;160;p3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1" name="Google Shape;161;p31"/>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62" name="Google Shape;162;p3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63" name="Google Shape;163;p31"/>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64" name="Google Shape;164;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65" name="Google Shape;165;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66" name="Google Shape;166;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Лише заголовок" type="titleOnly">
  <p:cSld name="TITLE_ONLY">
    <p:spTree>
      <p:nvGrpSpPr>
        <p:cNvPr id="167" name="Shape 167"/>
        <p:cNvGrpSpPr/>
        <p:nvPr/>
      </p:nvGrpSpPr>
      <p:grpSpPr>
        <a:xfrm>
          <a:off x="0" y="0"/>
          <a:ext cx="0" cy="0"/>
          <a:chOff x="0" y="0"/>
          <a:chExt cx="0" cy="0"/>
        </a:xfrm>
      </p:grpSpPr>
      <p:sp>
        <p:nvSpPr>
          <p:cNvPr id="168" name="Google Shape;168;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69" name="Google Shape;169;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0" name="Google Shape;170;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1" name="Google Shape;171;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міст і підпис" type="objTx">
  <p:cSld name="OBJECT_WITH_CAPTION_TEXT">
    <p:spTree>
      <p:nvGrpSpPr>
        <p:cNvPr id="172" name="Shape 172"/>
        <p:cNvGrpSpPr/>
        <p:nvPr/>
      </p:nvGrpSpPr>
      <p:grpSpPr>
        <a:xfrm>
          <a:off x="0" y="0"/>
          <a:ext cx="0" cy="0"/>
          <a:chOff x="0" y="0"/>
          <a:chExt cx="0" cy="0"/>
        </a:xfrm>
      </p:grpSpPr>
      <p:sp>
        <p:nvSpPr>
          <p:cNvPr id="173" name="Google Shape;173;p3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Char char="●"/>
              <a:defRPr sz="24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74" name="Google Shape;174;p3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5" name="Google Shape;175;p3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76" name="Google Shape;176;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7" name="Google Shape;177;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78" name="Google Shape;178;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і підпис" type="picTx">
  <p:cSld name="PICTURE_WITH_CAPTION_TEXT">
    <p:spTree>
      <p:nvGrpSpPr>
        <p:cNvPr id="179" name="Shape 179"/>
        <p:cNvGrpSpPr/>
        <p:nvPr/>
      </p:nvGrpSpPr>
      <p:grpSpPr>
        <a:xfrm>
          <a:off x="0" y="0"/>
          <a:ext cx="0" cy="0"/>
          <a:chOff x="0" y="0"/>
          <a:chExt cx="0" cy="0"/>
        </a:xfrm>
      </p:grpSpPr>
      <p:sp>
        <p:nvSpPr>
          <p:cNvPr id="180" name="Google Shape;180;p3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Char char="●"/>
              <a:defRPr sz="24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81" name="Google Shape;181;p34"/>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82" name="Google Shape;182;p3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83" name="Google Shape;183;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84" name="Google Shape;184;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85" name="Google Shape;185;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і вертикальний текст" type="vertTx">
  <p:cSld name="VERTICAL_TEXT">
    <p:spTree>
      <p:nvGrpSpPr>
        <p:cNvPr id="186" name="Shape 186"/>
        <p:cNvGrpSpPr/>
        <p:nvPr/>
      </p:nvGrpSpPr>
      <p:grpSpPr>
        <a:xfrm>
          <a:off x="0" y="0"/>
          <a:ext cx="0" cy="0"/>
          <a:chOff x="0" y="0"/>
          <a:chExt cx="0" cy="0"/>
        </a:xfrm>
      </p:grpSpPr>
      <p:sp>
        <p:nvSpPr>
          <p:cNvPr id="187" name="Google Shape;187;p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88" name="Google Shape;188;p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89" name="Google Shape;189;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0" name="Google Shape;190;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1" name="Google Shape;191;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ий заголовок і текст" type="vertTitleAndTx">
  <p:cSld name="VERTICAL_TITLE_AND_VERTICAL_TEXT">
    <p:spTree>
      <p:nvGrpSpPr>
        <p:cNvPr id="192" name="Shape 192"/>
        <p:cNvGrpSpPr/>
        <p:nvPr/>
      </p:nvGrpSpPr>
      <p:grpSpPr>
        <a:xfrm>
          <a:off x="0" y="0"/>
          <a:ext cx="0" cy="0"/>
          <a:chOff x="0" y="0"/>
          <a:chExt cx="0" cy="0"/>
        </a:xfrm>
      </p:grpSpPr>
      <p:sp>
        <p:nvSpPr>
          <p:cNvPr id="193" name="Google Shape;193;p3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94" name="Google Shape;194;p3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sz="1100"/>
            </a:lvl1pPr>
            <a:lvl2pPr indent="-317500" lvl="1" marL="914400" rtl="0" algn="l">
              <a:lnSpc>
                <a:spcPct val="90000"/>
              </a:lnSpc>
              <a:spcBef>
                <a:spcPts val="400"/>
              </a:spcBef>
              <a:spcAft>
                <a:spcPts val="0"/>
              </a:spcAft>
              <a:buClr>
                <a:schemeClr val="dk1"/>
              </a:buClr>
              <a:buSzPts val="1400"/>
              <a:buChar char="○"/>
              <a:defRPr sz="1100"/>
            </a:lvl2pPr>
            <a:lvl3pPr indent="-317500" lvl="2" marL="1371600" rtl="0" algn="l">
              <a:lnSpc>
                <a:spcPct val="90000"/>
              </a:lnSpc>
              <a:spcBef>
                <a:spcPts val="400"/>
              </a:spcBef>
              <a:spcAft>
                <a:spcPts val="0"/>
              </a:spcAft>
              <a:buClr>
                <a:schemeClr val="dk1"/>
              </a:buClr>
              <a:buSzPts val="1400"/>
              <a:buChar char="■"/>
              <a:defRPr sz="1100"/>
            </a:lvl3pPr>
            <a:lvl4pPr indent="-317500" lvl="3" marL="1828800" rtl="0" algn="l">
              <a:lnSpc>
                <a:spcPct val="90000"/>
              </a:lnSpc>
              <a:spcBef>
                <a:spcPts val="400"/>
              </a:spcBef>
              <a:spcAft>
                <a:spcPts val="0"/>
              </a:spcAft>
              <a:buClr>
                <a:schemeClr val="dk1"/>
              </a:buClr>
              <a:buSzPts val="1400"/>
              <a:buChar char="●"/>
              <a:defRPr sz="1100"/>
            </a:lvl4pPr>
            <a:lvl5pPr indent="-317500" lvl="4" marL="2286000" rtl="0" algn="l">
              <a:lnSpc>
                <a:spcPct val="90000"/>
              </a:lnSpc>
              <a:spcBef>
                <a:spcPts val="400"/>
              </a:spcBef>
              <a:spcAft>
                <a:spcPts val="0"/>
              </a:spcAft>
              <a:buClr>
                <a:schemeClr val="dk1"/>
              </a:buClr>
              <a:buSzPts val="1400"/>
              <a:buChar char="○"/>
              <a:defRPr sz="1100"/>
            </a:lvl5pPr>
            <a:lvl6pPr indent="-317500" lvl="5" marL="2743200" rtl="0" algn="l">
              <a:lnSpc>
                <a:spcPct val="90000"/>
              </a:lnSpc>
              <a:spcBef>
                <a:spcPts val="400"/>
              </a:spcBef>
              <a:spcAft>
                <a:spcPts val="0"/>
              </a:spcAft>
              <a:buClr>
                <a:schemeClr val="dk1"/>
              </a:buClr>
              <a:buSzPts val="1400"/>
              <a:buChar char="■"/>
              <a:defRPr sz="1100"/>
            </a:lvl6pPr>
            <a:lvl7pPr indent="-317500" lvl="6" marL="3200400" rtl="0" algn="l">
              <a:lnSpc>
                <a:spcPct val="90000"/>
              </a:lnSpc>
              <a:spcBef>
                <a:spcPts val="400"/>
              </a:spcBef>
              <a:spcAft>
                <a:spcPts val="0"/>
              </a:spcAft>
              <a:buClr>
                <a:schemeClr val="dk1"/>
              </a:buClr>
              <a:buSzPts val="1400"/>
              <a:buChar char="●"/>
              <a:defRPr sz="1100"/>
            </a:lvl7pPr>
            <a:lvl8pPr indent="-317500" lvl="7" marL="3657600" rtl="0" algn="l">
              <a:lnSpc>
                <a:spcPct val="90000"/>
              </a:lnSpc>
              <a:spcBef>
                <a:spcPts val="400"/>
              </a:spcBef>
              <a:spcAft>
                <a:spcPts val="0"/>
              </a:spcAft>
              <a:buClr>
                <a:schemeClr val="dk1"/>
              </a:buClr>
              <a:buSzPts val="1400"/>
              <a:buChar char="○"/>
              <a:defRPr sz="1100"/>
            </a:lvl8pPr>
            <a:lvl9pPr indent="-317500" lvl="8" marL="4114800" rtl="0" algn="l">
              <a:lnSpc>
                <a:spcPct val="90000"/>
              </a:lnSpc>
              <a:spcBef>
                <a:spcPts val="400"/>
              </a:spcBef>
              <a:spcAft>
                <a:spcPts val="0"/>
              </a:spcAft>
              <a:buClr>
                <a:schemeClr val="dk1"/>
              </a:buClr>
              <a:buSzPts val="1400"/>
              <a:buChar char="■"/>
              <a:defRPr sz="1100"/>
            </a:lvl9pPr>
          </a:lstStyle>
          <a:p/>
        </p:txBody>
      </p:sp>
      <p:sp>
        <p:nvSpPr>
          <p:cNvPr id="195" name="Google Shape;195;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6" name="Google Shape;196;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97" name="Google Shape;197;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grpSp>
        <p:nvGrpSpPr>
          <p:cNvPr id="202" name="Google Shape;202;p37"/>
          <p:cNvGrpSpPr/>
          <p:nvPr/>
        </p:nvGrpSpPr>
        <p:grpSpPr>
          <a:xfrm>
            <a:off x="-1" y="0"/>
            <a:ext cx="9144001" cy="5143500"/>
            <a:chOff x="-1" y="0"/>
            <a:chExt cx="12192001" cy="6858000"/>
          </a:xfrm>
        </p:grpSpPr>
        <p:sp>
          <p:nvSpPr>
            <p:cNvPr id="203" name="Google Shape;203;p37"/>
            <p:cNvSpPr/>
            <p:nvPr/>
          </p:nvSpPr>
          <p:spPr>
            <a:xfrm>
              <a:off x="0" y="0"/>
              <a:ext cx="12192000" cy="6858000"/>
            </a:xfrm>
            <a:prstGeom prst="rect">
              <a:avLst/>
            </a:prstGeom>
            <a:solidFill>
              <a:srgbClr val="26443F"/>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204" name="Google Shape;204;p37"/>
            <p:cNvGrpSpPr/>
            <p:nvPr/>
          </p:nvGrpSpPr>
          <p:grpSpPr>
            <a:xfrm>
              <a:off x="-1" y="0"/>
              <a:ext cx="12192001" cy="6858000"/>
              <a:chOff x="-1" y="0"/>
              <a:chExt cx="12192001" cy="6858000"/>
            </a:xfrm>
          </p:grpSpPr>
          <p:pic>
            <p:nvPicPr>
              <p:cNvPr id="205" name="Google Shape;205;p37"/>
              <p:cNvPicPr preferRelativeResize="0"/>
              <p:nvPr/>
            </p:nvPicPr>
            <p:blipFill rotWithShape="1">
              <a:blip r:embed="rId3">
                <a:alphaModFix/>
              </a:blip>
              <a:srcRect b="0" l="0" r="0" t="0"/>
              <a:stretch/>
            </p:blipFill>
            <p:spPr>
              <a:xfrm flipH="1">
                <a:off x="-1" y="0"/>
                <a:ext cx="12192001" cy="6858000"/>
              </a:xfrm>
              <a:prstGeom prst="rect">
                <a:avLst/>
              </a:prstGeom>
              <a:noFill/>
              <a:ln>
                <a:noFill/>
              </a:ln>
            </p:spPr>
          </p:pic>
          <p:pic>
            <p:nvPicPr>
              <p:cNvPr id="206" name="Google Shape;206;p37"/>
              <p:cNvPicPr preferRelativeResize="0"/>
              <p:nvPr/>
            </p:nvPicPr>
            <p:blipFill rotWithShape="1">
              <a:blip r:embed="rId4">
                <a:alphaModFix/>
              </a:blip>
              <a:srcRect b="0" l="0" r="0" t="0"/>
              <a:stretch/>
            </p:blipFill>
            <p:spPr>
              <a:xfrm>
                <a:off x="6372072" y="2462703"/>
                <a:ext cx="5587398" cy="4362639"/>
              </a:xfrm>
              <a:prstGeom prst="rect">
                <a:avLst/>
              </a:prstGeom>
              <a:noFill/>
              <a:ln>
                <a:noFill/>
              </a:ln>
            </p:spPr>
          </p:pic>
        </p:grpSp>
      </p:grpSp>
      <p:sp>
        <p:nvSpPr>
          <p:cNvPr id="207" name="Google Shape;207;p37"/>
          <p:cNvSpPr txBox="1"/>
          <p:nvPr/>
        </p:nvSpPr>
        <p:spPr>
          <a:xfrm>
            <a:off x="510269" y="1316552"/>
            <a:ext cx="4580100" cy="1546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2400">
                <a:solidFill>
                  <a:schemeClr val="lt1"/>
                </a:solidFill>
                <a:latin typeface="Montserrat SemiBold"/>
                <a:ea typeface="Montserrat SemiBold"/>
                <a:cs typeface="Montserrat SemiBold"/>
                <a:sym typeface="Montserrat SemiBold"/>
              </a:rPr>
              <a:t>Data Storage Android</a:t>
            </a:r>
            <a:endParaRPr sz="2400">
              <a:solidFill>
                <a:schemeClr val="lt1"/>
              </a:solidFill>
              <a:latin typeface="Montserrat SemiBold"/>
              <a:ea typeface="Montserrat SemiBold"/>
              <a:cs typeface="Montserrat SemiBold"/>
              <a:sym typeface="Montserrat SemiBold"/>
            </a:endParaRPr>
          </a:p>
        </p:txBody>
      </p:sp>
      <p:sp>
        <p:nvSpPr>
          <p:cNvPr id="208" name="Google Shape;208;p37"/>
          <p:cNvSpPr txBox="1"/>
          <p:nvPr/>
        </p:nvSpPr>
        <p:spPr>
          <a:xfrm>
            <a:off x="526597" y="3786643"/>
            <a:ext cx="7593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SemiBold"/>
                <a:ea typeface="Montserrat SemiBold"/>
                <a:cs typeface="Montserrat SemiBold"/>
                <a:sym typeface="Montserrat SemiBold"/>
              </a:rPr>
              <a:t>Speaker:</a:t>
            </a:r>
            <a:endParaRPr sz="900">
              <a:solidFill>
                <a:schemeClr val="lt1"/>
              </a:solidFill>
              <a:latin typeface="Montserrat SemiBold"/>
              <a:ea typeface="Montserrat SemiBold"/>
              <a:cs typeface="Montserrat SemiBold"/>
              <a:sym typeface="Montserrat SemiBold"/>
            </a:endParaRPr>
          </a:p>
        </p:txBody>
      </p:sp>
      <p:sp>
        <p:nvSpPr>
          <p:cNvPr id="209" name="Google Shape;209;p37"/>
          <p:cNvSpPr txBox="1"/>
          <p:nvPr/>
        </p:nvSpPr>
        <p:spPr>
          <a:xfrm>
            <a:off x="526601" y="4009025"/>
            <a:ext cx="9237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900">
                <a:solidFill>
                  <a:schemeClr val="lt1"/>
                </a:solidFill>
                <a:latin typeface="Montserrat ExtraLight"/>
                <a:ea typeface="Montserrat ExtraLight"/>
                <a:cs typeface="Montserrat ExtraLight"/>
                <a:sym typeface="Montserrat ExtraLight"/>
              </a:rPr>
              <a:t>Andrii Rudyk</a:t>
            </a:r>
            <a:r>
              <a:rPr lang="uk" sz="900">
                <a:solidFill>
                  <a:schemeClr val="lt1"/>
                </a:solidFill>
                <a:latin typeface="Montserrat ExtraLight"/>
                <a:ea typeface="Montserrat ExtraLight"/>
                <a:cs typeface="Montserrat ExtraLight"/>
                <a:sym typeface="Montserrat ExtraLight"/>
              </a:rPr>
              <a:t> </a:t>
            </a:r>
            <a:endParaRPr sz="900">
              <a:solidFill>
                <a:schemeClr val="lt1"/>
              </a:solidFill>
              <a:latin typeface="Montserrat ExtraLight"/>
              <a:ea typeface="Montserrat ExtraLight"/>
              <a:cs typeface="Montserrat ExtraLight"/>
              <a:sym typeface="Montserrat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6"/>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5" name="Google Shape;355;p46"/>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6" name="Google Shape;356;p46"/>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7" name="Google Shape;357;p46"/>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8" name="Google Shape;358;p46"/>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59" name="Google Shape;359;p46"/>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0" name="Google Shape;360;p46"/>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1" name="Google Shape;361;p46"/>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2" name="Google Shape;362;p46"/>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3" name="Google Shape;363;p46"/>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4" name="Google Shape;364;p46"/>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5" name="Google Shape;365;p46"/>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6" name="Google Shape;366;p46"/>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SQLite - SQLiteOpenHelper</a:t>
            </a:r>
            <a:endParaRPr sz="1800">
              <a:solidFill>
                <a:schemeClr val="dk1"/>
              </a:solidFill>
              <a:latin typeface="Montserrat SemiBold"/>
              <a:ea typeface="Montserrat SemiBold"/>
              <a:cs typeface="Montserrat SemiBold"/>
              <a:sym typeface="Montserrat SemiBold"/>
            </a:endParaRPr>
          </a:p>
        </p:txBody>
      </p:sp>
      <p:sp>
        <p:nvSpPr>
          <p:cNvPr id="367" name="Google Shape;367;p46"/>
          <p:cNvSpPr txBox="1"/>
          <p:nvPr/>
        </p:nvSpPr>
        <p:spPr>
          <a:xfrm>
            <a:off x="648825" y="1292425"/>
            <a:ext cx="7997100" cy="3126900"/>
          </a:xfrm>
          <a:prstGeom prst="rect">
            <a:avLst/>
          </a:prstGeom>
          <a:noFill/>
          <a:ln>
            <a:noFill/>
          </a:ln>
        </p:spPr>
        <p:txBody>
          <a:bodyPr anchorCtr="0" anchor="t" bIns="34275" lIns="68575" spcFirstLastPara="1" rIns="68575" wrap="square" tIns="34275">
            <a:noAutofit/>
          </a:bodyPr>
          <a:lstStyle/>
          <a:p>
            <a:pPr indent="360000" lvl="0" marL="0" marR="228600" rtl="0" algn="l">
              <a:lnSpc>
                <a:spcPct val="142857"/>
              </a:lnSpc>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Android has features available to handle changing database schemas, which mostly depend on using the SQLiteOpenHelper class.</a:t>
            </a:r>
            <a:endParaRPr sz="1200">
              <a:solidFill>
                <a:schemeClr val="dk1"/>
              </a:solidFill>
              <a:latin typeface="Montserrat ExtraLight"/>
              <a:ea typeface="Montserrat ExtraLight"/>
              <a:cs typeface="Montserrat ExtraLight"/>
              <a:sym typeface="Montserrat ExtraLight"/>
            </a:endParaRPr>
          </a:p>
          <a:p>
            <a:pPr indent="360000" lvl="0" marL="0" marR="228600" rtl="0" algn="l">
              <a:lnSpc>
                <a:spcPct val="142857"/>
              </a:lnSpc>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SQLiteOpenHelper is designed to get rid of two very common problems.</a:t>
            </a:r>
            <a:endParaRPr sz="1200">
              <a:solidFill>
                <a:schemeClr val="dk1"/>
              </a:solidFill>
              <a:latin typeface="Montserrat ExtraLight"/>
              <a:ea typeface="Montserrat ExtraLight"/>
              <a:cs typeface="Montserrat ExtraLight"/>
              <a:sym typeface="Montserrat ExtraLight"/>
            </a:endParaRPr>
          </a:p>
          <a:p>
            <a:pPr indent="360000" lvl="0" marL="0" marR="228600" rtl="0" algn="l">
              <a:lnSpc>
                <a:spcPct val="142857"/>
              </a:lnSpc>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When the application runs the first time – At this point, we do not yet have a database. So we will have to create the tables, indexes, starter data, and so on.</a:t>
            </a:r>
            <a:endParaRPr sz="1200">
              <a:solidFill>
                <a:schemeClr val="dk1"/>
              </a:solidFill>
              <a:latin typeface="Montserrat ExtraLight"/>
              <a:ea typeface="Montserrat ExtraLight"/>
              <a:cs typeface="Montserrat ExtraLight"/>
              <a:sym typeface="Montserrat ExtraLight"/>
            </a:endParaRPr>
          </a:p>
          <a:p>
            <a:pPr indent="360000" lvl="0" marL="0" marR="228600" rtl="0" algn="l">
              <a:lnSpc>
                <a:spcPct val="142857"/>
              </a:lnSpc>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When the application is upgraded to a newer schema – Our database will still be on the old schema from the older edition of the app. We will have option to alter the database schema to match the needs of the rest of the app.</a:t>
            </a:r>
            <a:endParaRPr sz="1200">
              <a:solidFill>
                <a:schemeClr val="dk1"/>
              </a:solidFill>
              <a:latin typeface="Montserrat ExtraLight"/>
              <a:ea typeface="Montserrat ExtraLight"/>
              <a:cs typeface="Montserrat ExtraLight"/>
              <a:sym typeface="Montserrat ExtraLight"/>
            </a:endParaRPr>
          </a:p>
          <a:p>
            <a:pPr indent="360000" lvl="0" marL="0" marR="228600" rtl="0" algn="l">
              <a:lnSpc>
                <a:spcPct val="142857"/>
              </a:lnSpc>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360000" lvl="0" marL="0" marR="228600" rtl="0" algn="l">
              <a:lnSpc>
                <a:spcPct val="142857"/>
              </a:lnSpc>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360000" lvl="0" marL="0" marR="50800" rtl="0" algn="l">
              <a:lnSpc>
                <a:spcPct val="115000"/>
              </a:lnSpc>
              <a:spcBef>
                <a:spcPts val="0"/>
              </a:spcBef>
              <a:spcAft>
                <a:spcPts val="0"/>
              </a:spcAft>
              <a:buNone/>
            </a:pPr>
            <a:r>
              <a:t/>
            </a:r>
            <a:endParaRPr sz="900">
              <a:solidFill>
                <a:srgbClr val="313131"/>
              </a:solidFill>
              <a:highlight>
                <a:srgbClr val="F1F1F1"/>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7"/>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3" name="Google Shape;373;p47"/>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4" name="Google Shape;374;p47"/>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5" name="Google Shape;375;p47"/>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6" name="Google Shape;376;p47"/>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7" name="Google Shape;377;p47"/>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8" name="Google Shape;378;p47"/>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9" name="Google Shape;379;p47"/>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0" name="Google Shape;380;p47"/>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1" name="Google Shape;381;p47"/>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2" name="Google Shape;382;p47"/>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3" name="Google Shape;383;p47"/>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4" name="Google Shape;384;p47"/>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SQLite - Create Database</a:t>
            </a:r>
            <a:endParaRPr sz="1800">
              <a:solidFill>
                <a:schemeClr val="dk1"/>
              </a:solidFill>
              <a:latin typeface="Montserrat SemiBold"/>
              <a:ea typeface="Montserrat SemiBold"/>
              <a:cs typeface="Montserrat SemiBold"/>
              <a:sym typeface="Montserrat SemiBold"/>
            </a:endParaRPr>
          </a:p>
        </p:txBody>
      </p:sp>
      <p:sp>
        <p:nvSpPr>
          <p:cNvPr id="385" name="Google Shape;385;p47"/>
          <p:cNvSpPr txBox="1"/>
          <p:nvPr/>
        </p:nvSpPr>
        <p:spPr>
          <a:xfrm>
            <a:off x="648825" y="1292425"/>
            <a:ext cx="7997100" cy="3126900"/>
          </a:xfrm>
          <a:prstGeom prst="rect">
            <a:avLst/>
          </a:prstGeom>
          <a:noFill/>
          <a:ln>
            <a:noFill/>
          </a:ln>
        </p:spPr>
        <p:txBody>
          <a:bodyPr anchorCtr="0" anchor="t" bIns="34275" lIns="68575" spcFirstLastPara="1" rIns="68575" wrap="square" tIns="34275">
            <a:noAutofit/>
          </a:bodyPr>
          <a:lstStyle/>
          <a:p>
            <a:pPr indent="360000" lvl="0" marL="0" marR="50800" rtl="0" algn="l">
              <a:lnSpc>
                <a:spcPct val="115000"/>
              </a:lnSpc>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Once you have defined how your database looks, you should implement methods that create and maintain the database and tables.</a:t>
            </a:r>
            <a:endParaRPr sz="1200">
              <a:solidFill>
                <a:schemeClr val="dk1"/>
              </a:solidFill>
              <a:latin typeface="Montserrat ExtraLight"/>
              <a:ea typeface="Montserrat ExtraLight"/>
              <a:cs typeface="Montserrat ExtraLight"/>
              <a:sym typeface="Montserrat ExtraLight"/>
            </a:endParaRPr>
          </a:p>
          <a:p>
            <a:pPr indent="360000" lvl="0" marL="0" marR="50800" rtl="0" algn="l">
              <a:lnSpc>
                <a:spcPct val="115000"/>
              </a:lnSpc>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B78E7"/>
                </a:solidFill>
                <a:latin typeface="Roboto Mono"/>
                <a:ea typeface="Roboto Mono"/>
                <a:cs typeface="Roboto Mono"/>
                <a:sym typeface="Roboto Mono"/>
              </a:rPr>
              <a:t>private</a:t>
            </a:r>
            <a:r>
              <a:rPr lang="uk" sz="1050">
                <a:solidFill>
                  <a:srgbClr val="37474F"/>
                </a:solidFill>
                <a:latin typeface="Roboto Mono"/>
                <a:ea typeface="Roboto Mono"/>
                <a:cs typeface="Roboto Mono"/>
                <a:sym typeface="Roboto Mono"/>
              </a:rPr>
              <a:t> const </a:t>
            </a: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SQL</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CREATE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ENTRIES =</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a:t>
            </a:r>
            <a:r>
              <a:rPr lang="uk" sz="1050">
                <a:solidFill>
                  <a:srgbClr val="0D904F"/>
                </a:solidFill>
                <a:latin typeface="Roboto Mono"/>
                <a:ea typeface="Roboto Mono"/>
                <a:cs typeface="Roboto Mono"/>
                <a:sym typeface="Roboto Mono"/>
              </a:rPr>
              <a:t>"CREATE TABLE ${FeedEntry.TABLE_NAME} ("</a:t>
            </a:r>
            <a:r>
              <a:rPr lang="uk"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a:t>
            </a:r>
            <a:r>
              <a:rPr lang="uk" sz="1050">
                <a:solidFill>
                  <a:srgbClr val="0D904F"/>
                </a:solidFill>
                <a:latin typeface="Roboto Mono"/>
                <a:ea typeface="Roboto Mono"/>
                <a:cs typeface="Roboto Mono"/>
                <a:sym typeface="Roboto Mono"/>
              </a:rPr>
              <a:t>"${BaseColumns._ID} INTEGER PRIMARY KEY,"</a:t>
            </a:r>
            <a:r>
              <a:rPr lang="uk"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a:t>
            </a:r>
            <a:r>
              <a:rPr lang="uk" sz="1050">
                <a:solidFill>
                  <a:srgbClr val="0D904F"/>
                </a:solidFill>
                <a:latin typeface="Roboto Mono"/>
                <a:ea typeface="Roboto Mono"/>
                <a:cs typeface="Roboto Mono"/>
                <a:sym typeface="Roboto Mono"/>
              </a:rPr>
              <a:t>"${FeedEntry.COLUMN_NAME_TITLE} TEXT,"</a:t>
            </a:r>
            <a:r>
              <a:rPr lang="uk"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a:t>
            </a:r>
            <a:r>
              <a:rPr lang="uk" sz="1050">
                <a:solidFill>
                  <a:srgbClr val="0D904F"/>
                </a:solidFill>
                <a:latin typeface="Roboto Mono"/>
                <a:ea typeface="Roboto Mono"/>
                <a:cs typeface="Roboto Mono"/>
                <a:sym typeface="Roboto Mono"/>
              </a:rPr>
              <a:t>"${FeedEntry.COLUMN_NAME_SUBTITLE} TEXT)"</a:t>
            </a:r>
            <a:endParaRPr sz="1050">
              <a:solidFill>
                <a:srgbClr val="0D90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B78E7"/>
                </a:solidFill>
                <a:latin typeface="Roboto Mono"/>
                <a:ea typeface="Roboto Mono"/>
                <a:cs typeface="Roboto Mono"/>
                <a:sym typeface="Roboto Mono"/>
              </a:rPr>
              <a:t>private</a:t>
            </a:r>
            <a:r>
              <a:rPr lang="uk" sz="1050">
                <a:solidFill>
                  <a:srgbClr val="37474F"/>
                </a:solidFill>
                <a:latin typeface="Roboto Mono"/>
                <a:ea typeface="Roboto Mono"/>
                <a:cs typeface="Roboto Mono"/>
                <a:sym typeface="Roboto Mono"/>
              </a:rPr>
              <a:t> const </a:t>
            </a: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SQL</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DELETE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ENTRIES = </a:t>
            </a:r>
            <a:r>
              <a:rPr lang="uk" sz="1050">
                <a:solidFill>
                  <a:srgbClr val="0D904F"/>
                </a:solidFill>
                <a:latin typeface="Roboto Mono"/>
                <a:ea typeface="Roboto Mono"/>
                <a:cs typeface="Roboto Mono"/>
                <a:sym typeface="Roboto Mono"/>
              </a:rPr>
              <a:t>"DROP TABLE IF EXISTS ${FeedEntry.TABLE_NAME}"</a:t>
            </a:r>
            <a:endParaRPr sz="1050">
              <a:solidFill>
                <a:srgbClr val="0D904F"/>
              </a:solidFill>
              <a:latin typeface="Roboto Mono"/>
              <a:ea typeface="Roboto Mono"/>
              <a:cs typeface="Roboto Mono"/>
              <a:sym typeface="Roboto Mono"/>
            </a:endParaRPr>
          </a:p>
          <a:p>
            <a:pPr indent="360000" lvl="0" marL="0" marR="50800" rtl="0" algn="l">
              <a:lnSpc>
                <a:spcPct val="115000"/>
              </a:lnSpc>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8"/>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1" name="Google Shape;391;p48"/>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2" name="Google Shape;392;p48"/>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3" name="Google Shape;393;p48"/>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4" name="Google Shape;394;p48"/>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5" name="Google Shape;395;p48"/>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6" name="Google Shape;396;p48"/>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7" name="Google Shape;397;p48"/>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8" name="Google Shape;398;p48"/>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99" name="Google Shape;399;p48"/>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0" name="Google Shape;400;p48"/>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1" name="Google Shape;401;p48"/>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2" name="Google Shape;402;p48"/>
          <p:cNvSpPr txBox="1"/>
          <p:nvPr/>
        </p:nvSpPr>
        <p:spPr>
          <a:xfrm>
            <a:off x="1805400" y="2865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SQLite - Create Database</a:t>
            </a:r>
            <a:endParaRPr sz="1800">
              <a:solidFill>
                <a:schemeClr val="dk1"/>
              </a:solidFill>
              <a:latin typeface="Montserrat SemiBold"/>
              <a:ea typeface="Montserrat SemiBold"/>
              <a:cs typeface="Montserrat SemiBold"/>
              <a:sym typeface="Montserrat SemiBold"/>
            </a:endParaRPr>
          </a:p>
        </p:txBody>
      </p:sp>
      <p:sp>
        <p:nvSpPr>
          <p:cNvPr id="403" name="Google Shape;403;p48"/>
          <p:cNvSpPr txBox="1"/>
          <p:nvPr/>
        </p:nvSpPr>
        <p:spPr>
          <a:xfrm>
            <a:off x="648825" y="835225"/>
            <a:ext cx="7997100" cy="3126900"/>
          </a:xfrm>
          <a:prstGeom prst="rect">
            <a:avLst/>
          </a:prstGeom>
          <a:noFill/>
          <a:ln>
            <a:noFill/>
          </a:ln>
        </p:spPr>
        <p:txBody>
          <a:bodyPr anchorCtr="0" anchor="t" bIns="34275" lIns="68575" spcFirstLastPara="1" rIns="68575" wrap="square" tIns="34275">
            <a:noAutofit/>
          </a:bodyPr>
          <a:lstStyle/>
          <a:p>
            <a:pPr indent="0" lvl="0" marL="215900" marR="228600" rtl="0" algn="l">
              <a:lnSpc>
                <a:spcPct val="142857"/>
              </a:lnSpc>
              <a:spcBef>
                <a:spcPts val="0"/>
              </a:spcBef>
              <a:spcAft>
                <a:spcPts val="0"/>
              </a:spcAft>
              <a:buClr>
                <a:schemeClr val="dk1"/>
              </a:buClr>
              <a:buSzPts val="1100"/>
              <a:buFont typeface="Arial"/>
              <a:buNone/>
            </a:pPr>
            <a:r>
              <a:rPr lang="uk" sz="900">
                <a:solidFill>
                  <a:srgbClr val="3B78E7"/>
                </a:solidFill>
                <a:latin typeface="Roboto Mono"/>
                <a:ea typeface="Roboto Mono"/>
                <a:cs typeface="Roboto Mono"/>
                <a:sym typeface="Roboto Mono"/>
              </a:rPr>
              <a:t>class</a:t>
            </a:r>
            <a:r>
              <a:rPr lang="uk" sz="900">
                <a:solidFill>
                  <a:srgbClr val="37474F"/>
                </a:solidFill>
                <a:latin typeface="Roboto Mono"/>
                <a:ea typeface="Roboto Mono"/>
                <a:cs typeface="Roboto Mono"/>
                <a:sym typeface="Roboto Mono"/>
              </a:rPr>
              <a:t> </a:t>
            </a:r>
            <a:r>
              <a:rPr lang="uk" sz="900">
                <a:solidFill>
                  <a:srgbClr val="9C27B0"/>
                </a:solidFill>
                <a:latin typeface="Roboto Mono"/>
                <a:ea typeface="Roboto Mono"/>
                <a:cs typeface="Roboto Mono"/>
                <a:sym typeface="Roboto Mono"/>
              </a:rPr>
              <a:t>FeedReaderDbHelper</a:t>
            </a:r>
            <a:r>
              <a:rPr lang="uk" sz="900">
                <a:solidFill>
                  <a:srgbClr val="37474F"/>
                </a:solidFill>
                <a:latin typeface="Roboto Mono"/>
                <a:ea typeface="Roboto Mono"/>
                <a:cs typeface="Roboto Mono"/>
                <a:sym typeface="Roboto Mono"/>
              </a:rPr>
              <a:t>(context: </a:t>
            </a:r>
            <a:r>
              <a:rPr lang="uk" sz="900">
                <a:solidFill>
                  <a:srgbClr val="9C27B0"/>
                </a:solidFill>
                <a:latin typeface="Roboto Mono"/>
                <a:ea typeface="Roboto Mono"/>
                <a:cs typeface="Roboto Mono"/>
                <a:sym typeface="Roboto Mono"/>
              </a:rPr>
              <a:t>Context</a:t>
            </a:r>
            <a:r>
              <a:rPr lang="uk" sz="900">
                <a:solidFill>
                  <a:srgbClr val="37474F"/>
                </a:solidFill>
                <a:latin typeface="Roboto Mono"/>
                <a:ea typeface="Roboto Mono"/>
                <a:cs typeface="Roboto Mono"/>
                <a:sym typeface="Roboto Mono"/>
              </a:rPr>
              <a:t>) : </a:t>
            </a:r>
            <a:r>
              <a:rPr lang="uk" sz="900">
                <a:solidFill>
                  <a:srgbClr val="9C27B0"/>
                </a:solidFill>
                <a:latin typeface="Roboto Mono"/>
                <a:ea typeface="Roboto Mono"/>
                <a:cs typeface="Roboto Mono"/>
                <a:sym typeface="Roboto Mono"/>
              </a:rPr>
              <a:t>SQLiteOpenHelper</a:t>
            </a:r>
            <a:r>
              <a:rPr lang="uk" sz="900">
                <a:solidFill>
                  <a:srgbClr val="37474F"/>
                </a:solidFill>
                <a:latin typeface="Roboto Mono"/>
                <a:ea typeface="Roboto Mono"/>
                <a:cs typeface="Roboto Mono"/>
                <a:sym typeface="Roboto Mono"/>
              </a:rPr>
              <a:t>(context, DATABASE</a:t>
            </a:r>
            <a:r>
              <a:rPr lang="uk" sz="900">
                <a:solidFill>
                  <a:srgbClr val="C53929"/>
                </a:solidFill>
                <a:latin typeface="Roboto Mono"/>
                <a:ea typeface="Roboto Mono"/>
                <a:cs typeface="Roboto Mono"/>
                <a:sym typeface="Roboto Mono"/>
              </a:rPr>
              <a:t>_</a:t>
            </a:r>
            <a:r>
              <a:rPr lang="uk" sz="900">
                <a:solidFill>
                  <a:srgbClr val="37474F"/>
                </a:solidFill>
                <a:latin typeface="Roboto Mono"/>
                <a:ea typeface="Roboto Mono"/>
                <a:cs typeface="Roboto Mono"/>
                <a:sym typeface="Roboto Mono"/>
              </a:rPr>
              <a:t>NAME, </a:t>
            </a:r>
            <a:r>
              <a:rPr lang="uk" sz="900">
                <a:solidFill>
                  <a:srgbClr val="C53929"/>
                </a:solidFill>
                <a:latin typeface="Roboto Mono"/>
                <a:ea typeface="Roboto Mono"/>
                <a:cs typeface="Roboto Mono"/>
                <a:sym typeface="Roboto Mono"/>
              </a:rPr>
              <a:t>null</a:t>
            </a:r>
            <a:r>
              <a:rPr lang="uk" sz="900">
                <a:solidFill>
                  <a:srgbClr val="37474F"/>
                </a:solidFill>
                <a:latin typeface="Roboto Mono"/>
                <a:ea typeface="Roboto Mono"/>
                <a:cs typeface="Roboto Mono"/>
                <a:sym typeface="Roboto Mono"/>
              </a:rPr>
              <a:t>, DATABASE</a:t>
            </a:r>
            <a:r>
              <a:rPr lang="uk" sz="900">
                <a:solidFill>
                  <a:srgbClr val="C53929"/>
                </a:solidFill>
                <a:latin typeface="Roboto Mono"/>
                <a:ea typeface="Roboto Mono"/>
                <a:cs typeface="Roboto Mono"/>
                <a:sym typeface="Roboto Mono"/>
              </a:rPr>
              <a:t>_</a:t>
            </a:r>
            <a:r>
              <a:rPr lang="uk" sz="900">
                <a:solidFill>
                  <a:srgbClr val="37474F"/>
                </a:solidFill>
                <a:latin typeface="Roboto Mono"/>
                <a:ea typeface="Roboto Mono"/>
                <a:cs typeface="Roboto Mono"/>
                <a:sym typeface="Roboto Mono"/>
              </a:rPr>
              <a:t>VERSION) {</a:t>
            </a:r>
            <a:endParaRPr sz="90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a:t>
            </a:r>
            <a:r>
              <a:rPr lang="uk" sz="900">
                <a:solidFill>
                  <a:srgbClr val="3B78E7"/>
                </a:solidFill>
                <a:latin typeface="Roboto Mono"/>
                <a:ea typeface="Roboto Mono"/>
                <a:cs typeface="Roboto Mono"/>
                <a:sym typeface="Roboto Mono"/>
              </a:rPr>
              <a:t>override</a:t>
            </a:r>
            <a:r>
              <a:rPr lang="uk" sz="900">
                <a:solidFill>
                  <a:srgbClr val="37474F"/>
                </a:solidFill>
                <a:latin typeface="Roboto Mono"/>
                <a:ea typeface="Roboto Mono"/>
                <a:cs typeface="Roboto Mono"/>
                <a:sym typeface="Roboto Mono"/>
              </a:rPr>
              <a:t> </a:t>
            </a:r>
            <a:r>
              <a:rPr lang="uk" sz="900">
                <a:solidFill>
                  <a:srgbClr val="3B78E7"/>
                </a:solidFill>
                <a:latin typeface="Roboto Mono"/>
                <a:ea typeface="Roboto Mono"/>
                <a:cs typeface="Roboto Mono"/>
                <a:sym typeface="Roboto Mono"/>
              </a:rPr>
              <a:t>fun</a:t>
            </a:r>
            <a:r>
              <a:rPr lang="uk" sz="900">
                <a:solidFill>
                  <a:srgbClr val="37474F"/>
                </a:solidFill>
                <a:latin typeface="Roboto Mono"/>
                <a:ea typeface="Roboto Mono"/>
                <a:cs typeface="Roboto Mono"/>
                <a:sym typeface="Roboto Mono"/>
              </a:rPr>
              <a:t> onCreate(db: </a:t>
            </a:r>
            <a:r>
              <a:rPr lang="uk" sz="900">
                <a:solidFill>
                  <a:srgbClr val="9C27B0"/>
                </a:solidFill>
                <a:latin typeface="Roboto Mono"/>
                <a:ea typeface="Roboto Mono"/>
                <a:cs typeface="Roboto Mono"/>
                <a:sym typeface="Roboto Mono"/>
              </a:rPr>
              <a:t>SQLiteDatabase</a:t>
            </a:r>
            <a:r>
              <a:rPr lang="uk"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db.execSQL(SQL</a:t>
            </a:r>
            <a:r>
              <a:rPr lang="uk" sz="900">
                <a:solidFill>
                  <a:srgbClr val="C53929"/>
                </a:solidFill>
                <a:latin typeface="Roboto Mono"/>
                <a:ea typeface="Roboto Mono"/>
                <a:cs typeface="Roboto Mono"/>
                <a:sym typeface="Roboto Mono"/>
              </a:rPr>
              <a:t>_</a:t>
            </a:r>
            <a:r>
              <a:rPr lang="uk" sz="900">
                <a:solidFill>
                  <a:srgbClr val="37474F"/>
                </a:solidFill>
                <a:latin typeface="Roboto Mono"/>
                <a:ea typeface="Roboto Mono"/>
                <a:cs typeface="Roboto Mono"/>
                <a:sym typeface="Roboto Mono"/>
              </a:rPr>
              <a:t>CREATE</a:t>
            </a:r>
            <a:r>
              <a:rPr lang="uk" sz="900">
                <a:solidFill>
                  <a:srgbClr val="C53929"/>
                </a:solidFill>
                <a:latin typeface="Roboto Mono"/>
                <a:ea typeface="Roboto Mono"/>
                <a:cs typeface="Roboto Mono"/>
                <a:sym typeface="Roboto Mono"/>
              </a:rPr>
              <a:t>_</a:t>
            </a:r>
            <a:r>
              <a:rPr lang="uk" sz="900">
                <a:solidFill>
                  <a:srgbClr val="37474F"/>
                </a:solidFill>
                <a:latin typeface="Roboto Mono"/>
                <a:ea typeface="Roboto Mono"/>
                <a:cs typeface="Roboto Mono"/>
                <a:sym typeface="Roboto Mono"/>
              </a:rPr>
              <a:t>ENTRIES)</a:t>
            </a:r>
            <a:endParaRPr sz="90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a:t>
            </a:r>
            <a:r>
              <a:rPr lang="uk" sz="900">
                <a:solidFill>
                  <a:srgbClr val="3B78E7"/>
                </a:solidFill>
                <a:latin typeface="Roboto Mono"/>
                <a:ea typeface="Roboto Mono"/>
                <a:cs typeface="Roboto Mono"/>
                <a:sym typeface="Roboto Mono"/>
              </a:rPr>
              <a:t>override</a:t>
            </a:r>
            <a:r>
              <a:rPr lang="uk" sz="900">
                <a:solidFill>
                  <a:srgbClr val="37474F"/>
                </a:solidFill>
                <a:latin typeface="Roboto Mono"/>
                <a:ea typeface="Roboto Mono"/>
                <a:cs typeface="Roboto Mono"/>
                <a:sym typeface="Roboto Mono"/>
              </a:rPr>
              <a:t> </a:t>
            </a:r>
            <a:r>
              <a:rPr lang="uk" sz="900">
                <a:solidFill>
                  <a:srgbClr val="3B78E7"/>
                </a:solidFill>
                <a:latin typeface="Roboto Mono"/>
                <a:ea typeface="Roboto Mono"/>
                <a:cs typeface="Roboto Mono"/>
                <a:sym typeface="Roboto Mono"/>
              </a:rPr>
              <a:t>fun</a:t>
            </a:r>
            <a:r>
              <a:rPr lang="uk" sz="900">
                <a:solidFill>
                  <a:srgbClr val="37474F"/>
                </a:solidFill>
                <a:latin typeface="Roboto Mono"/>
                <a:ea typeface="Roboto Mono"/>
                <a:cs typeface="Roboto Mono"/>
                <a:sym typeface="Roboto Mono"/>
              </a:rPr>
              <a:t> onUpgrade(db: </a:t>
            </a:r>
            <a:r>
              <a:rPr lang="uk" sz="900">
                <a:solidFill>
                  <a:srgbClr val="9C27B0"/>
                </a:solidFill>
                <a:latin typeface="Roboto Mono"/>
                <a:ea typeface="Roboto Mono"/>
                <a:cs typeface="Roboto Mono"/>
                <a:sym typeface="Roboto Mono"/>
              </a:rPr>
              <a:t>SQLiteDatabase</a:t>
            </a:r>
            <a:r>
              <a:rPr lang="uk" sz="900">
                <a:solidFill>
                  <a:srgbClr val="37474F"/>
                </a:solidFill>
                <a:latin typeface="Roboto Mono"/>
                <a:ea typeface="Roboto Mono"/>
                <a:cs typeface="Roboto Mono"/>
                <a:sym typeface="Roboto Mono"/>
              </a:rPr>
              <a:t>, oldVersion: </a:t>
            </a:r>
            <a:r>
              <a:rPr lang="uk" sz="900">
                <a:solidFill>
                  <a:srgbClr val="9C27B0"/>
                </a:solidFill>
                <a:latin typeface="Roboto Mono"/>
                <a:ea typeface="Roboto Mono"/>
                <a:cs typeface="Roboto Mono"/>
                <a:sym typeface="Roboto Mono"/>
              </a:rPr>
              <a:t>Int</a:t>
            </a:r>
            <a:r>
              <a:rPr lang="uk" sz="900">
                <a:solidFill>
                  <a:srgbClr val="37474F"/>
                </a:solidFill>
                <a:latin typeface="Roboto Mono"/>
                <a:ea typeface="Roboto Mono"/>
                <a:cs typeface="Roboto Mono"/>
                <a:sym typeface="Roboto Mono"/>
              </a:rPr>
              <a:t>, newVersion: </a:t>
            </a:r>
            <a:r>
              <a:rPr lang="uk" sz="900">
                <a:solidFill>
                  <a:srgbClr val="9C27B0"/>
                </a:solidFill>
                <a:latin typeface="Roboto Mono"/>
                <a:ea typeface="Roboto Mono"/>
                <a:cs typeface="Roboto Mono"/>
                <a:sym typeface="Roboto Mono"/>
              </a:rPr>
              <a:t>Int</a:t>
            </a:r>
            <a:r>
              <a:rPr lang="uk"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a:t>
            </a:r>
            <a:r>
              <a:rPr lang="uk" sz="900">
                <a:solidFill>
                  <a:srgbClr val="D81B60"/>
                </a:solidFill>
                <a:latin typeface="Roboto Mono"/>
                <a:ea typeface="Roboto Mono"/>
                <a:cs typeface="Roboto Mono"/>
                <a:sym typeface="Roboto Mono"/>
              </a:rPr>
              <a:t>// This database is only a cache for online data, so its upgrade policy is</a:t>
            </a:r>
            <a:endParaRPr sz="90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a:t>
            </a:r>
            <a:r>
              <a:rPr lang="uk" sz="900">
                <a:solidFill>
                  <a:srgbClr val="D81B60"/>
                </a:solidFill>
                <a:latin typeface="Roboto Mono"/>
                <a:ea typeface="Roboto Mono"/>
                <a:cs typeface="Roboto Mono"/>
                <a:sym typeface="Roboto Mono"/>
              </a:rPr>
              <a:t>// to simply to discard the data and start over</a:t>
            </a:r>
            <a:endParaRPr sz="90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db.execSQL(SQL</a:t>
            </a:r>
            <a:r>
              <a:rPr lang="uk" sz="900">
                <a:solidFill>
                  <a:srgbClr val="C53929"/>
                </a:solidFill>
                <a:latin typeface="Roboto Mono"/>
                <a:ea typeface="Roboto Mono"/>
                <a:cs typeface="Roboto Mono"/>
                <a:sym typeface="Roboto Mono"/>
              </a:rPr>
              <a:t>_</a:t>
            </a:r>
            <a:r>
              <a:rPr lang="uk" sz="900">
                <a:solidFill>
                  <a:srgbClr val="37474F"/>
                </a:solidFill>
                <a:latin typeface="Roboto Mono"/>
                <a:ea typeface="Roboto Mono"/>
                <a:cs typeface="Roboto Mono"/>
                <a:sym typeface="Roboto Mono"/>
              </a:rPr>
              <a:t>DELETE</a:t>
            </a:r>
            <a:r>
              <a:rPr lang="uk" sz="900">
                <a:solidFill>
                  <a:srgbClr val="C53929"/>
                </a:solidFill>
                <a:latin typeface="Roboto Mono"/>
                <a:ea typeface="Roboto Mono"/>
                <a:cs typeface="Roboto Mono"/>
                <a:sym typeface="Roboto Mono"/>
              </a:rPr>
              <a:t>_</a:t>
            </a:r>
            <a:r>
              <a:rPr lang="uk" sz="900">
                <a:solidFill>
                  <a:srgbClr val="37474F"/>
                </a:solidFill>
                <a:latin typeface="Roboto Mono"/>
                <a:ea typeface="Roboto Mono"/>
                <a:cs typeface="Roboto Mono"/>
                <a:sym typeface="Roboto Mono"/>
              </a:rPr>
              <a:t>ENTRIES)</a:t>
            </a:r>
            <a:endParaRPr sz="90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onCreate(db)</a:t>
            </a:r>
            <a:endParaRPr sz="90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a:t>
            </a:r>
            <a:r>
              <a:rPr lang="uk" sz="900">
                <a:solidFill>
                  <a:srgbClr val="3B78E7"/>
                </a:solidFill>
                <a:latin typeface="Roboto Mono"/>
                <a:ea typeface="Roboto Mono"/>
                <a:cs typeface="Roboto Mono"/>
                <a:sym typeface="Roboto Mono"/>
              </a:rPr>
              <a:t>override</a:t>
            </a:r>
            <a:r>
              <a:rPr lang="uk" sz="900">
                <a:solidFill>
                  <a:srgbClr val="37474F"/>
                </a:solidFill>
                <a:latin typeface="Roboto Mono"/>
                <a:ea typeface="Roboto Mono"/>
                <a:cs typeface="Roboto Mono"/>
                <a:sym typeface="Roboto Mono"/>
              </a:rPr>
              <a:t> </a:t>
            </a:r>
            <a:r>
              <a:rPr lang="uk" sz="900">
                <a:solidFill>
                  <a:srgbClr val="3B78E7"/>
                </a:solidFill>
                <a:latin typeface="Roboto Mono"/>
                <a:ea typeface="Roboto Mono"/>
                <a:cs typeface="Roboto Mono"/>
                <a:sym typeface="Roboto Mono"/>
              </a:rPr>
              <a:t>fun</a:t>
            </a:r>
            <a:r>
              <a:rPr lang="uk" sz="900">
                <a:solidFill>
                  <a:srgbClr val="37474F"/>
                </a:solidFill>
                <a:latin typeface="Roboto Mono"/>
                <a:ea typeface="Roboto Mono"/>
                <a:cs typeface="Roboto Mono"/>
                <a:sym typeface="Roboto Mono"/>
              </a:rPr>
              <a:t> onDowngrade(db: </a:t>
            </a:r>
            <a:r>
              <a:rPr lang="uk" sz="900">
                <a:solidFill>
                  <a:srgbClr val="9C27B0"/>
                </a:solidFill>
                <a:latin typeface="Roboto Mono"/>
                <a:ea typeface="Roboto Mono"/>
                <a:cs typeface="Roboto Mono"/>
                <a:sym typeface="Roboto Mono"/>
              </a:rPr>
              <a:t>SQLiteDatabase</a:t>
            </a:r>
            <a:r>
              <a:rPr lang="uk" sz="900">
                <a:solidFill>
                  <a:srgbClr val="37474F"/>
                </a:solidFill>
                <a:latin typeface="Roboto Mono"/>
                <a:ea typeface="Roboto Mono"/>
                <a:cs typeface="Roboto Mono"/>
                <a:sym typeface="Roboto Mono"/>
              </a:rPr>
              <a:t>, oldVersion: </a:t>
            </a:r>
            <a:r>
              <a:rPr lang="uk" sz="900">
                <a:solidFill>
                  <a:srgbClr val="9C27B0"/>
                </a:solidFill>
                <a:latin typeface="Roboto Mono"/>
                <a:ea typeface="Roboto Mono"/>
                <a:cs typeface="Roboto Mono"/>
                <a:sym typeface="Roboto Mono"/>
              </a:rPr>
              <a:t>Int</a:t>
            </a:r>
            <a:r>
              <a:rPr lang="uk" sz="900">
                <a:solidFill>
                  <a:srgbClr val="37474F"/>
                </a:solidFill>
                <a:latin typeface="Roboto Mono"/>
                <a:ea typeface="Roboto Mono"/>
                <a:cs typeface="Roboto Mono"/>
                <a:sym typeface="Roboto Mono"/>
              </a:rPr>
              <a:t>, newVersion: </a:t>
            </a:r>
            <a:r>
              <a:rPr lang="uk" sz="900">
                <a:solidFill>
                  <a:srgbClr val="9C27B0"/>
                </a:solidFill>
                <a:latin typeface="Roboto Mono"/>
                <a:ea typeface="Roboto Mono"/>
                <a:cs typeface="Roboto Mono"/>
                <a:sym typeface="Roboto Mono"/>
              </a:rPr>
              <a:t>Int</a:t>
            </a:r>
            <a:r>
              <a:rPr lang="uk"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onUpgrade(db, oldVersion, newVersion)</a:t>
            </a:r>
            <a:endParaRPr sz="90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a:t>
            </a:r>
            <a:r>
              <a:rPr lang="uk" sz="900">
                <a:solidFill>
                  <a:srgbClr val="3B78E7"/>
                </a:solidFill>
                <a:latin typeface="Roboto Mono"/>
                <a:ea typeface="Roboto Mono"/>
                <a:cs typeface="Roboto Mono"/>
                <a:sym typeface="Roboto Mono"/>
              </a:rPr>
              <a:t>companion object</a:t>
            </a:r>
            <a:r>
              <a:rPr lang="uk"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a:t>
            </a:r>
            <a:r>
              <a:rPr lang="uk" sz="900">
                <a:solidFill>
                  <a:srgbClr val="D81B60"/>
                </a:solidFill>
                <a:latin typeface="Roboto Mono"/>
                <a:ea typeface="Roboto Mono"/>
                <a:cs typeface="Roboto Mono"/>
                <a:sym typeface="Roboto Mono"/>
              </a:rPr>
              <a:t>// If you change the database schema, you must increment the database version.</a:t>
            </a:r>
            <a:endParaRPr sz="90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const </a:t>
            </a:r>
            <a:r>
              <a:rPr lang="uk" sz="900">
                <a:solidFill>
                  <a:srgbClr val="3B78E7"/>
                </a:solidFill>
                <a:latin typeface="Roboto Mono"/>
                <a:ea typeface="Roboto Mono"/>
                <a:cs typeface="Roboto Mono"/>
                <a:sym typeface="Roboto Mono"/>
              </a:rPr>
              <a:t>val</a:t>
            </a:r>
            <a:r>
              <a:rPr lang="uk" sz="900">
                <a:solidFill>
                  <a:srgbClr val="37474F"/>
                </a:solidFill>
                <a:latin typeface="Roboto Mono"/>
                <a:ea typeface="Roboto Mono"/>
                <a:cs typeface="Roboto Mono"/>
                <a:sym typeface="Roboto Mono"/>
              </a:rPr>
              <a:t> DATABASE</a:t>
            </a:r>
            <a:r>
              <a:rPr lang="uk" sz="900">
                <a:solidFill>
                  <a:srgbClr val="C53929"/>
                </a:solidFill>
                <a:latin typeface="Roboto Mono"/>
                <a:ea typeface="Roboto Mono"/>
                <a:cs typeface="Roboto Mono"/>
                <a:sym typeface="Roboto Mono"/>
              </a:rPr>
              <a:t>_</a:t>
            </a:r>
            <a:r>
              <a:rPr lang="uk" sz="900">
                <a:solidFill>
                  <a:srgbClr val="37474F"/>
                </a:solidFill>
                <a:latin typeface="Roboto Mono"/>
                <a:ea typeface="Roboto Mono"/>
                <a:cs typeface="Roboto Mono"/>
                <a:sym typeface="Roboto Mono"/>
              </a:rPr>
              <a:t>VERSION = </a:t>
            </a:r>
            <a:r>
              <a:rPr lang="uk" sz="900">
                <a:solidFill>
                  <a:srgbClr val="C53929"/>
                </a:solidFill>
                <a:latin typeface="Roboto Mono"/>
                <a:ea typeface="Roboto Mono"/>
                <a:cs typeface="Roboto Mono"/>
                <a:sym typeface="Roboto Mono"/>
              </a:rPr>
              <a:t>1</a:t>
            </a:r>
            <a:endParaRPr sz="900">
              <a:solidFill>
                <a:srgbClr val="C53929"/>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const </a:t>
            </a:r>
            <a:r>
              <a:rPr lang="uk" sz="900">
                <a:solidFill>
                  <a:srgbClr val="3B78E7"/>
                </a:solidFill>
                <a:latin typeface="Roboto Mono"/>
                <a:ea typeface="Roboto Mono"/>
                <a:cs typeface="Roboto Mono"/>
                <a:sym typeface="Roboto Mono"/>
              </a:rPr>
              <a:t>val</a:t>
            </a:r>
            <a:r>
              <a:rPr lang="uk" sz="900">
                <a:solidFill>
                  <a:srgbClr val="37474F"/>
                </a:solidFill>
                <a:latin typeface="Roboto Mono"/>
                <a:ea typeface="Roboto Mono"/>
                <a:cs typeface="Roboto Mono"/>
                <a:sym typeface="Roboto Mono"/>
              </a:rPr>
              <a:t> DATABASE</a:t>
            </a:r>
            <a:r>
              <a:rPr lang="uk" sz="900">
                <a:solidFill>
                  <a:srgbClr val="C53929"/>
                </a:solidFill>
                <a:latin typeface="Roboto Mono"/>
                <a:ea typeface="Roboto Mono"/>
                <a:cs typeface="Roboto Mono"/>
                <a:sym typeface="Roboto Mono"/>
              </a:rPr>
              <a:t>_</a:t>
            </a:r>
            <a:r>
              <a:rPr lang="uk" sz="900">
                <a:solidFill>
                  <a:srgbClr val="37474F"/>
                </a:solidFill>
                <a:latin typeface="Roboto Mono"/>
                <a:ea typeface="Roboto Mono"/>
                <a:cs typeface="Roboto Mono"/>
                <a:sym typeface="Roboto Mono"/>
              </a:rPr>
              <a:t>NAME = </a:t>
            </a:r>
            <a:r>
              <a:rPr lang="uk" sz="900">
                <a:solidFill>
                  <a:srgbClr val="0D904F"/>
                </a:solidFill>
                <a:latin typeface="Roboto Mono"/>
                <a:ea typeface="Roboto Mono"/>
                <a:cs typeface="Roboto Mono"/>
                <a:sym typeface="Roboto Mono"/>
              </a:rPr>
              <a:t>"FeedReader.db"</a:t>
            </a:r>
            <a:endParaRPr sz="900">
              <a:solidFill>
                <a:srgbClr val="0D90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360000" lvl="0" marL="0" marR="50800" rtl="0" algn="l">
              <a:lnSpc>
                <a:spcPct val="115000"/>
              </a:lnSpc>
              <a:spcBef>
                <a:spcPts val="0"/>
              </a:spcBef>
              <a:spcAft>
                <a:spcPts val="0"/>
              </a:spcAft>
              <a:buNone/>
            </a:pPr>
            <a:r>
              <a:t/>
            </a:r>
            <a:endParaRPr sz="900">
              <a:solidFill>
                <a:schemeClr val="dk1"/>
              </a:solidFill>
              <a:latin typeface="Montserrat ExtraLight"/>
              <a:ea typeface="Montserrat ExtraLight"/>
              <a:cs typeface="Montserrat ExtraLight"/>
              <a:sym typeface="Montserrat Extra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9"/>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09" name="Google Shape;409;p49"/>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0" name="Google Shape;410;p49"/>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1" name="Google Shape;411;p49"/>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2" name="Google Shape;412;p49"/>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3" name="Google Shape;413;p49"/>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4" name="Google Shape;414;p49"/>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5" name="Google Shape;415;p49"/>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6" name="Google Shape;416;p49"/>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7" name="Google Shape;417;p49"/>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8" name="Google Shape;418;p49"/>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9" name="Google Shape;419;p49"/>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0" name="Google Shape;420;p49"/>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SQLite - </a:t>
            </a:r>
            <a:r>
              <a:rPr lang="uk" sz="1800">
                <a:solidFill>
                  <a:schemeClr val="dk1"/>
                </a:solidFill>
                <a:latin typeface="Montserrat SemiBold"/>
                <a:ea typeface="Montserrat SemiBold"/>
                <a:cs typeface="Montserrat SemiBold"/>
                <a:sym typeface="Montserrat SemiBold"/>
              </a:rPr>
              <a:t>Put Data Into Database</a:t>
            </a:r>
            <a:endParaRPr sz="1800">
              <a:solidFill>
                <a:schemeClr val="dk1"/>
              </a:solidFill>
              <a:latin typeface="Montserrat SemiBold"/>
              <a:ea typeface="Montserrat SemiBold"/>
              <a:cs typeface="Montserrat SemiBold"/>
              <a:sym typeface="Montserrat SemiBold"/>
            </a:endParaRPr>
          </a:p>
        </p:txBody>
      </p:sp>
      <p:sp>
        <p:nvSpPr>
          <p:cNvPr id="421" name="Google Shape;421;p49"/>
          <p:cNvSpPr txBox="1"/>
          <p:nvPr/>
        </p:nvSpPr>
        <p:spPr>
          <a:xfrm>
            <a:off x="648825" y="1292425"/>
            <a:ext cx="7997100" cy="3126900"/>
          </a:xfrm>
          <a:prstGeom prst="rect">
            <a:avLst/>
          </a:prstGeom>
          <a:noFill/>
          <a:ln>
            <a:noFill/>
          </a:ln>
        </p:spPr>
        <p:txBody>
          <a:bodyPr anchorCtr="0" anchor="t" bIns="34275" lIns="68575" spcFirstLastPara="1" rIns="68575" wrap="square" tIns="34275">
            <a:noAutofit/>
          </a:bodyPr>
          <a:lstStyle/>
          <a:p>
            <a:pPr indent="360000" lvl="0" marL="0" marR="50800" rtl="0" algn="l">
              <a:lnSpc>
                <a:spcPct val="115000"/>
              </a:lnSpc>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Insert data into the database by passing a ContentValues object to the insert() method:</a:t>
            </a:r>
            <a:endParaRPr sz="1200">
              <a:solidFill>
                <a:schemeClr val="dk1"/>
              </a:solidFill>
              <a:latin typeface="Montserrat ExtraLight"/>
              <a:ea typeface="Montserrat ExtraLight"/>
              <a:cs typeface="Montserrat ExtraLight"/>
              <a:sym typeface="Montserrat ExtraLight"/>
            </a:endParaRPr>
          </a:p>
          <a:p>
            <a:pPr indent="0" lvl="0" marL="215900" marR="228600" rtl="0" algn="l">
              <a:lnSpc>
                <a:spcPct val="142857"/>
              </a:lnSpc>
              <a:spcBef>
                <a:spcPts val="0"/>
              </a:spcBef>
              <a:spcAft>
                <a:spcPts val="0"/>
              </a:spcAft>
              <a:buNone/>
            </a:pPr>
            <a:r>
              <a:t/>
            </a:r>
            <a:endParaRPr sz="105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D81B60"/>
                </a:solidFill>
                <a:latin typeface="Roboto Mono"/>
                <a:ea typeface="Roboto Mono"/>
                <a:cs typeface="Roboto Mono"/>
                <a:sym typeface="Roboto Mono"/>
              </a:rPr>
              <a:t>// Gets the data repository in write mode</a:t>
            </a:r>
            <a:endParaRPr sz="105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db = dbHelper.writableDatabase</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D81B60"/>
                </a:solidFill>
                <a:latin typeface="Roboto Mono"/>
                <a:ea typeface="Roboto Mono"/>
                <a:cs typeface="Roboto Mono"/>
                <a:sym typeface="Roboto Mono"/>
              </a:rPr>
              <a:t>// Create a new map of values, where column names are the keys</a:t>
            </a:r>
            <a:endParaRPr sz="105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values = </a:t>
            </a:r>
            <a:r>
              <a:rPr lang="uk" sz="1050">
                <a:solidFill>
                  <a:srgbClr val="9C27B0"/>
                </a:solidFill>
                <a:latin typeface="Roboto Mono"/>
                <a:ea typeface="Roboto Mono"/>
                <a:cs typeface="Roboto Mono"/>
                <a:sym typeface="Roboto Mono"/>
              </a:rPr>
              <a:t>ContentValues</a:t>
            </a:r>
            <a:r>
              <a:rPr lang="uk" sz="1050">
                <a:solidFill>
                  <a:srgbClr val="37474F"/>
                </a:solidFill>
                <a:latin typeface="Roboto Mono"/>
                <a:ea typeface="Roboto Mono"/>
                <a:cs typeface="Roboto Mono"/>
                <a:sym typeface="Roboto Mono"/>
              </a:rPr>
              <a:t>().apply {</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put(</a:t>
            </a:r>
            <a:r>
              <a:rPr lang="uk" sz="1050">
                <a:solidFill>
                  <a:srgbClr val="9C27B0"/>
                </a:solidFill>
                <a:latin typeface="Roboto Mono"/>
                <a:ea typeface="Roboto Mono"/>
                <a:cs typeface="Roboto Mono"/>
                <a:sym typeface="Roboto Mono"/>
              </a:rPr>
              <a:t>FeedEntry</a:t>
            </a:r>
            <a:r>
              <a:rPr lang="uk" sz="1050">
                <a:solidFill>
                  <a:srgbClr val="37474F"/>
                </a:solidFill>
                <a:latin typeface="Roboto Mono"/>
                <a:ea typeface="Roboto Mono"/>
                <a:cs typeface="Roboto Mono"/>
                <a:sym typeface="Roboto Mono"/>
              </a:rPr>
              <a:t>.COLUMN</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NAME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TITLE, title)</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put(</a:t>
            </a:r>
            <a:r>
              <a:rPr lang="uk" sz="1050">
                <a:solidFill>
                  <a:srgbClr val="9C27B0"/>
                </a:solidFill>
                <a:latin typeface="Roboto Mono"/>
                <a:ea typeface="Roboto Mono"/>
                <a:cs typeface="Roboto Mono"/>
                <a:sym typeface="Roboto Mono"/>
              </a:rPr>
              <a:t>FeedEntry</a:t>
            </a:r>
            <a:r>
              <a:rPr lang="uk" sz="1050">
                <a:solidFill>
                  <a:srgbClr val="37474F"/>
                </a:solidFill>
                <a:latin typeface="Roboto Mono"/>
                <a:ea typeface="Roboto Mono"/>
                <a:cs typeface="Roboto Mono"/>
                <a:sym typeface="Roboto Mono"/>
              </a:rPr>
              <a:t>.COLUMN</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NAME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SUBTITLE, subtitle)</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D81B60"/>
                </a:solidFill>
                <a:latin typeface="Roboto Mono"/>
                <a:ea typeface="Roboto Mono"/>
                <a:cs typeface="Roboto Mono"/>
                <a:sym typeface="Roboto Mono"/>
              </a:rPr>
              <a:t>// Insert the new row, returning the primary key value of the new row</a:t>
            </a:r>
            <a:endParaRPr sz="105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newRowId = db?.insert(</a:t>
            </a:r>
            <a:r>
              <a:rPr lang="uk" sz="1050">
                <a:solidFill>
                  <a:srgbClr val="9C27B0"/>
                </a:solidFill>
                <a:latin typeface="Roboto Mono"/>
                <a:ea typeface="Roboto Mono"/>
                <a:cs typeface="Roboto Mono"/>
                <a:sym typeface="Roboto Mono"/>
              </a:rPr>
              <a:t>FeedEntry</a:t>
            </a:r>
            <a:r>
              <a:rPr lang="uk" sz="1050">
                <a:solidFill>
                  <a:srgbClr val="37474F"/>
                </a:solidFill>
                <a:latin typeface="Roboto Mono"/>
                <a:ea typeface="Roboto Mono"/>
                <a:cs typeface="Roboto Mono"/>
                <a:sym typeface="Roboto Mono"/>
              </a:rPr>
              <a:t>.TABLE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NAME, </a:t>
            </a:r>
            <a:r>
              <a:rPr lang="uk" sz="1050">
                <a:solidFill>
                  <a:srgbClr val="C53929"/>
                </a:solidFill>
                <a:latin typeface="Roboto Mono"/>
                <a:ea typeface="Roboto Mono"/>
                <a:cs typeface="Roboto Mono"/>
                <a:sym typeface="Roboto Mono"/>
              </a:rPr>
              <a:t>null</a:t>
            </a:r>
            <a:r>
              <a:rPr lang="uk" sz="1050">
                <a:solidFill>
                  <a:srgbClr val="37474F"/>
                </a:solidFill>
                <a:latin typeface="Roboto Mono"/>
                <a:ea typeface="Roboto Mono"/>
                <a:cs typeface="Roboto Mono"/>
                <a:sym typeface="Roboto Mono"/>
              </a:rPr>
              <a:t>, values)</a:t>
            </a:r>
            <a:endParaRPr sz="1050">
              <a:solidFill>
                <a:srgbClr val="37474F"/>
              </a:solidFill>
              <a:latin typeface="Roboto Mono"/>
              <a:ea typeface="Roboto Mono"/>
              <a:cs typeface="Roboto Mono"/>
              <a:sym typeface="Roboto Mono"/>
            </a:endParaRPr>
          </a:p>
          <a:p>
            <a:pPr indent="360000" lvl="0" marL="0" marR="50800" rtl="0" algn="l">
              <a:lnSpc>
                <a:spcPct val="115000"/>
              </a:lnSpc>
              <a:spcBef>
                <a:spcPts val="0"/>
              </a:spcBef>
              <a:spcAft>
                <a:spcPts val="0"/>
              </a:spcAft>
              <a:buNone/>
            </a:pPr>
            <a:r>
              <a:t/>
            </a:r>
            <a:endParaRPr sz="1050">
              <a:solidFill>
                <a:srgbClr val="3B78E7"/>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0"/>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7" name="Google Shape;427;p50"/>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8" name="Google Shape;428;p50"/>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29" name="Google Shape;429;p50"/>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0" name="Google Shape;430;p50"/>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1" name="Google Shape;431;p50"/>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2" name="Google Shape;432;p50"/>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3" name="Google Shape;433;p50"/>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4" name="Google Shape;434;p50"/>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5" name="Google Shape;435;p50"/>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6" name="Google Shape;436;p50"/>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7" name="Google Shape;437;p50"/>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38" name="Google Shape;438;p50"/>
          <p:cNvSpPr txBox="1"/>
          <p:nvPr/>
        </p:nvSpPr>
        <p:spPr>
          <a:xfrm>
            <a:off x="1805400" y="362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SQLite - Read Data From Database</a:t>
            </a:r>
            <a:endParaRPr sz="1800">
              <a:solidFill>
                <a:schemeClr val="dk1"/>
              </a:solidFill>
              <a:latin typeface="Montserrat SemiBold"/>
              <a:ea typeface="Montserrat SemiBold"/>
              <a:cs typeface="Montserrat SemiBold"/>
              <a:sym typeface="Montserrat SemiBold"/>
            </a:endParaRPr>
          </a:p>
        </p:txBody>
      </p:sp>
      <p:sp>
        <p:nvSpPr>
          <p:cNvPr id="439" name="Google Shape;439;p50"/>
          <p:cNvSpPr txBox="1"/>
          <p:nvPr/>
        </p:nvSpPr>
        <p:spPr>
          <a:xfrm>
            <a:off x="648825" y="911425"/>
            <a:ext cx="7997100" cy="3126900"/>
          </a:xfrm>
          <a:prstGeom prst="rect">
            <a:avLst/>
          </a:prstGeom>
          <a:noFill/>
          <a:ln>
            <a:noFill/>
          </a:ln>
        </p:spPr>
        <p:txBody>
          <a:bodyPr anchorCtr="0" anchor="t" bIns="34275" lIns="68575" spcFirstLastPara="1" rIns="68575" wrap="square" tIns="34275">
            <a:noAutofit/>
          </a:bodyPr>
          <a:lstStyle/>
          <a:p>
            <a:pPr indent="360000" lvl="0" marL="0" marR="50800" rtl="0" algn="l">
              <a:lnSpc>
                <a:spcPct val="115000"/>
              </a:lnSpc>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Insert data into the database by passing a ContentValues object to the insert() method:</a:t>
            </a:r>
            <a:endParaRPr sz="1200">
              <a:solidFill>
                <a:schemeClr val="dk1"/>
              </a:solidFill>
              <a:latin typeface="Montserrat ExtraLight"/>
              <a:ea typeface="Montserrat ExtraLight"/>
              <a:cs typeface="Montserrat ExtraLight"/>
              <a:sym typeface="Montserrat ExtraLight"/>
            </a:endParaRPr>
          </a:p>
          <a:p>
            <a:pPr indent="360000" lvl="0" marL="0" marR="50800" rtl="0" algn="l">
              <a:lnSpc>
                <a:spcPct val="115000"/>
              </a:lnSpc>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db = dbHelper.readableDatabase</a:t>
            </a:r>
            <a:endParaRPr sz="105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projection = arrayOf(</a:t>
            </a:r>
            <a:r>
              <a:rPr lang="uk" sz="1050">
                <a:solidFill>
                  <a:srgbClr val="9C27B0"/>
                </a:solidFill>
                <a:latin typeface="Roboto Mono"/>
                <a:ea typeface="Roboto Mono"/>
                <a:cs typeface="Roboto Mono"/>
                <a:sym typeface="Roboto Mono"/>
              </a:rPr>
              <a:t>BaseColumns</a:t>
            </a:r>
            <a:r>
              <a:rPr lang="uk" sz="1050">
                <a:solidFill>
                  <a:srgbClr val="37474F"/>
                </a:solidFill>
                <a:latin typeface="Roboto Mono"/>
                <a:ea typeface="Roboto Mono"/>
                <a:cs typeface="Roboto Mono"/>
                <a:sym typeface="Roboto Mono"/>
              </a:rPr>
              <a:t>.</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ID, </a:t>
            </a:r>
            <a:r>
              <a:rPr lang="uk" sz="1050">
                <a:solidFill>
                  <a:srgbClr val="9C27B0"/>
                </a:solidFill>
                <a:latin typeface="Roboto Mono"/>
                <a:ea typeface="Roboto Mono"/>
                <a:cs typeface="Roboto Mono"/>
                <a:sym typeface="Roboto Mono"/>
              </a:rPr>
              <a:t>FeedEntry</a:t>
            </a:r>
            <a:r>
              <a:rPr lang="uk" sz="1050">
                <a:solidFill>
                  <a:srgbClr val="37474F"/>
                </a:solidFill>
                <a:latin typeface="Roboto Mono"/>
                <a:ea typeface="Roboto Mono"/>
                <a:cs typeface="Roboto Mono"/>
                <a:sym typeface="Roboto Mono"/>
              </a:rPr>
              <a:t>.COLUMN</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NAME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TITLE, </a:t>
            </a:r>
            <a:r>
              <a:rPr lang="uk" sz="1050">
                <a:solidFill>
                  <a:srgbClr val="9C27B0"/>
                </a:solidFill>
                <a:latin typeface="Roboto Mono"/>
                <a:ea typeface="Roboto Mono"/>
                <a:cs typeface="Roboto Mono"/>
                <a:sym typeface="Roboto Mono"/>
              </a:rPr>
              <a:t>FeedEntry</a:t>
            </a:r>
            <a:r>
              <a:rPr lang="uk" sz="1050">
                <a:solidFill>
                  <a:srgbClr val="37474F"/>
                </a:solidFill>
                <a:latin typeface="Roboto Mono"/>
                <a:ea typeface="Roboto Mono"/>
                <a:cs typeface="Roboto Mono"/>
                <a:sym typeface="Roboto Mono"/>
              </a:rPr>
              <a:t>.COLUMN</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NAME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SUBTITLE)</a:t>
            </a:r>
            <a:endParaRPr sz="105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selection = </a:t>
            </a:r>
            <a:r>
              <a:rPr lang="uk" sz="1050">
                <a:solidFill>
                  <a:srgbClr val="0D904F"/>
                </a:solidFill>
                <a:latin typeface="Roboto Mono"/>
                <a:ea typeface="Roboto Mono"/>
                <a:cs typeface="Roboto Mono"/>
                <a:sym typeface="Roboto Mono"/>
              </a:rPr>
              <a:t>"${FeedEntry.COLUMN_NAME_TITLE} = ?"</a:t>
            </a:r>
            <a:endParaRPr sz="1050">
              <a:solidFill>
                <a:srgbClr val="0D90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selectionArgs = arrayOf(</a:t>
            </a:r>
            <a:r>
              <a:rPr lang="uk" sz="1050">
                <a:solidFill>
                  <a:srgbClr val="0D904F"/>
                </a:solidFill>
                <a:latin typeface="Roboto Mono"/>
                <a:ea typeface="Roboto Mono"/>
                <a:cs typeface="Roboto Mono"/>
                <a:sym typeface="Roboto Mono"/>
              </a:rPr>
              <a:t>"My Title"</a:t>
            </a:r>
            <a:r>
              <a:rPr lang="uk"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a:t>
            </a: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sortOrder = </a:t>
            </a:r>
            <a:r>
              <a:rPr lang="uk" sz="1050">
                <a:solidFill>
                  <a:srgbClr val="0D904F"/>
                </a:solidFill>
                <a:latin typeface="Roboto Mono"/>
                <a:ea typeface="Roboto Mono"/>
                <a:cs typeface="Roboto Mono"/>
                <a:sym typeface="Roboto Mono"/>
              </a:rPr>
              <a:t>"${FeedEntry.COLUMN_NAME_SUBTITLE} DESC"</a:t>
            </a:r>
            <a:endParaRPr sz="1050">
              <a:solidFill>
                <a:srgbClr val="0D90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cursor = db.query(</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a:t>
            </a:r>
            <a:r>
              <a:rPr lang="uk" sz="1050">
                <a:solidFill>
                  <a:srgbClr val="9C27B0"/>
                </a:solidFill>
                <a:latin typeface="Roboto Mono"/>
                <a:ea typeface="Roboto Mono"/>
                <a:cs typeface="Roboto Mono"/>
                <a:sym typeface="Roboto Mono"/>
              </a:rPr>
              <a:t>FeedEntry</a:t>
            </a:r>
            <a:r>
              <a:rPr lang="uk" sz="1050">
                <a:solidFill>
                  <a:srgbClr val="37474F"/>
                </a:solidFill>
                <a:latin typeface="Roboto Mono"/>
                <a:ea typeface="Roboto Mono"/>
                <a:cs typeface="Roboto Mono"/>
                <a:sym typeface="Roboto Mono"/>
              </a:rPr>
              <a:t>.TABLE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NAME,   </a:t>
            </a:r>
            <a:r>
              <a:rPr lang="uk" sz="1050">
                <a:solidFill>
                  <a:srgbClr val="D81B60"/>
                </a:solidFill>
                <a:latin typeface="Roboto Mono"/>
                <a:ea typeface="Roboto Mono"/>
                <a:cs typeface="Roboto Mono"/>
                <a:sym typeface="Roboto Mono"/>
              </a:rPr>
              <a:t>// The table to query</a:t>
            </a:r>
            <a:endParaRPr sz="105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projection,             </a:t>
            </a:r>
            <a:r>
              <a:rPr lang="uk" sz="1050">
                <a:solidFill>
                  <a:srgbClr val="D81B60"/>
                </a:solidFill>
                <a:latin typeface="Roboto Mono"/>
                <a:ea typeface="Roboto Mono"/>
                <a:cs typeface="Roboto Mono"/>
                <a:sym typeface="Roboto Mono"/>
              </a:rPr>
              <a:t>// The array of columns to return (pass null to get all)</a:t>
            </a:r>
            <a:endParaRPr sz="105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selection,              </a:t>
            </a:r>
            <a:r>
              <a:rPr lang="uk" sz="1050">
                <a:solidFill>
                  <a:srgbClr val="D81B60"/>
                </a:solidFill>
                <a:latin typeface="Roboto Mono"/>
                <a:ea typeface="Roboto Mono"/>
                <a:cs typeface="Roboto Mono"/>
                <a:sym typeface="Roboto Mono"/>
              </a:rPr>
              <a:t>// The columns for the WHERE clause</a:t>
            </a:r>
            <a:endParaRPr sz="105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selectionArgs,          </a:t>
            </a:r>
            <a:r>
              <a:rPr lang="uk" sz="1050">
                <a:solidFill>
                  <a:srgbClr val="D81B60"/>
                </a:solidFill>
                <a:latin typeface="Roboto Mono"/>
                <a:ea typeface="Roboto Mono"/>
                <a:cs typeface="Roboto Mono"/>
                <a:sym typeface="Roboto Mono"/>
              </a:rPr>
              <a:t>// The values for the WHERE clause</a:t>
            </a:r>
            <a:endParaRPr sz="105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a:t>
            </a:r>
            <a:r>
              <a:rPr lang="uk" sz="1050">
                <a:solidFill>
                  <a:srgbClr val="C53929"/>
                </a:solidFill>
                <a:latin typeface="Roboto Mono"/>
                <a:ea typeface="Roboto Mono"/>
                <a:cs typeface="Roboto Mono"/>
                <a:sym typeface="Roboto Mono"/>
              </a:rPr>
              <a:t>null</a:t>
            </a:r>
            <a:r>
              <a:rPr lang="uk" sz="1050">
                <a:solidFill>
                  <a:srgbClr val="37474F"/>
                </a:solidFill>
                <a:latin typeface="Roboto Mono"/>
                <a:ea typeface="Roboto Mono"/>
                <a:cs typeface="Roboto Mono"/>
                <a:sym typeface="Roboto Mono"/>
              </a:rPr>
              <a:t>,                   </a:t>
            </a:r>
            <a:r>
              <a:rPr lang="uk" sz="1050">
                <a:solidFill>
                  <a:srgbClr val="D81B60"/>
                </a:solidFill>
                <a:latin typeface="Roboto Mono"/>
                <a:ea typeface="Roboto Mono"/>
                <a:cs typeface="Roboto Mono"/>
                <a:sym typeface="Roboto Mono"/>
              </a:rPr>
              <a:t>// don't group the rows</a:t>
            </a:r>
            <a:endParaRPr sz="105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a:t>
            </a:r>
            <a:r>
              <a:rPr lang="uk" sz="1050">
                <a:solidFill>
                  <a:srgbClr val="C53929"/>
                </a:solidFill>
                <a:latin typeface="Roboto Mono"/>
                <a:ea typeface="Roboto Mono"/>
                <a:cs typeface="Roboto Mono"/>
                <a:sym typeface="Roboto Mono"/>
              </a:rPr>
              <a:t>null</a:t>
            </a:r>
            <a:r>
              <a:rPr lang="uk" sz="1050">
                <a:solidFill>
                  <a:srgbClr val="37474F"/>
                </a:solidFill>
                <a:latin typeface="Roboto Mono"/>
                <a:ea typeface="Roboto Mono"/>
                <a:cs typeface="Roboto Mono"/>
                <a:sym typeface="Roboto Mono"/>
              </a:rPr>
              <a:t>,                   </a:t>
            </a:r>
            <a:r>
              <a:rPr lang="uk" sz="1050">
                <a:solidFill>
                  <a:srgbClr val="D81B60"/>
                </a:solidFill>
                <a:latin typeface="Roboto Mono"/>
                <a:ea typeface="Roboto Mono"/>
                <a:cs typeface="Roboto Mono"/>
                <a:sym typeface="Roboto Mono"/>
              </a:rPr>
              <a:t>// don't filter by row groups</a:t>
            </a:r>
            <a:endParaRPr sz="105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sortOrder               </a:t>
            </a:r>
            <a:r>
              <a:rPr lang="uk" sz="1050">
                <a:solidFill>
                  <a:srgbClr val="D81B60"/>
                </a:solidFill>
                <a:latin typeface="Roboto Mono"/>
                <a:ea typeface="Roboto Mono"/>
                <a:cs typeface="Roboto Mono"/>
                <a:sym typeface="Roboto Mono"/>
              </a:rPr>
              <a:t>// The sort order</a:t>
            </a:r>
            <a:endParaRPr sz="105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None/>
            </a:pPr>
            <a:r>
              <a:rPr lang="uk" sz="1050">
                <a:solidFill>
                  <a:srgbClr val="37474F"/>
                </a:solidFill>
                <a:latin typeface="Roboto Mono"/>
                <a:ea typeface="Roboto Mono"/>
                <a:cs typeface="Roboto Mono"/>
                <a:sym typeface="Roboto Mono"/>
              </a:rPr>
              <a:t>)</a:t>
            </a:r>
            <a:endParaRPr sz="1050">
              <a:solidFill>
                <a:srgbClr val="3B78E7"/>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51"/>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5" name="Google Shape;445;p51"/>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6" name="Google Shape;446;p51"/>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7" name="Google Shape;447;p51"/>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8" name="Google Shape;448;p51"/>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9" name="Google Shape;449;p51"/>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0" name="Google Shape;450;p51"/>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1" name="Google Shape;451;p51"/>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2" name="Google Shape;452;p51"/>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3" name="Google Shape;453;p51"/>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4" name="Google Shape;454;p51"/>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5" name="Google Shape;455;p51"/>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56" name="Google Shape;456;p51"/>
          <p:cNvSpPr txBox="1"/>
          <p:nvPr/>
        </p:nvSpPr>
        <p:spPr>
          <a:xfrm>
            <a:off x="1805400" y="362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SQLite - Update Data Into Database</a:t>
            </a:r>
            <a:endParaRPr sz="1800">
              <a:solidFill>
                <a:schemeClr val="dk1"/>
              </a:solidFill>
              <a:latin typeface="Montserrat SemiBold"/>
              <a:ea typeface="Montserrat SemiBold"/>
              <a:cs typeface="Montserrat SemiBold"/>
              <a:sym typeface="Montserrat SemiBold"/>
            </a:endParaRPr>
          </a:p>
        </p:txBody>
      </p:sp>
      <p:sp>
        <p:nvSpPr>
          <p:cNvPr id="457" name="Google Shape;457;p51"/>
          <p:cNvSpPr txBox="1"/>
          <p:nvPr/>
        </p:nvSpPr>
        <p:spPr>
          <a:xfrm>
            <a:off x="648825" y="911425"/>
            <a:ext cx="7997100" cy="3126900"/>
          </a:xfrm>
          <a:prstGeom prst="rect">
            <a:avLst/>
          </a:prstGeom>
          <a:noFill/>
          <a:ln>
            <a:noFill/>
          </a:ln>
        </p:spPr>
        <p:txBody>
          <a:bodyPr anchorCtr="0" anchor="t" bIns="34275" lIns="68575" spcFirstLastPara="1" rIns="68575" wrap="square" tIns="34275">
            <a:noAutofit/>
          </a:bodyPr>
          <a:lstStyle/>
          <a:p>
            <a:pPr indent="360000" lvl="0" marL="0" marR="50800" rtl="0" algn="l">
              <a:lnSpc>
                <a:spcPct val="115000"/>
              </a:lnSpc>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When you need to modify a subset of your database values, use the update() method.</a:t>
            </a:r>
            <a:endParaRPr sz="1200">
              <a:solidFill>
                <a:schemeClr val="dk1"/>
              </a:solidFill>
              <a:latin typeface="Montserrat ExtraLight"/>
              <a:ea typeface="Montserrat ExtraLight"/>
              <a:cs typeface="Montserrat ExtraLight"/>
              <a:sym typeface="Montserrat ExtraLight"/>
            </a:endParaRPr>
          </a:p>
          <a:p>
            <a:pPr indent="360000" lvl="0" marL="0" marR="50800" rtl="0" algn="l">
              <a:lnSpc>
                <a:spcPct val="115000"/>
              </a:lnSpc>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215900" marR="228600" rtl="0" algn="l">
              <a:lnSpc>
                <a:spcPct val="142857"/>
              </a:lnSpc>
              <a:spcBef>
                <a:spcPts val="0"/>
              </a:spcBef>
              <a:spcAft>
                <a:spcPts val="0"/>
              </a:spcAft>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db = dbHelper.writableDatabase</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None/>
            </a:pPr>
            <a:r>
              <a:rPr lang="uk" sz="1050">
                <a:solidFill>
                  <a:srgbClr val="D81B60"/>
                </a:solidFill>
                <a:latin typeface="Roboto Mono"/>
                <a:ea typeface="Roboto Mono"/>
                <a:cs typeface="Roboto Mono"/>
                <a:sym typeface="Roboto Mono"/>
              </a:rPr>
              <a:t>// New value for one column</a:t>
            </a:r>
            <a:endParaRPr sz="105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title = </a:t>
            </a:r>
            <a:r>
              <a:rPr lang="uk" sz="1050">
                <a:solidFill>
                  <a:srgbClr val="0D904F"/>
                </a:solidFill>
                <a:latin typeface="Roboto Mono"/>
                <a:ea typeface="Roboto Mono"/>
                <a:cs typeface="Roboto Mono"/>
                <a:sym typeface="Roboto Mono"/>
              </a:rPr>
              <a:t>"MyNewTitle"</a:t>
            </a:r>
            <a:endParaRPr sz="1050">
              <a:solidFill>
                <a:srgbClr val="0D904F"/>
              </a:solidFill>
              <a:latin typeface="Roboto Mono"/>
              <a:ea typeface="Roboto Mono"/>
              <a:cs typeface="Roboto Mono"/>
              <a:sym typeface="Roboto Mono"/>
            </a:endParaRPr>
          </a:p>
          <a:p>
            <a:pPr indent="0" lvl="0" marL="215900" marR="228600" rtl="0" algn="l">
              <a:lnSpc>
                <a:spcPct val="142857"/>
              </a:lnSpc>
              <a:spcBef>
                <a:spcPts val="0"/>
              </a:spcBef>
              <a:spcAft>
                <a:spcPts val="0"/>
              </a:spcAft>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values = </a:t>
            </a:r>
            <a:r>
              <a:rPr lang="uk" sz="1050">
                <a:solidFill>
                  <a:srgbClr val="9C27B0"/>
                </a:solidFill>
                <a:latin typeface="Roboto Mono"/>
                <a:ea typeface="Roboto Mono"/>
                <a:cs typeface="Roboto Mono"/>
                <a:sym typeface="Roboto Mono"/>
              </a:rPr>
              <a:t>ContentValues</a:t>
            </a:r>
            <a:r>
              <a:rPr lang="uk" sz="1050">
                <a:solidFill>
                  <a:srgbClr val="37474F"/>
                </a:solidFill>
                <a:latin typeface="Roboto Mono"/>
                <a:ea typeface="Roboto Mono"/>
                <a:cs typeface="Roboto Mono"/>
                <a:sym typeface="Roboto Mono"/>
              </a:rPr>
              <a:t>().apply {</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None/>
            </a:pPr>
            <a:r>
              <a:rPr lang="uk" sz="1050">
                <a:solidFill>
                  <a:srgbClr val="37474F"/>
                </a:solidFill>
                <a:latin typeface="Roboto Mono"/>
                <a:ea typeface="Roboto Mono"/>
                <a:cs typeface="Roboto Mono"/>
                <a:sym typeface="Roboto Mono"/>
              </a:rPr>
              <a:t>    put(</a:t>
            </a:r>
            <a:r>
              <a:rPr lang="uk" sz="1050">
                <a:solidFill>
                  <a:srgbClr val="9C27B0"/>
                </a:solidFill>
                <a:latin typeface="Roboto Mono"/>
                <a:ea typeface="Roboto Mono"/>
                <a:cs typeface="Roboto Mono"/>
                <a:sym typeface="Roboto Mono"/>
              </a:rPr>
              <a:t>FeedEntry</a:t>
            </a:r>
            <a:r>
              <a:rPr lang="uk" sz="1050">
                <a:solidFill>
                  <a:srgbClr val="37474F"/>
                </a:solidFill>
                <a:latin typeface="Roboto Mono"/>
                <a:ea typeface="Roboto Mono"/>
                <a:cs typeface="Roboto Mono"/>
                <a:sym typeface="Roboto Mono"/>
              </a:rPr>
              <a:t>.COLUMN</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NAME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TITLE, title)</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None/>
            </a:pPr>
            <a:r>
              <a:rPr lang="uk"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None/>
            </a:pPr>
            <a:r>
              <a:rPr lang="uk" sz="1050">
                <a:solidFill>
                  <a:srgbClr val="D81B60"/>
                </a:solidFill>
                <a:latin typeface="Roboto Mono"/>
                <a:ea typeface="Roboto Mono"/>
                <a:cs typeface="Roboto Mono"/>
                <a:sym typeface="Roboto Mono"/>
              </a:rPr>
              <a:t>// Which row to update, based on the title</a:t>
            </a:r>
            <a:endParaRPr sz="105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selection = </a:t>
            </a:r>
            <a:r>
              <a:rPr lang="uk" sz="1050">
                <a:solidFill>
                  <a:srgbClr val="0D904F"/>
                </a:solidFill>
                <a:latin typeface="Roboto Mono"/>
                <a:ea typeface="Roboto Mono"/>
                <a:cs typeface="Roboto Mono"/>
                <a:sym typeface="Roboto Mono"/>
              </a:rPr>
              <a:t>"${FeedEntry.COLUMN_NAME_TITLE} LIKE ?"</a:t>
            </a:r>
            <a:endParaRPr sz="1050">
              <a:solidFill>
                <a:srgbClr val="0D904F"/>
              </a:solidFill>
              <a:latin typeface="Roboto Mono"/>
              <a:ea typeface="Roboto Mono"/>
              <a:cs typeface="Roboto Mono"/>
              <a:sym typeface="Roboto Mono"/>
            </a:endParaRPr>
          </a:p>
          <a:p>
            <a:pPr indent="0" lvl="0" marL="215900" marR="228600" rtl="0" algn="l">
              <a:lnSpc>
                <a:spcPct val="142857"/>
              </a:lnSpc>
              <a:spcBef>
                <a:spcPts val="0"/>
              </a:spcBef>
              <a:spcAft>
                <a:spcPts val="0"/>
              </a:spcAft>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selectionArgs = arrayOf(</a:t>
            </a:r>
            <a:r>
              <a:rPr lang="uk" sz="1050">
                <a:solidFill>
                  <a:srgbClr val="0D904F"/>
                </a:solidFill>
                <a:latin typeface="Roboto Mono"/>
                <a:ea typeface="Roboto Mono"/>
                <a:cs typeface="Roboto Mono"/>
                <a:sym typeface="Roboto Mono"/>
              </a:rPr>
              <a:t>"MyOldTitle"</a:t>
            </a:r>
            <a:r>
              <a:rPr lang="uk"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count = db.update(</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None/>
            </a:pPr>
            <a:r>
              <a:rPr lang="uk" sz="1050">
                <a:solidFill>
                  <a:srgbClr val="37474F"/>
                </a:solidFill>
                <a:latin typeface="Roboto Mono"/>
                <a:ea typeface="Roboto Mono"/>
                <a:cs typeface="Roboto Mono"/>
                <a:sym typeface="Roboto Mono"/>
              </a:rPr>
              <a:t>        </a:t>
            </a:r>
            <a:r>
              <a:rPr lang="uk" sz="1050">
                <a:solidFill>
                  <a:srgbClr val="9C27B0"/>
                </a:solidFill>
                <a:latin typeface="Roboto Mono"/>
                <a:ea typeface="Roboto Mono"/>
                <a:cs typeface="Roboto Mono"/>
                <a:sym typeface="Roboto Mono"/>
              </a:rPr>
              <a:t>FeedEntry</a:t>
            </a:r>
            <a:r>
              <a:rPr lang="uk" sz="1050">
                <a:solidFill>
                  <a:srgbClr val="37474F"/>
                </a:solidFill>
                <a:latin typeface="Roboto Mono"/>
                <a:ea typeface="Roboto Mono"/>
                <a:cs typeface="Roboto Mono"/>
                <a:sym typeface="Roboto Mono"/>
              </a:rPr>
              <a:t>.TABLE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NAME,</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None/>
            </a:pPr>
            <a:r>
              <a:rPr lang="uk" sz="1050">
                <a:solidFill>
                  <a:srgbClr val="37474F"/>
                </a:solidFill>
                <a:latin typeface="Roboto Mono"/>
                <a:ea typeface="Roboto Mono"/>
                <a:cs typeface="Roboto Mono"/>
                <a:sym typeface="Roboto Mono"/>
              </a:rPr>
              <a:t>        values,</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None/>
            </a:pPr>
            <a:r>
              <a:rPr lang="uk" sz="1050">
                <a:solidFill>
                  <a:srgbClr val="37474F"/>
                </a:solidFill>
                <a:latin typeface="Roboto Mono"/>
                <a:ea typeface="Roboto Mono"/>
                <a:cs typeface="Roboto Mono"/>
                <a:sym typeface="Roboto Mono"/>
              </a:rPr>
              <a:t>        selection,</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None/>
            </a:pPr>
            <a:r>
              <a:rPr lang="uk" sz="1050">
                <a:solidFill>
                  <a:srgbClr val="37474F"/>
                </a:solidFill>
                <a:latin typeface="Roboto Mono"/>
                <a:ea typeface="Roboto Mono"/>
                <a:cs typeface="Roboto Mono"/>
                <a:sym typeface="Roboto Mono"/>
              </a:rPr>
              <a:t>        selectionArgs)</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None/>
            </a:pPr>
            <a:r>
              <a:t/>
            </a:r>
            <a:endParaRPr sz="1050">
              <a:solidFill>
                <a:srgbClr val="3B78E7"/>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pic>
        <p:nvPicPr>
          <p:cNvPr id="462" name="Google Shape;462;p5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63" name="Google Shape;463;p52"/>
          <p:cNvSpPr/>
          <p:nvPr/>
        </p:nvSpPr>
        <p:spPr>
          <a:xfrm>
            <a:off x="3331517" y="2447058"/>
            <a:ext cx="2131800" cy="484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2700">
                <a:solidFill>
                  <a:schemeClr val="lt1"/>
                </a:solidFill>
                <a:latin typeface="Montserrat SemiBold"/>
                <a:ea typeface="Montserrat SemiBold"/>
                <a:cs typeface="Montserrat SemiBold"/>
                <a:sym typeface="Montserrat SemiBold"/>
              </a:rPr>
              <a:t>Thank you!</a:t>
            </a:r>
            <a:endParaRPr sz="2700">
              <a:solidFill>
                <a:schemeClr val="lt1"/>
              </a:solidFill>
              <a:latin typeface="Montserrat SemiBold"/>
              <a:ea typeface="Montserrat SemiBold"/>
              <a:cs typeface="Montserrat SemiBold"/>
              <a:sym typeface="Montserrat SemiBold"/>
            </a:endParaRPr>
          </a:p>
        </p:txBody>
      </p:sp>
      <p:sp>
        <p:nvSpPr>
          <p:cNvPr id="464" name="Google Shape;464;p52"/>
          <p:cNvSpPr/>
          <p:nvPr/>
        </p:nvSpPr>
        <p:spPr>
          <a:xfrm>
            <a:off x="1800477" y="4630633"/>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5" name="Google Shape;465;p52"/>
          <p:cNvSpPr/>
          <p:nvPr/>
        </p:nvSpPr>
        <p:spPr>
          <a:xfrm>
            <a:off x="671293" y="3348655"/>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6" name="Google Shape;466;p52"/>
          <p:cNvSpPr/>
          <p:nvPr/>
        </p:nvSpPr>
        <p:spPr>
          <a:xfrm>
            <a:off x="414650" y="102406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7" name="Google Shape;467;p52"/>
          <p:cNvSpPr/>
          <p:nvPr/>
        </p:nvSpPr>
        <p:spPr>
          <a:xfrm>
            <a:off x="1155558" y="2666980"/>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8" name="Google Shape;468;p52"/>
          <p:cNvSpPr/>
          <p:nvPr/>
        </p:nvSpPr>
        <p:spPr>
          <a:xfrm>
            <a:off x="7068475" y="854466"/>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9" name="Google Shape;469;p52"/>
          <p:cNvSpPr/>
          <p:nvPr/>
        </p:nvSpPr>
        <p:spPr>
          <a:xfrm>
            <a:off x="779689" y="4294413"/>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0" name="Google Shape;470;p52"/>
          <p:cNvSpPr/>
          <p:nvPr/>
        </p:nvSpPr>
        <p:spPr>
          <a:xfrm>
            <a:off x="6680857" y="1782842"/>
            <a:ext cx="58500" cy="58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1" name="Google Shape;471;p52"/>
          <p:cNvSpPr/>
          <p:nvPr/>
        </p:nvSpPr>
        <p:spPr>
          <a:xfrm>
            <a:off x="6530505" y="459241"/>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2" name="Google Shape;472;p52"/>
          <p:cNvSpPr/>
          <p:nvPr/>
        </p:nvSpPr>
        <p:spPr>
          <a:xfrm>
            <a:off x="5254710" y="275489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3" name="Google Shape;473;p52"/>
          <p:cNvSpPr/>
          <p:nvPr/>
        </p:nvSpPr>
        <p:spPr>
          <a:xfrm>
            <a:off x="8849162" y="2447058"/>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4" name="Google Shape;474;p52"/>
          <p:cNvSpPr/>
          <p:nvPr/>
        </p:nvSpPr>
        <p:spPr>
          <a:xfrm>
            <a:off x="8007436" y="1823605"/>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75" name="Google Shape;475;p52"/>
          <p:cNvSpPr/>
          <p:nvPr/>
        </p:nvSpPr>
        <p:spPr>
          <a:xfrm>
            <a:off x="3008977" y="483102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15" name="Google Shape;215;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16" name="Google Shape;216;p38"/>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7" name="Google Shape;217;p38"/>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8" name="Google Shape;218;p38"/>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9" name="Google Shape;219;p38"/>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0" name="Google Shape;220;p38"/>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1" name="Google Shape;221;p38"/>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2" name="Google Shape;222;p38"/>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3" name="Google Shape;223;p38"/>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uk" sz="1200">
                <a:solidFill>
                  <a:schemeClr val="dk1"/>
                </a:solidFill>
                <a:latin typeface="Montserrat ExtraLight"/>
                <a:ea typeface="Montserrat ExtraLight"/>
                <a:cs typeface="Montserrat ExtraLight"/>
                <a:sym typeface="Montserrat ExtraLight"/>
              </a:rPr>
              <a:t>Android provides several options for you to save your app data. The solution you choose depends on your specific needs, such as how much space your data requires, what kind of data you need to store, and whether the data should be private to your app or accessible to other apps and the user:</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SemiBold"/>
                <a:ea typeface="Montserrat SemiBold"/>
                <a:cs typeface="Montserrat SemiBold"/>
                <a:sym typeface="Montserrat SemiBold"/>
              </a:rPr>
              <a:t>Internal file storage</a:t>
            </a:r>
            <a:r>
              <a:rPr lang="uk" sz="1200">
                <a:solidFill>
                  <a:schemeClr val="dk1"/>
                </a:solidFill>
                <a:latin typeface="Montserrat ExtraLight"/>
                <a:ea typeface="Montserrat ExtraLight"/>
                <a:cs typeface="Montserrat ExtraLight"/>
                <a:sym typeface="Montserrat ExtraLight"/>
              </a:rPr>
              <a:t>: Store app-private files on the device file system.</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SemiBold"/>
                <a:ea typeface="Montserrat SemiBold"/>
                <a:cs typeface="Montserrat SemiBold"/>
                <a:sym typeface="Montserrat SemiBold"/>
              </a:rPr>
              <a:t>External file storage</a:t>
            </a:r>
            <a:r>
              <a:rPr lang="uk" sz="1200">
                <a:solidFill>
                  <a:schemeClr val="dk1"/>
                </a:solidFill>
                <a:latin typeface="Montserrat ExtraLight"/>
                <a:ea typeface="Montserrat ExtraLight"/>
                <a:cs typeface="Montserrat ExtraLight"/>
                <a:sym typeface="Montserrat ExtraLight"/>
              </a:rPr>
              <a:t>: Store files on the shared external file system. This is usually for shared user files, such as photos.</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SemiBold"/>
                <a:ea typeface="Montserrat SemiBold"/>
                <a:cs typeface="Montserrat SemiBold"/>
                <a:sym typeface="Montserrat SemiBold"/>
              </a:rPr>
              <a:t>Shared preferences</a:t>
            </a:r>
            <a:r>
              <a:rPr lang="uk" sz="1200">
                <a:solidFill>
                  <a:schemeClr val="dk1"/>
                </a:solidFill>
                <a:latin typeface="Montserrat ExtraLight"/>
                <a:ea typeface="Montserrat ExtraLight"/>
                <a:cs typeface="Montserrat ExtraLight"/>
                <a:sym typeface="Montserrat ExtraLight"/>
              </a:rPr>
              <a:t>: Store private primitive data in key-value pairs.</a:t>
            </a:r>
            <a:endParaRPr sz="1200">
              <a:solidFill>
                <a:schemeClr val="dk1"/>
              </a:solidFill>
              <a:latin typeface="Montserrat ExtraLight"/>
              <a:ea typeface="Montserrat ExtraLight"/>
              <a:cs typeface="Montserrat ExtraLight"/>
              <a:sym typeface="Montserrat ExtraLight"/>
            </a:endParaRPr>
          </a:p>
          <a:p>
            <a:pPr indent="-304800" lvl="0" marL="457200" rtl="0" algn="l">
              <a:spcBef>
                <a:spcPts val="0"/>
              </a:spcBef>
              <a:spcAft>
                <a:spcPts val="0"/>
              </a:spcAft>
              <a:buClr>
                <a:schemeClr val="dk1"/>
              </a:buClr>
              <a:buSzPts val="1200"/>
              <a:buFont typeface="Montserrat ExtraLight"/>
              <a:buChar char="●"/>
            </a:pPr>
            <a:r>
              <a:rPr lang="uk" sz="1200">
                <a:solidFill>
                  <a:schemeClr val="dk1"/>
                </a:solidFill>
                <a:latin typeface="Montserrat SemiBold"/>
                <a:ea typeface="Montserrat SemiBold"/>
                <a:cs typeface="Montserrat SemiBold"/>
                <a:sym typeface="Montserrat SemiBold"/>
              </a:rPr>
              <a:t>Databases</a:t>
            </a:r>
            <a:r>
              <a:rPr lang="uk" sz="1200">
                <a:solidFill>
                  <a:schemeClr val="dk1"/>
                </a:solidFill>
                <a:latin typeface="Montserrat ExtraLight"/>
                <a:ea typeface="Montserrat ExtraLight"/>
                <a:cs typeface="Montserrat ExtraLight"/>
                <a:sym typeface="Montserrat ExtraLight"/>
              </a:rPr>
              <a:t>: Store structured data in a private database.</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rtl="0" algn="l">
              <a:spcBef>
                <a:spcPts val="0"/>
              </a:spcBef>
              <a:spcAft>
                <a:spcPts val="0"/>
              </a:spcAft>
              <a:buClr>
                <a:schemeClr val="dk1"/>
              </a:buClr>
              <a:buFont typeface="Arial"/>
              <a:buNone/>
            </a:pPr>
            <a:r>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
        <p:nvSpPr>
          <p:cNvPr id="224" name="Google Shape;224;p38"/>
          <p:cNvSpPr txBox="1"/>
          <p:nvPr/>
        </p:nvSpPr>
        <p:spPr>
          <a:xfrm>
            <a:off x="2489778" y="1005175"/>
            <a:ext cx="4073700" cy="27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Data and file storage overview</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9"/>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0" name="Google Shape;230;p39"/>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1" name="Google Shape;231;p39"/>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2" name="Google Shape;232;p39"/>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3" name="Google Shape;233;p39"/>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4" name="Google Shape;234;p39"/>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5" name="Google Shape;235;p39"/>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6" name="Google Shape;236;p39"/>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7" name="Google Shape;237;p39"/>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8" name="Google Shape;238;p39"/>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9" name="Google Shape;239;p39"/>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0" name="Google Shape;240;p39"/>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1" name="Google Shape;241;p39"/>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Internal storage</a:t>
            </a:r>
            <a:endParaRPr sz="1800">
              <a:solidFill>
                <a:schemeClr val="dk1"/>
              </a:solidFill>
              <a:latin typeface="Montserrat SemiBold"/>
              <a:ea typeface="Montserrat SemiBold"/>
              <a:cs typeface="Montserrat SemiBold"/>
              <a:sym typeface="Montserrat SemiBold"/>
            </a:endParaRPr>
          </a:p>
        </p:txBody>
      </p:sp>
      <p:pic>
        <p:nvPicPr>
          <p:cNvPr id="242" name="Google Shape;242;p39"/>
          <p:cNvPicPr preferRelativeResize="0"/>
          <p:nvPr/>
        </p:nvPicPr>
        <p:blipFill rotWithShape="1">
          <a:blip r:embed="rId3">
            <a:alphaModFix/>
          </a:blip>
          <a:srcRect b="18943" l="0" r="0" t="0"/>
          <a:stretch/>
        </p:blipFill>
        <p:spPr>
          <a:xfrm>
            <a:off x="2837213" y="2263098"/>
            <a:ext cx="3343275" cy="1582800"/>
          </a:xfrm>
          <a:prstGeom prst="rect">
            <a:avLst/>
          </a:prstGeom>
          <a:noFill/>
          <a:ln>
            <a:noFill/>
          </a:ln>
        </p:spPr>
      </p:pic>
      <p:sp>
        <p:nvSpPr>
          <p:cNvPr id="243" name="Google Shape;243;p39"/>
          <p:cNvSpPr txBox="1"/>
          <p:nvPr/>
        </p:nvSpPr>
        <p:spPr>
          <a:xfrm>
            <a:off x="1262100" y="1292424"/>
            <a:ext cx="6619800" cy="908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latin typeface="Montserrat ExtraLight"/>
                <a:ea typeface="Montserrat ExtraLight"/>
                <a:cs typeface="Montserrat ExtraLight"/>
                <a:sym typeface="Montserrat ExtraLight"/>
              </a:rPr>
              <a:t>Internal storage is the storage of the private data on the device memory. By default these files are private and are accessed by only your application and get deleted , when user delete your application.</a:t>
            </a:r>
            <a:endParaRPr sz="1200">
              <a:latin typeface="Montserrat ExtraLight"/>
              <a:ea typeface="Montserrat ExtraLight"/>
              <a:cs typeface="Montserrat ExtraLight"/>
              <a:sym typeface="Montserrat Extra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0"/>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9" name="Google Shape;249;p40"/>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0" name="Google Shape;250;p40"/>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1" name="Google Shape;251;p40"/>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2" name="Google Shape;252;p40"/>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3" name="Google Shape;253;p40"/>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4" name="Google Shape;254;p40"/>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5" name="Google Shape;255;p40"/>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6" name="Google Shape;256;p40"/>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7" name="Google Shape;257;p40"/>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8" name="Google Shape;258;p40"/>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9" name="Google Shape;259;p40"/>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0" name="Google Shape;260;p40"/>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Internal storage</a:t>
            </a:r>
            <a:endParaRPr sz="1800">
              <a:solidFill>
                <a:schemeClr val="dk1"/>
              </a:solidFill>
              <a:latin typeface="Montserrat SemiBold"/>
              <a:ea typeface="Montserrat SemiBold"/>
              <a:cs typeface="Montserrat SemiBold"/>
              <a:sym typeface="Montserrat SemiBold"/>
            </a:endParaRPr>
          </a:p>
        </p:txBody>
      </p:sp>
      <p:sp>
        <p:nvSpPr>
          <p:cNvPr id="261" name="Google Shape;261;p40"/>
          <p:cNvSpPr txBox="1"/>
          <p:nvPr/>
        </p:nvSpPr>
        <p:spPr>
          <a:xfrm>
            <a:off x="1262100" y="1292425"/>
            <a:ext cx="6619800" cy="312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uk" sz="1200">
                <a:latin typeface="Montserrat ExtraLight"/>
                <a:ea typeface="Montserrat ExtraLight"/>
                <a:cs typeface="Montserrat ExtraLight"/>
                <a:sym typeface="Montserrat ExtraLight"/>
              </a:rPr>
              <a:t>Your app's internal storage directory is specified by your app's package name in a special location of the Android file system that can be accessed with the following APIs</a:t>
            </a:r>
            <a:endParaRPr sz="1200">
              <a:latin typeface="Montserrat ExtraLight"/>
              <a:ea typeface="Montserrat ExtraLight"/>
              <a:cs typeface="Montserrat ExtraLight"/>
              <a:sym typeface="Montserrat ExtraLight"/>
            </a:endParaRPr>
          </a:p>
          <a:p>
            <a:pPr indent="0" lvl="0" marL="0" marR="0" rtl="0" algn="l">
              <a:spcBef>
                <a:spcPts val="0"/>
              </a:spcBef>
              <a:spcAft>
                <a:spcPts val="0"/>
              </a:spcAft>
              <a:buNone/>
            </a:pPr>
            <a:r>
              <a:rPr lang="uk" sz="1200">
                <a:latin typeface="Montserrat ExtraLight"/>
                <a:ea typeface="Montserrat ExtraLight"/>
                <a:cs typeface="Montserrat ExtraLight"/>
                <a:sym typeface="Montserrat ExtraLight"/>
              </a:rPr>
              <a:t>When saving a file to internal storage, you can acquire the appropriate directory as a </a:t>
            </a:r>
            <a:r>
              <a:rPr i="1" lang="uk" sz="1200">
                <a:latin typeface="Montserrat ExtraLight"/>
                <a:ea typeface="Montserrat ExtraLight"/>
                <a:cs typeface="Montserrat ExtraLight"/>
                <a:sym typeface="Montserrat ExtraLight"/>
              </a:rPr>
              <a:t>File</a:t>
            </a:r>
            <a:r>
              <a:rPr lang="uk" sz="1200">
                <a:latin typeface="Montserrat ExtraLight"/>
                <a:ea typeface="Montserrat ExtraLight"/>
                <a:cs typeface="Montserrat ExtraLight"/>
                <a:sym typeface="Montserrat ExtraLight"/>
              </a:rPr>
              <a:t> by calling one of two methods:</a:t>
            </a:r>
            <a:endParaRPr sz="1200">
              <a:latin typeface="Montserrat ExtraLight"/>
              <a:ea typeface="Montserrat ExtraLight"/>
              <a:cs typeface="Montserrat ExtraLight"/>
              <a:sym typeface="Montserrat ExtraLight"/>
            </a:endParaRPr>
          </a:p>
          <a:p>
            <a:pPr indent="-304800" lvl="0" marL="457200" marR="0" rtl="0" algn="l">
              <a:spcBef>
                <a:spcPts val="0"/>
              </a:spcBef>
              <a:spcAft>
                <a:spcPts val="0"/>
              </a:spcAft>
              <a:buSzPts val="1200"/>
              <a:buChar char="●"/>
            </a:pPr>
            <a:r>
              <a:rPr lang="uk" sz="1200">
                <a:latin typeface="Montserrat SemiBold"/>
                <a:ea typeface="Montserrat SemiBold"/>
                <a:cs typeface="Montserrat SemiBold"/>
                <a:sym typeface="Montserrat SemiBold"/>
              </a:rPr>
              <a:t>g</a:t>
            </a:r>
            <a:r>
              <a:rPr lang="uk" sz="1200">
                <a:latin typeface="Montserrat Medium"/>
                <a:ea typeface="Montserrat Medium"/>
                <a:cs typeface="Montserrat Medium"/>
                <a:sym typeface="Montserrat Medium"/>
              </a:rPr>
              <a:t>etFilesDir()</a:t>
            </a:r>
            <a:r>
              <a:rPr lang="uk" sz="1200">
                <a:latin typeface="Montserrat ExtraLight"/>
                <a:ea typeface="Montserrat ExtraLight"/>
                <a:cs typeface="Montserrat ExtraLight"/>
                <a:sym typeface="Montserrat ExtraLight"/>
              </a:rPr>
              <a:t> - returns a File representing an internal directory for your app.</a:t>
            </a:r>
            <a:endParaRPr sz="1200">
              <a:latin typeface="Montserrat ExtraLight"/>
              <a:ea typeface="Montserrat ExtraLight"/>
              <a:cs typeface="Montserrat ExtraLight"/>
              <a:sym typeface="Montserrat ExtraLight"/>
            </a:endParaRPr>
          </a:p>
          <a:p>
            <a:pPr indent="-304800" lvl="0" marL="457200" marR="0" rtl="0" algn="l">
              <a:spcBef>
                <a:spcPts val="0"/>
              </a:spcBef>
              <a:spcAft>
                <a:spcPts val="0"/>
              </a:spcAft>
              <a:buSzPts val="1200"/>
              <a:buChar char="●"/>
            </a:pPr>
            <a:r>
              <a:rPr lang="uk" sz="1200">
                <a:latin typeface="Montserrat Medium"/>
                <a:ea typeface="Montserrat Medium"/>
                <a:cs typeface="Montserrat Medium"/>
                <a:sym typeface="Montserrat Medium"/>
              </a:rPr>
              <a:t>getCacheDir(</a:t>
            </a:r>
            <a:r>
              <a:rPr lang="uk" sz="1200">
                <a:latin typeface="Montserrat Medium"/>
                <a:ea typeface="Montserrat Medium"/>
                <a:cs typeface="Montserrat Medium"/>
                <a:sym typeface="Montserrat Medium"/>
              </a:rPr>
              <a:t>)</a:t>
            </a:r>
            <a:r>
              <a:rPr lang="uk" sz="1200">
                <a:latin typeface="Montserrat ExtraLight"/>
                <a:ea typeface="Montserrat ExtraLight"/>
                <a:cs typeface="Montserrat ExtraLight"/>
                <a:sym typeface="Montserrat ExtraLight"/>
              </a:rPr>
              <a:t> - r</a:t>
            </a:r>
            <a:r>
              <a:rPr lang="uk" sz="1200">
                <a:latin typeface="Montserrat ExtraLight"/>
                <a:ea typeface="Montserrat ExtraLight"/>
                <a:cs typeface="Montserrat ExtraLight"/>
                <a:sym typeface="Montserrat ExtraLight"/>
              </a:rPr>
              <a:t>eturns a File representing an internal directory for your app's temporary cache files.</a:t>
            </a:r>
            <a:endParaRPr sz="1200">
              <a:latin typeface="Montserrat ExtraLight"/>
              <a:ea typeface="Montserrat ExtraLight"/>
              <a:cs typeface="Montserrat ExtraLight"/>
              <a:sym typeface="Montserrat ExtraLight"/>
            </a:endParaRPr>
          </a:p>
          <a:p>
            <a:pPr indent="0" lvl="0" marL="0" marR="0" rtl="0" algn="l">
              <a:spcBef>
                <a:spcPts val="0"/>
              </a:spcBef>
              <a:spcAft>
                <a:spcPts val="0"/>
              </a:spcAft>
              <a:buNone/>
            </a:pPr>
            <a:r>
              <a:t/>
            </a:r>
            <a:endParaRPr sz="1200">
              <a:latin typeface="Montserrat ExtraLight"/>
              <a:ea typeface="Montserrat ExtraLight"/>
              <a:cs typeface="Montserrat ExtraLight"/>
              <a:sym typeface="Montserrat ExtraLight"/>
            </a:endParaRPr>
          </a:p>
          <a:p>
            <a:pPr indent="0" lvl="0" marL="0" marR="0" rtl="0" algn="l">
              <a:spcBef>
                <a:spcPts val="0"/>
              </a:spcBef>
              <a:spcAft>
                <a:spcPts val="0"/>
              </a:spcAft>
              <a:buClr>
                <a:schemeClr val="dk1"/>
              </a:buClr>
              <a:buSzPts val="1100"/>
              <a:buFont typeface="Arial"/>
              <a:buNone/>
            </a:pPr>
            <a:r>
              <a:rPr b="1" lang="uk" sz="900">
                <a:solidFill>
                  <a:srgbClr val="000080"/>
                </a:solidFill>
                <a:highlight>
                  <a:srgbClr val="FFFFFF"/>
                </a:highlight>
              </a:rPr>
              <a:t>val </a:t>
            </a:r>
            <a:r>
              <a:rPr lang="uk" sz="900">
                <a:solidFill>
                  <a:schemeClr val="dk1"/>
                </a:solidFill>
                <a:highlight>
                  <a:srgbClr val="FFFFFF"/>
                </a:highlight>
              </a:rPr>
              <a:t>FILENAME = </a:t>
            </a:r>
            <a:r>
              <a:rPr b="1" lang="uk" sz="900">
                <a:solidFill>
                  <a:srgbClr val="008000"/>
                </a:solidFill>
                <a:highlight>
                  <a:srgbClr val="FFFFFF"/>
                </a:highlight>
              </a:rPr>
              <a:t>"hello_file"</a:t>
            </a:r>
            <a:endParaRPr b="1" sz="900">
              <a:solidFill>
                <a:srgbClr val="008000"/>
              </a:solidFill>
              <a:highlight>
                <a:srgbClr val="FFFFFF"/>
              </a:highlight>
            </a:endParaRPr>
          </a:p>
          <a:p>
            <a:pPr indent="0" lvl="0" marL="0" marR="0" rtl="0" algn="l">
              <a:spcBef>
                <a:spcPts val="0"/>
              </a:spcBef>
              <a:spcAft>
                <a:spcPts val="0"/>
              </a:spcAft>
              <a:buClr>
                <a:schemeClr val="dk1"/>
              </a:buClr>
              <a:buSzPts val="1100"/>
              <a:buFont typeface="Arial"/>
              <a:buNone/>
            </a:pPr>
            <a:r>
              <a:rPr b="1" lang="uk" sz="900">
                <a:solidFill>
                  <a:srgbClr val="000080"/>
                </a:solidFill>
                <a:highlight>
                  <a:srgbClr val="FFFFFF"/>
                </a:highlight>
              </a:rPr>
              <a:t>val </a:t>
            </a:r>
            <a:r>
              <a:rPr lang="uk" sz="900">
                <a:solidFill>
                  <a:schemeClr val="dk1"/>
                </a:solidFill>
                <a:highlight>
                  <a:srgbClr val="FFFFFF"/>
                </a:highlight>
              </a:rPr>
              <a:t>string = </a:t>
            </a:r>
            <a:r>
              <a:rPr b="1" lang="uk" sz="900">
                <a:solidFill>
                  <a:srgbClr val="008000"/>
                </a:solidFill>
                <a:highlight>
                  <a:srgbClr val="FFFFFF"/>
                </a:highlight>
              </a:rPr>
              <a:t>"hello world!"</a:t>
            </a:r>
            <a:endParaRPr b="1" sz="900">
              <a:solidFill>
                <a:srgbClr val="008000"/>
              </a:solidFill>
              <a:highlight>
                <a:srgbClr val="FFFFFF"/>
              </a:highlight>
            </a:endParaRPr>
          </a:p>
          <a:p>
            <a:pPr indent="0" lvl="0" marL="0" marR="0" rtl="0" algn="l">
              <a:spcBef>
                <a:spcPts val="0"/>
              </a:spcBef>
              <a:spcAft>
                <a:spcPts val="0"/>
              </a:spcAft>
              <a:buClr>
                <a:schemeClr val="dk1"/>
              </a:buClr>
              <a:buSzPts val="1100"/>
              <a:buFont typeface="Arial"/>
              <a:buNone/>
            </a:pPr>
            <a:r>
              <a:t/>
            </a:r>
            <a:endParaRPr b="1" sz="900">
              <a:solidFill>
                <a:srgbClr val="008000"/>
              </a:solidFill>
              <a:highlight>
                <a:srgbClr val="FFFFFF"/>
              </a:highlight>
            </a:endParaRPr>
          </a:p>
          <a:p>
            <a:pPr indent="0" lvl="0" marL="0" marR="0" rtl="0" algn="l">
              <a:spcBef>
                <a:spcPts val="0"/>
              </a:spcBef>
              <a:spcAft>
                <a:spcPts val="0"/>
              </a:spcAft>
              <a:buClr>
                <a:schemeClr val="dk1"/>
              </a:buClr>
              <a:buSzPts val="1100"/>
              <a:buFont typeface="Arial"/>
              <a:buNone/>
            </a:pPr>
            <a:r>
              <a:rPr b="1" lang="uk" sz="900">
                <a:solidFill>
                  <a:srgbClr val="000080"/>
                </a:solidFill>
                <a:highlight>
                  <a:srgbClr val="FFFFFF"/>
                </a:highlight>
              </a:rPr>
              <a:t>val </a:t>
            </a:r>
            <a:r>
              <a:rPr lang="uk" sz="900">
                <a:solidFill>
                  <a:schemeClr val="dk1"/>
                </a:solidFill>
                <a:highlight>
                  <a:srgbClr val="FFFFFF"/>
                </a:highlight>
              </a:rPr>
              <a:t>fos = openFileOutput(FILENAME, Context.</a:t>
            </a:r>
            <a:r>
              <a:rPr i="1" lang="uk" sz="900">
                <a:solidFill>
                  <a:srgbClr val="660E7A"/>
                </a:solidFill>
                <a:highlight>
                  <a:srgbClr val="FFFFFF"/>
                </a:highlight>
              </a:rPr>
              <a:t>MODE_PRIVATE</a:t>
            </a:r>
            <a:r>
              <a:rPr lang="uk" sz="900">
                <a:solidFill>
                  <a:schemeClr val="dk1"/>
                </a:solidFill>
                <a:highlight>
                  <a:srgbClr val="FFFFFF"/>
                </a:highlight>
              </a:rPr>
              <a:t>)</a:t>
            </a:r>
            <a:endParaRPr sz="900">
              <a:solidFill>
                <a:schemeClr val="dk1"/>
              </a:solidFill>
              <a:highlight>
                <a:srgbClr val="FFFFFF"/>
              </a:highlight>
            </a:endParaRPr>
          </a:p>
          <a:p>
            <a:pPr indent="0" lvl="0" marL="0" marR="0" rtl="0" algn="l">
              <a:spcBef>
                <a:spcPts val="0"/>
              </a:spcBef>
              <a:spcAft>
                <a:spcPts val="0"/>
              </a:spcAft>
              <a:buClr>
                <a:schemeClr val="dk1"/>
              </a:buClr>
              <a:buSzPts val="1100"/>
              <a:buFont typeface="Arial"/>
              <a:buNone/>
            </a:pPr>
            <a:r>
              <a:rPr lang="uk" sz="900">
                <a:solidFill>
                  <a:schemeClr val="dk1"/>
                </a:solidFill>
                <a:highlight>
                  <a:srgbClr val="FFFFFF"/>
                </a:highlight>
              </a:rPr>
              <a:t>fos.write(string.</a:t>
            </a:r>
            <a:r>
              <a:rPr i="1" lang="uk" sz="900">
                <a:solidFill>
                  <a:schemeClr val="dk1"/>
                </a:solidFill>
                <a:highlight>
                  <a:srgbClr val="FFFFFF"/>
                </a:highlight>
              </a:rPr>
              <a:t>toByteArray</a:t>
            </a:r>
            <a:r>
              <a:rPr lang="uk" sz="900">
                <a:solidFill>
                  <a:schemeClr val="dk1"/>
                </a:solidFill>
                <a:highlight>
                  <a:srgbClr val="FFFFFF"/>
                </a:highlight>
              </a:rPr>
              <a:t>())</a:t>
            </a:r>
            <a:endParaRPr sz="900">
              <a:solidFill>
                <a:schemeClr val="dk1"/>
              </a:solidFill>
              <a:highlight>
                <a:srgbClr val="FFFFFF"/>
              </a:highlight>
            </a:endParaRPr>
          </a:p>
          <a:p>
            <a:pPr indent="0" lvl="0" marL="0" marR="0" rtl="0" algn="l">
              <a:spcBef>
                <a:spcPts val="0"/>
              </a:spcBef>
              <a:spcAft>
                <a:spcPts val="0"/>
              </a:spcAft>
              <a:buClr>
                <a:schemeClr val="dk1"/>
              </a:buClr>
              <a:buSzPts val="1100"/>
              <a:buFont typeface="Arial"/>
              <a:buNone/>
            </a:pPr>
            <a:r>
              <a:rPr lang="uk" sz="900">
                <a:solidFill>
                  <a:schemeClr val="dk1"/>
                </a:solidFill>
                <a:highlight>
                  <a:srgbClr val="FFFFFF"/>
                </a:highlight>
              </a:rPr>
              <a:t>fos.close()</a:t>
            </a:r>
            <a:endParaRPr sz="900">
              <a:solidFill>
                <a:schemeClr val="dk1"/>
              </a:solidFill>
              <a:highlight>
                <a:srgbClr val="FFFFFF"/>
              </a:highlight>
            </a:endParaRPr>
          </a:p>
          <a:p>
            <a:pPr indent="0" lvl="0" marL="0" marR="0" rtl="0" algn="l">
              <a:spcBef>
                <a:spcPts val="0"/>
              </a:spcBef>
              <a:spcAft>
                <a:spcPts val="0"/>
              </a:spcAft>
              <a:buNone/>
            </a:pPr>
            <a:r>
              <a:t/>
            </a:r>
            <a:endParaRPr sz="1200">
              <a:latin typeface="Montserrat ExtraLight"/>
              <a:ea typeface="Montserrat ExtraLight"/>
              <a:cs typeface="Montserrat ExtraLight"/>
              <a:sym typeface="Montserrat ExtraLight"/>
            </a:endParaRPr>
          </a:p>
          <a:p>
            <a:pPr indent="0" lvl="0" marL="0" marR="0" rtl="0" algn="l">
              <a:spcBef>
                <a:spcPts val="0"/>
              </a:spcBef>
              <a:spcAft>
                <a:spcPts val="0"/>
              </a:spcAft>
              <a:buClr>
                <a:schemeClr val="dk1"/>
              </a:buClr>
              <a:buSzPts val="1100"/>
              <a:buFont typeface="Arial"/>
              <a:buNone/>
            </a:pPr>
            <a:r>
              <a:rPr b="1" lang="uk" sz="900">
                <a:solidFill>
                  <a:srgbClr val="000080"/>
                </a:solidFill>
                <a:highlight>
                  <a:srgbClr val="FFFFFF"/>
                </a:highlight>
              </a:rPr>
              <a:t>val </a:t>
            </a:r>
            <a:r>
              <a:rPr lang="uk" sz="900">
                <a:solidFill>
                  <a:schemeClr val="dk1"/>
                </a:solidFill>
                <a:highlight>
                  <a:srgbClr val="FFFFFF"/>
                </a:highlight>
              </a:rPr>
              <a:t>file = openFileInput(FILENAME)</a:t>
            </a:r>
            <a:endParaRPr sz="900">
              <a:solidFill>
                <a:schemeClr val="dk1"/>
              </a:solidFill>
              <a:highlight>
                <a:srgbClr val="FFFFFF"/>
              </a:highlight>
            </a:endParaRPr>
          </a:p>
          <a:p>
            <a:pPr indent="0" lvl="0" marL="0" marR="0" rtl="0" algn="l">
              <a:spcBef>
                <a:spcPts val="0"/>
              </a:spcBef>
              <a:spcAft>
                <a:spcPts val="0"/>
              </a:spcAft>
              <a:buClr>
                <a:schemeClr val="dk1"/>
              </a:buClr>
              <a:buSzPts val="1100"/>
              <a:buFont typeface="Arial"/>
              <a:buNone/>
            </a:pPr>
            <a:r>
              <a:rPr b="1" lang="uk" sz="900">
                <a:solidFill>
                  <a:srgbClr val="000080"/>
                </a:solidFill>
                <a:highlight>
                  <a:srgbClr val="FFFFFF"/>
                </a:highlight>
              </a:rPr>
              <a:t>val </a:t>
            </a:r>
            <a:r>
              <a:rPr lang="uk" sz="900">
                <a:solidFill>
                  <a:schemeClr val="dk1"/>
                </a:solidFill>
                <a:highlight>
                  <a:srgbClr val="FFFFFF"/>
                </a:highlight>
              </a:rPr>
              <a:t>inputString = file.read()</a:t>
            </a:r>
            <a:endParaRPr sz="900">
              <a:solidFill>
                <a:schemeClr val="dk1"/>
              </a:solidFill>
              <a:highlight>
                <a:srgbClr val="FFFFFF"/>
              </a:highlight>
            </a:endParaRPr>
          </a:p>
          <a:p>
            <a:pPr indent="0" lvl="0" marL="0" marR="0" rtl="0" algn="l">
              <a:spcBef>
                <a:spcPts val="0"/>
              </a:spcBef>
              <a:spcAft>
                <a:spcPts val="0"/>
              </a:spcAft>
              <a:buClr>
                <a:schemeClr val="dk1"/>
              </a:buClr>
              <a:buSzPts val="1100"/>
              <a:buFont typeface="Arial"/>
              <a:buNone/>
            </a:pPr>
            <a:r>
              <a:rPr lang="uk" sz="900">
                <a:solidFill>
                  <a:schemeClr val="dk1"/>
                </a:solidFill>
                <a:highlight>
                  <a:srgbClr val="FFFFFF"/>
                </a:highlight>
              </a:rPr>
              <a:t>file.cl</a:t>
            </a:r>
            <a:r>
              <a:rPr lang="uk" sz="900">
                <a:solidFill>
                  <a:schemeClr val="dk1"/>
                </a:solidFill>
                <a:highlight>
                  <a:srgbClr val="FFFFFF"/>
                </a:highlight>
              </a:rPr>
              <a:t>ose()</a:t>
            </a:r>
            <a:endParaRPr sz="900">
              <a:solidFill>
                <a:schemeClr val="dk1"/>
              </a:solidFill>
              <a:highlight>
                <a:srgbClr val="FFFFFF"/>
              </a:highlight>
            </a:endParaRPr>
          </a:p>
          <a:p>
            <a:pPr indent="0" lvl="0" marL="0" marR="0" rtl="0" algn="l">
              <a:spcBef>
                <a:spcPts val="0"/>
              </a:spcBef>
              <a:spcAft>
                <a:spcPts val="0"/>
              </a:spcAft>
              <a:buNone/>
            </a:pPr>
            <a:r>
              <a:t/>
            </a:r>
            <a:endParaRPr sz="1200">
              <a:latin typeface="Montserrat ExtraLight"/>
              <a:ea typeface="Montserrat ExtraLight"/>
              <a:cs typeface="Montserrat ExtraLight"/>
              <a:sym typeface="Montserrat Extra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1"/>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7" name="Google Shape;267;p41"/>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8" name="Google Shape;268;p41"/>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9" name="Google Shape;269;p41"/>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0" name="Google Shape;270;p41"/>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1" name="Google Shape;271;p41"/>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2" name="Google Shape;272;p41"/>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3" name="Google Shape;273;p41"/>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4" name="Google Shape;274;p41"/>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5" name="Google Shape;275;p41"/>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6" name="Google Shape;276;p41"/>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7" name="Google Shape;277;p41"/>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8" name="Google Shape;278;p41"/>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Shared Preferences</a:t>
            </a:r>
            <a:endParaRPr sz="1800">
              <a:solidFill>
                <a:schemeClr val="dk1"/>
              </a:solidFill>
              <a:latin typeface="Montserrat SemiBold"/>
              <a:ea typeface="Montserrat SemiBold"/>
              <a:cs typeface="Montserrat SemiBold"/>
              <a:sym typeface="Montserrat SemiBold"/>
            </a:endParaRPr>
          </a:p>
        </p:txBody>
      </p:sp>
      <p:sp>
        <p:nvSpPr>
          <p:cNvPr id="279" name="Google Shape;279;p41"/>
          <p:cNvSpPr txBox="1"/>
          <p:nvPr/>
        </p:nvSpPr>
        <p:spPr>
          <a:xfrm>
            <a:off x="1262100" y="1292425"/>
            <a:ext cx="7383900" cy="3126900"/>
          </a:xfrm>
          <a:prstGeom prst="rect">
            <a:avLst/>
          </a:prstGeom>
          <a:noFill/>
          <a:ln>
            <a:noFill/>
          </a:ln>
        </p:spPr>
        <p:txBody>
          <a:bodyPr anchorCtr="0" anchor="t" bIns="34275" lIns="68575" spcFirstLastPara="1" rIns="68575" wrap="square" tIns="34275">
            <a:noAutofit/>
          </a:bodyPr>
          <a:lstStyle/>
          <a:p>
            <a:pPr indent="360000" lvl="0" marL="0" marR="228600" rtl="0" algn="l">
              <a:lnSpc>
                <a:spcPct val="142857"/>
              </a:lnSpc>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Shared Preferences allow you to save and retrieve data in the form of key,value pair.</a:t>
            </a:r>
            <a:endParaRPr sz="1200">
              <a:solidFill>
                <a:schemeClr val="dk1"/>
              </a:solidFill>
              <a:latin typeface="Montserrat ExtraLight"/>
              <a:ea typeface="Montserrat ExtraLight"/>
              <a:cs typeface="Montserrat ExtraLight"/>
              <a:sym typeface="Montserrat ExtraLight"/>
            </a:endParaRPr>
          </a:p>
          <a:p>
            <a:pPr indent="360000" lvl="0" marL="0" marR="228600" rtl="0" algn="l">
              <a:lnSpc>
                <a:spcPct val="142857"/>
              </a:lnSpc>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In order to use shared preferences, you have to call a method getSharedPreferences() that returns a SharedPreference instance pointing to the file that contains the values of preferences.</a:t>
            </a:r>
            <a:endParaRPr sz="900">
              <a:solidFill>
                <a:srgbClr val="313131"/>
              </a:solidFill>
              <a:highlight>
                <a:srgbClr val="F1F1F1"/>
              </a:highlight>
              <a:latin typeface="Courier New"/>
              <a:ea typeface="Courier New"/>
              <a:cs typeface="Courier New"/>
              <a:sym typeface="Courier New"/>
            </a:endParaRPr>
          </a:p>
        </p:txBody>
      </p:sp>
      <p:pic>
        <p:nvPicPr>
          <p:cNvPr id="280" name="Google Shape;280;p41"/>
          <p:cNvPicPr preferRelativeResize="0"/>
          <p:nvPr/>
        </p:nvPicPr>
        <p:blipFill>
          <a:blip r:embed="rId3">
            <a:alphaModFix/>
          </a:blip>
          <a:stretch>
            <a:fillRect/>
          </a:stretch>
        </p:blipFill>
        <p:spPr>
          <a:xfrm>
            <a:off x="1638225" y="2675977"/>
            <a:ext cx="5867548" cy="2075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2"/>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6" name="Google Shape;286;p42"/>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7" name="Google Shape;287;p42"/>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8" name="Google Shape;288;p42"/>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9" name="Google Shape;289;p42"/>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0" name="Google Shape;290;p42"/>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1" name="Google Shape;291;p42"/>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2" name="Google Shape;292;p42"/>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3" name="Google Shape;293;p42"/>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4" name="Google Shape;294;p42"/>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5" name="Google Shape;295;p42"/>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6" name="Google Shape;296;p42"/>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7" name="Google Shape;297;p42"/>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Shared Preferences</a:t>
            </a:r>
            <a:endParaRPr sz="1800">
              <a:solidFill>
                <a:schemeClr val="dk1"/>
              </a:solidFill>
              <a:latin typeface="Montserrat SemiBold"/>
              <a:ea typeface="Montserrat SemiBold"/>
              <a:cs typeface="Montserrat SemiBold"/>
              <a:sym typeface="Montserrat SemiBold"/>
            </a:endParaRPr>
          </a:p>
        </p:txBody>
      </p:sp>
      <p:sp>
        <p:nvSpPr>
          <p:cNvPr id="298" name="Google Shape;298;p42"/>
          <p:cNvSpPr txBox="1"/>
          <p:nvPr/>
        </p:nvSpPr>
        <p:spPr>
          <a:xfrm>
            <a:off x="648825" y="1292425"/>
            <a:ext cx="7997100" cy="3126900"/>
          </a:xfrm>
          <a:prstGeom prst="rect">
            <a:avLst/>
          </a:prstGeom>
          <a:noFill/>
          <a:ln>
            <a:noFill/>
          </a:ln>
        </p:spPr>
        <p:txBody>
          <a:bodyPr anchorCtr="0" anchor="t" bIns="34275" lIns="68575" spcFirstLastPara="1" rIns="68575" wrap="square" tIns="34275">
            <a:noAutofit/>
          </a:bodyPr>
          <a:lstStyle/>
          <a:p>
            <a:pPr indent="360000" lvl="0" marL="0" marR="228600" rtl="0" algn="l">
              <a:lnSpc>
                <a:spcPct val="142857"/>
              </a:lnSpc>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You can create a new shared preference file or access an existing one by calling one of these methods:</a:t>
            </a:r>
            <a:endParaRPr sz="1200">
              <a:solidFill>
                <a:schemeClr val="dk1"/>
              </a:solidFill>
              <a:latin typeface="Montserrat ExtraLight"/>
              <a:ea typeface="Montserrat ExtraLight"/>
              <a:cs typeface="Montserrat ExtraLight"/>
              <a:sym typeface="Montserrat ExtraLight"/>
            </a:endParaRPr>
          </a:p>
          <a:p>
            <a:pPr indent="-304800" lvl="0" marL="457200" marR="228600" rtl="0" algn="l">
              <a:lnSpc>
                <a:spcPct val="142857"/>
              </a:lnSpc>
              <a:spcBef>
                <a:spcPts val="0"/>
              </a:spcBef>
              <a:spcAft>
                <a:spcPts val="0"/>
              </a:spcAft>
              <a:buClr>
                <a:schemeClr val="dk1"/>
              </a:buClr>
              <a:buSzPts val="1200"/>
              <a:buChar char="●"/>
            </a:pPr>
            <a:r>
              <a:rPr lang="uk" sz="1200">
                <a:solidFill>
                  <a:schemeClr val="dk1"/>
                </a:solidFill>
                <a:latin typeface="Montserrat SemiBold"/>
                <a:ea typeface="Montserrat SemiBold"/>
                <a:cs typeface="Montserrat SemiBold"/>
                <a:sym typeface="Montserrat SemiBold"/>
              </a:rPr>
              <a:t>getSharedPreferences()</a:t>
            </a:r>
            <a:r>
              <a:rPr lang="uk" sz="1200">
                <a:solidFill>
                  <a:schemeClr val="dk1"/>
                </a:solidFill>
                <a:latin typeface="Montserrat ExtraLight"/>
                <a:ea typeface="Montserrat ExtraLight"/>
                <a:cs typeface="Montserrat ExtraLight"/>
                <a:sym typeface="Montserrat ExtraLight"/>
              </a:rPr>
              <a:t> — Use this if you need multiple shared preference files identified by name, which you specify with the first parameter. You can call this from any Context in your app. </a:t>
            </a:r>
            <a:endParaRPr sz="1200">
              <a:solidFill>
                <a:schemeClr val="dk1"/>
              </a:solidFill>
              <a:latin typeface="Montserrat ExtraLight"/>
              <a:ea typeface="Montserrat ExtraLight"/>
              <a:cs typeface="Montserrat ExtraLight"/>
              <a:sym typeface="Montserrat ExtraLight"/>
            </a:endParaRPr>
          </a:p>
          <a:p>
            <a:pPr indent="0" lvl="0" marL="457200" marR="228600" rtl="0" algn="l">
              <a:lnSpc>
                <a:spcPct val="142857"/>
              </a:lnSpc>
              <a:spcBef>
                <a:spcPts val="0"/>
              </a:spcBef>
              <a:spcAft>
                <a:spcPts val="0"/>
              </a:spcAft>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sharedPref = activity?.getSharedPreferences(getString(R.string.preference</a:t>
            </a:r>
            <a:r>
              <a:rPr lang="uk" sz="1050">
                <a:solidFill>
                  <a:srgbClr val="C53929"/>
                </a:solidFill>
                <a:latin typeface="Roboto Mono"/>
                <a:ea typeface="Roboto Mono"/>
                <a:cs typeface="Roboto Mono"/>
                <a:sym typeface="Roboto Mono"/>
              </a:rPr>
              <a:t>_f</a:t>
            </a:r>
            <a:r>
              <a:rPr lang="uk" sz="1050">
                <a:solidFill>
                  <a:srgbClr val="37474F"/>
                </a:solidFill>
                <a:latin typeface="Roboto Mono"/>
                <a:ea typeface="Roboto Mono"/>
                <a:cs typeface="Roboto Mono"/>
                <a:sym typeface="Roboto Mono"/>
              </a:rPr>
              <a:t>ile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key), </a:t>
            </a:r>
            <a:r>
              <a:rPr lang="uk" sz="1050">
                <a:solidFill>
                  <a:srgbClr val="9C27B0"/>
                </a:solidFill>
                <a:latin typeface="Roboto Mono"/>
                <a:ea typeface="Roboto Mono"/>
                <a:cs typeface="Roboto Mono"/>
                <a:sym typeface="Roboto Mono"/>
              </a:rPr>
              <a:t>Context</a:t>
            </a:r>
            <a:r>
              <a:rPr lang="uk" sz="1050">
                <a:solidFill>
                  <a:srgbClr val="37474F"/>
                </a:solidFill>
                <a:latin typeface="Roboto Mono"/>
                <a:ea typeface="Roboto Mono"/>
                <a:cs typeface="Roboto Mono"/>
                <a:sym typeface="Roboto Mono"/>
              </a:rPr>
              <a:t>.MODE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PRIVATE)</a:t>
            </a:r>
            <a:endParaRPr sz="1050">
              <a:solidFill>
                <a:srgbClr val="37474F"/>
              </a:solidFill>
              <a:latin typeface="Roboto Mono"/>
              <a:ea typeface="Roboto Mono"/>
              <a:cs typeface="Roboto Mono"/>
              <a:sym typeface="Roboto Mono"/>
            </a:endParaRPr>
          </a:p>
          <a:p>
            <a:pPr indent="0" lvl="0" marL="457200" marR="228600" rtl="0" algn="l">
              <a:lnSpc>
                <a:spcPct val="142857"/>
              </a:lnSpc>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304800" lvl="0" marL="457200" marR="228600" rtl="0" algn="l">
              <a:lnSpc>
                <a:spcPct val="142857"/>
              </a:lnSpc>
              <a:spcBef>
                <a:spcPts val="0"/>
              </a:spcBef>
              <a:spcAft>
                <a:spcPts val="0"/>
              </a:spcAft>
              <a:buClr>
                <a:schemeClr val="dk1"/>
              </a:buClr>
              <a:buSzPts val="1200"/>
              <a:buChar char="●"/>
            </a:pPr>
            <a:r>
              <a:rPr lang="uk" sz="1200">
                <a:solidFill>
                  <a:schemeClr val="dk1"/>
                </a:solidFill>
                <a:latin typeface="Montserrat SemiBold"/>
                <a:ea typeface="Montserrat SemiBold"/>
                <a:cs typeface="Montserrat SemiBold"/>
                <a:sym typeface="Montserrat SemiBold"/>
              </a:rPr>
              <a:t>getPreferences()</a:t>
            </a:r>
            <a:r>
              <a:rPr lang="uk" sz="1200">
                <a:solidFill>
                  <a:schemeClr val="dk1"/>
                </a:solidFill>
                <a:latin typeface="Montserrat ExtraLight"/>
                <a:ea typeface="Montserrat ExtraLight"/>
                <a:cs typeface="Montserrat ExtraLight"/>
                <a:sym typeface="Montserrat ExtraLight"/>
              </a:rPr>
              <a:t> — Use this from an Activity if you need to use only one shared preference file for the activity. Because this retrieves a default shared preference file that belongs to the activity, you don't need to supply a name.</a:t>
            </a:r>
            <a:endParaRPr sz="1200">
              <a:solidFill>
                <a:schemeClr val="dk1"/>
              </a:solidFill>
              <a:latin typeface="Montserrat ExtraLight"/>
              <a:ea typeface="Montserrat ExtraLight"/>
              <a:cs typeface="Montserrat ExtraLight"/>
              <a:sym typeface="Montserrat ExtraLight"/>
            </a:endParaRPr>
          </a:p>
          <a:p>
            <a:pPr indent="0" lvl="0" marL="457200" marR="228600" rtl="0" algn="l">
              <a:lnSpc>
                <a:spcPct val="142857"/>
              </a:lnSpc>
              <a:spcBef>
                <a:spcPts val="0"/>
              </a:spcBef>
              <a:spcAft>
                <a:spcPts val="0"/>
              </a:spcAft>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sharedPref = activity?.getPreferences(</a:t>
            </a:r>
            <a:r>
              <a:rPr lang="uk" sz="1050">
                <a:solidFill>
                  <a:srgbClr val="9C27B0"/>
                </a:solidFill>
                <a:latin typeface="Roboto Mono"/>
                <a:ea typeface="Roboto Mono"/>
                <a:cs typeface="Roboto Mono"/>
                <a:sym typeface="Roboto Mono"/>
              </a:rPr>
              <a:t>Context</a:t>
            </a:r>
            <a:r>
              <a:rPr lang="uk" sz="1050">
                <a:solidFill>
                  <a:srgbClr val="37474F"/>
                </a:solidFill>
                <a:latin typeface="Roboto Mono"/>
                <a:ea typeface="Roboto Mono"/>
                <a:cs typeface="Roboto Mono"/>
                <a:sym typeface="Roboto Mono"/>
              </a:rPr>
              <a:t>.MODE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PRIVATE)</a:t>
            </a:r>
            <a:endParaRPr sz="1200">
              <a:solidFill>
                <a:schemeClr val="dk1"/>
              </a:solidFill>
              <a:latin typeface="Montserrat ExtraLight"/>
              <a:ea typeface="Montserrat ExtraLight"/>
              <a:cs typeface="Montserrat ExtraLight"/>
              <a:sym typeface="Montserrat ExtraLight"/>
            </a:endParaRPr>
          </a:p>
          <a:p>
            <a:pPr indent="0" lvl="0" marL="0" marR="50800" rtl="0" algn="l">
              <a:lnSpc>
                <a:spcPct val="115000"/>
              </a:lnSpc>
              <a:spcBef>
                <a:spcPts val="0"/>
              </a:spcBef>
              <a:spcAft>
                <a:spcPts val="0"/>
              </a:spcAft>
              <a:buNone/>
            </a:pPr>
            <a:r>
              <a:t/>
            </a:r>
            <a:endParaRPr sz="900">
              <a:solidFill>
                <a:srgbClr val="313131"/>
              </a:solidFill>
              <a:highlight>
                <a:srgbClr val="F1F1F1"/>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3"/>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4" name="Google Shape;304;p43"/>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5" name="Google Shape;305;p43"/>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6" name="Google Shape;306;p43"/>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7" name="Google Shape;307;p43"/>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8" name="Google Shape;308;p43"/>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9" name="Google Shape;309;p43"/>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0" name="Google Shape;310;p43"/>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1" name="Google Shape;311;p43"/>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2" name="Google Shape;312;p43"/>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3" name="Google Shape;313;p43"/>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4" name="Google Shape;314;p43"/>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5" name="Google Shape;315;p43"/>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Shared Preferences</a:t>
            </a:r>
            <a:endParaRPr sz="1800">
              <a:solidFill>
                <a:schemeClr val="dk1"/>
              </a:solidFill>
              <a:latin typeface="Montserrat SemiBold"/>
              <a:ea typeface="Montserrat SemiBold"/>
              <a:cs typeface="Montserrat SemiBold"/>
              <a:sym typeface="Montserrat SemiBold"/>
            </a:endParaRPr>
          </a:p>
        </p:txBody>
      </p:sp>
      <p:sp>
        <p:nvSpPr>
          <p:cNvPr id="316" name="Google Shape;316;p43"/>
          <p:cNvSpPr txBox="1"/>
          <p:nvPr/>
        </p:nvSpPr>
        <p:spPr>
          <a:xfrm>
            <a:off x="648825" y="1292425"/>
            <a:ext cx="7997100" cy="3126900"/>
          </a:xfrm>
          <a:prstGeom prst="rect">
            <a:avLst/>
          </a:prstGeom>
          <a:noFill/>
          <a:ln>
            <a:noFill/>
          </a:ln>
        </p:spPr>
        <p:txBody>
          <a:bodyPr anchorCtr="0" anchor="t" bIns="34275" lIns="68575" spcFirstLastPara="1" rIns="68575" wrap="square" tIns="34275">
            <a:noAutofit/>
          </a:bodyPr>
          <a:lstStyle/>
          <a:p>
            <a:pPr indent="360000" lvl="0" marL="0" marR="228600" rtl="0" algn="l">
              <a:lnSpc>
                <a:spcPct val="142857"/>
              </a:lnSpc>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To write to a shared preferences file, create a SharedPreferences.Editor by calling </a:t>
            </a:r>
            <a:r>
              <a:rPr i="1" lang="uk" sz="1200">
                <a:solidFill>
                  <a:schemeClr val="dk1"/>
                </a:solidFill>
                <a:latin typeface="Montserrat ExtraLight"/>
                <a:ea typeface="Montserrat ExtraLight"/>
                <a:cs typeface="Montserrat ExtraLight"/>
                <a:sym typeface="Montserrat ExtraLight"/>
              </a:rPr>
              <a:t>edit() </a:t>
            </a:r>
            <a:r>
              <a:rPr lang="uk" sz="1200">
                <a:solidFill>
                  <a:schemeClr val="dk1"/>
                </a:solidFill>
                <a:latin typeface="Montserrat ExtraLight"/>
                <a:ea typeface="Montserrat ExtraLight"/>
                <a:cs typeface="Montserrat ExtraLight"/>
                <a:sym typeface="Montserrat ExtraLight"/>
              </a:rPr>
              <a:t>on your SharedPreferences. Pass the keys and values you want to write with methods such as </a:t>
            </a:r>
            <a:r>
              <a:rPr i="1" lang="uk" sz="1200">
                <a:solidFill>
                  <a:schemeClr val="dk1"/>
                </a:solidFill>
                <a:latin typeface="Montserrat ExtraLight"/>
                <a:ea typeface="Montserrat ExtraLight"/>
                <a:cs typeface="Montserrat ExtraLight"/>
                <a:sym typeface="Montserrat ExtraLight"/>
              </a:rPr>
              <a:t>putInt()</a:t>
            </a:r>
            <a:r>
              <a:rPr lang="uk" sz="1200">
                <a:solidFill>
                  <a:schemeClr val="dk1"/>
                </a:solidFill>
                <a:latin typeface="Montserrat ExtraLight"/>
                <a:ea typeface="Montserrat ExtraLight"/>
                <a:cs typeface="Montserrat ExtraLight"/>
                <a:sym typeface="Montserrat ExtraLight"/>
              </a:rPr>
              <a:t> and </a:t>
            </a:r>
            <a:r>
              <a:rPr i="1" lang="uk" sz="1200">
                <a:solidFill>
                  <a:schemeClr val="dk1"/>
                </a:solidFill>
                <a:latin typeface="Montserrat ExtraLight"/>
                <a:ea typeface="Montserrat ExtraLight"/>
                <a:cs typeface="Montserrat ExtraLight"/>
                <a:sym typeface="Montserrat ExtraLight"/>
              </a:rPr>
              <a:t>putString()</a:t>
            </a:r>
            <a:r>
              <a:rPr lang="uk" sz="1200">
                <a:solidFill>
                  <a:schemeClr val="dk1"/>
                </a:solidFill>
                <a:latin typeface="Montserrat ExtraLight"/>
                <a:ea typeface="Montserrat ExtraLight"/>
                <a:cs typeface="Montserrat ExtraLight"/>
                <a:sym typeface="Montserrat ExtraLight"/>
              </a:rPr>
              <a:t>. Then call </a:t>
            </a:r>
            <a:r>
              <a:rPr i="1" lang="uk" sz="1200">
                <a:solidFill>
                  <a:schemeClr val="dk1"/>
                </a:solidFill>
                <a:latin typeface="Montserrat ExtraLight"/>
                <a:ea typeface="Montserrat ExtraLight"/>
                <a:cs typeface="Montserrat ExtraLight"/>
                <a:sym typeface="Montserrat ExtraLight"/>
              </a:rPr>
              <a:t>apply()</a:t>
            </a:r>
            <a:r>
              <a:rPr lang="uk" sz="1200">
                <a:solidFill>
                  <a:schemeClr val="dk1"/>
                </a:solidFill>
                <a:latin typeface="Montserrat ExtraLight"/>
                <a:ea typeface="Montserrat ExtraLight"/>
                <a:cs typeface="Montserrat ExtraLight"/>
                <a:sym typeface="Montserrat ExtraLight"/>
              </a:rPr>
              <a:t> or </a:t>
            </a:r>
            <a:r>
              <a:rPr i="1" lang="uk" sz="1200">
                <a:solidFill>
                  <a:schemeClr val="dk1"/>
                </a:solidFill>
                <a:latin typeface="Montserrat ExtraLight"/>
                <a:ea typeface="Montserrat ExtraLight"/>
                <a:cs typeface="Montserrat ExtraLight"/>
                <a:sym typeface="Montserrat ExtraLight"/>
              </a:rPr>
              <a:t>commit()</a:t>
            </a:r>
            <a:r>
              <a:rPr lang="uk" sz="1200">
                <a:solidFill>
                  <a:schemeClr val="dk1"/>
                </a:solidFill>
                <a:latin typeface="Montserrat ExtraLight"/>
                <a:ea typeface="Montserrat ExtraLight"/>
                <a:cs typeface="Montserrat ExtraLight"/>
                <a:sym typeface="Montserrat ExtraLight"/>
              </a:rPr>
              <a:t> to save the changes. For example:</a:t>
            </a:r>
            <a:endParaRPr sz="1200">
              <a:solidFill>
                <a:schemeClr val="dk1"/>
              </a:solidFill>
              <a:latin typeface="Montserrat ExtraLight"/>
              <a:ea typeface="Montserrat ExtraLight"/>
              <a:cs typeface="Montserrat ExtraLight"/>
              <a:sym typeface="Montserrat ExtraLight"/>
            </a:endParaRPr>
          </a:p>
          <a:p>
            <a:pPr indent="360000" lvl="0" marL="0" marR="228600" rtl="0" algn="l">
              <a:lnSpc>
                <a:spcPct val="142857"/>
              </a:lnSpc>
              <a:spcBef>
                <a:spcPts val="0"/>
              </a:spcBef>
              <a:spcAft>
                <a:spcPts val="0"/>
              </a:spcAft>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sharedPref = activity?.getPreferences(</a:t>
            </a:r>
            <a:r>
              <a:rPr lang="uk" sz="1050">
                <a:solidFill>
                  <a:srgbClr val="9C27B0"/>
                </a:solidFill>
                <a:latin typeface="Roboto Mono"/>
                <a:ea typeface="Roboto Mono"/>
                <a:cs typeface="Roboto Mono"/>
                <a:sym typeface="Roboto Mono"/>
              </a:rPr>
              <a:t>Context</a:t>
            </a:r>
            <a:r>
              <a:rPr lang="uk" sz="1050">
                <a:solidFill>
                  <a:srgbClr val="37474F"/>
                </a:solidFill>
                <a:latin typeface="Roboto Mono"/>
                <a:ea typeface="Roboto Mono"/>
                <a:cs typeface="Roboto Mono"/>
                <a:sym typeface="Roboto Mono"/>
              </a:rPr>
              <a:t>.MODE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PRIVATE) ?: </a:t>
            </a:r>
            <a:r>
              <a:rPr lang="uk" sz="1050">
                <a:solidFill>
                  <a:srgbClr val="3B78E7"/>
                </a:solidFill>
                <a:latin typeface="Roboto Mono"/>
                <a:ea typeface="Roboto Mono"/>
                <a:cs typeface="Roboto Mono"/>
                <a:sym typeface="Roboto Mono"/>
              </a:rPr>
              <a:t>return</a:t>
            </a:r>
            <a:endParaRPr sz="1050">
              <a:solidFill>
                <a:srgbClr val="3B78E7"/>
              </a:solidFill>
              <a:latin typeface="Roboto Mono"/>
              <a:ea typeface="Roboto Mono"/>
              <a:cs typeface="Roboto Mono"/>
              <a:sym typeface="Roboto Mono"/>
            </a:endParaRPr>
          </a:p>
          <a:p>
            <a:pPr indent="360000" lvl="0" marL="0" marR="228600" rtl="0" algn="l">
              <a:lnSpc>
                <a:spcPct val="142857"/>
              </a:lnSpc>
              <a:spcBef>
                <a:spcPts val="0"/>
              </a:spcBef>
              <a:spcAft>
                <a:spcPts val="0"/>
              </a:spcAft>
              <a:buNone/>
            </a:pPr>
            <a:r>
              <a:rPr lang="uk" sz="1050">
                <a:solidFill>
                  <a:srgbClr val="37474F"/>
                </a:solidFill>
                <a:latin typeface="Roboto Mono"/>
                <a:ea typeface="Roboto Mono"/>
                <a:cs typeface="Roboto Mono"/>
                <a:sym typeface="Roboto Mono"/>
              </a:rPr>
              <a:t>with (sharedPref.edit()) {</a:t>
            </a:r>
            <a:endParaRPr sz="1050">
              <a:solidFill>
                <a:srgbClr val="37474F"/>
              </a:solidFill>
              <a:latin typeface="Roboto Mono"/>
              <a:ea typeface="Roboto Mono"/>
              <a:cs typeface="Roboto Mono"/>
              <a:sym typeface="Roboto Mono"/>
            </a:endParaRPr>
          </a:p>
          <a:p>
            <a:pPr indent="360000" lvl="0" marL="0" marR="228600" rtl="0" algn="l">
              <a:lnSpc>
                <a:spcPct val="142857"/>
              </a:lnSpc>
              <a:spcBef>
                <a:spcPts val="0"/>
              </a:spcBef>
              <a:spcAft>
                <a:spcPts val="0"/>
              </a:spcAft>
              <a:buNone/>
            </a:pPr>
            <a:r>
              <a:rPr lang="uk" sz="1050">
                <a:solidFill>
                  <a:srgbClr val="37474F"/>
                </a:solidFill>
                <a:latin typeface="Roboto Mono"/>
                <a:ea typeface="Roboto Mono"/>
                <a:cs typeface="Roboto Mono"/>
                <a:sym typeface="Roboto Mono"/>
              </a:rPr>
              <a:t>    putInt(key, newHighScore)</a:t>
            </a:r>
            <a:endParaRPr sz="1050">
              <a:solidFill>
                <a:srgbClr val="37474F"/>
              </a:solidFill>
              <a:latin typeface="Roboto Mono"/>
              <a:ea typeface="Roboto Mono"/>
              <a:cs typeface="Roboto Mono"/>
              <a:sym typeface="Roboto Mono"/>
            </a:endParaRPr>
          </a:p>
          <a:p>
            <a:pPr indent="360000" lvl="0" marL="0" marR="228600" rtl="0" algn="l">
              <a:lnSpc>
                <a:spcPct val="142857"/>
              </a:lnSpc>
              <a:spcBef>
                <a:spcPts val="0"/>
              </a:spcBef>
              <a:spcAft>
                <a:spcPts val="0"/>
              </a:spcAft>
              <a:buNone/>
            </a:pPr>
            <a:r>
              <a:rPr lang="uk" sz="1050">
                <a:solidFill>
                  <a:srgbClr val="37474F"/>
                </a:solidFill>
                <a:latin typeface="Roboto Mono"/>
                <a:ea typeface="Roboto Mono"/>
                <a:cs typeface="Roboto Mono"/>
                <a:sym typeface="Roboto Mono"/>
              </a:rPr>
              <a:t>    commit()</a:t>
            </a:r>
            <a:endParaRPr sz="1050">
              <a:solidFill>
                <a:srgbClr val="37474F"/>
              </a:solidFill>
              <a:latin typeface="Roboto Mono"/>
              <a:ea typeface="Roboto Mono"/>
              <a:cs typeface="Roboto Mono"/>
              <a:sym typeface="Roboto Mono"/>
            </a:endParaRPr>
          </a:p>
          <a:p>
            <a:pPr indent="360000" lvl="0" marL="0" marR="228600" rtl="0" algn="l">
              <a:lnSpc>
                <a:spcPct val="142857"/>
              </a:lnSpc>
              <a:spcBef>
                <a:spcPts val="0"/>
              </a:spcBef>
              <a:spcAft>
                <a:spcPts val="0"/>
              </a:spcAft>
              <a:buNone/>
            </a:pPr>
            <a:r>
              <a:rPr lang="uk"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360000" lvl="0" marL="0" marR="228600" rtl="0" algn="l">
              <a:lnSpc>
                <a:spcPct val="142857"/>
              </a:lnSpc>
              <a:spcBef>
                <a:spcPts val="0"/>
              </a:spcBef>
              <a:spcAft>
                <a:spcPts val="0"/>
              </a:spcAft>
              <a:buClr>
                <a:schemeClr val="dk1"/>
              </a:buClr>
              <a:buSzPts val="1100"/>
              <a:buFont typeface="Arial"/>
              <a:buNone/>
            </a:pPr>
            <a:r>
              <a:t/>
            </a:r>
            <a:endParaRPr sz="1200">
              <a:solidFill>
                <a:schemeClr val="dk1"/>
              </a:solidFill>
              <a:latin typeface="Montserrat ExtraLight"/>
              <a:ea typeface="Montserrat ExtraLight"/>
              <a:cs typeface="Montserrat ExtraLight"/>
              <a:sym typeface="Montserrat ExtraLight"/>
            </a:endParaRPr>
          </a:p>
          <a:p>
            <a:pPr indent="360000" lvl="0" marL="0" marR="228600" rtl="0" algn="l">
              <a:lnSpc>
                <a:spcPct val="142857"/>
              </a:lnSpc>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To retrieve values from a shared preferences file, call:</a:t>
            </a:r>
            <a:endParaRPr sz="1200">
              <a:solidFill>
                <a:schemeClr val="dk1"/>
              </a:solidFill>
              <a:latin typeface="Montserrat ExtraLight"/>
              <a:ea typeface="Montserrat ExtraLight"/>
              <a:cs typeface="Montserrat ExtraLight"/>
              <a:sym typeface="Montserrat ExtraLight"/>
            </a:endParaRPr>
          </a:p>
          <a:p>
            <a:pPr indent="360000" lvl="0" marL="0" marR="228600" rtl="0" algn="l">
              <a:lnSpc>
                <a:spcPct val="142857"/>
              </a:lnSpc>
              <a:spcBef>
                <a:spcPts val="0"/>
              </a:spcBef>
              <a:spcAft>
                <a:spcPts val="0"/>
              </a:spcAft>
              <a:buClr>
                <a:schemeClr val="dk1"/>
              </a:buClr>
              <a:buSzPts val="1100"/>
              <a:buFont typeface="Arial"/>
              <a:buNone/>
            </a:pP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highScore = sharedPref.getInt(key, defaultValue)</a:t>
            </a:r>
            <a:endParaRPr sz="1050">
              <a:solidFill>
                <a:srgbClr val="37474F"/>
              </a:solidFill>
              <a:latin typeface="Roboto Mono"/>
              <a:ea typeface="Roboto Mono"/>
              <a:cs typeface="Roboto Mono"/>
              <a:sym typeface="Roboto Mono"/>
            </a:endParaRPr>
          </a:p>
          <a:p>
            <a:pPr indent="360000" lvl="0" marL="0" marR="228600" rtl="0" algn="l">
              <a:lnSpc>
                <a:spcPct val="142857"/>
              </a:lnSpc>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a:p>
            <a:pPr indent="360000" lvl="0" marL="0" marR="50800" rtl="0" algn="l">
              <a:lnSpc>
                <a:spcPct val="115000"/>
              </a:lnSpc>
              <a:spcBef>
                <a:spcPts val="0"/>
              </a:spcBef>
              <a:spcAft>
                <a:spcPts val="0"/>
              </a:spcAft>
              <a:buNone/>
            </a:pPr>
            <a:r>
              <a:t/>
            </a:r>
            <a:endParaRPr sz="900">
              <a:solidFill>
                <a:srgbClr val="313131"/>
              </a:solidFill>
              <a:highlight>
                <a:srgbClr val="F1F1F1"/>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4"/>
          <p:cNvSpPr/>
          <p:nvPr/>
        </p:nvSpPr>
        <p:spPr>
          <a:xfrm>
            <a:off x="0" y="0"/>
            <a:ext cx="9144000" cy="5143500"/>
          </a:xfrm>
          <a:prstGeom prst="rect">
            <a:avLst/>
          </a:prstGeom>
          <a:gradFill>
            <a:gsLst>
              <a:gs pos="0">
                <a:schemeClr val="lt1"/>
              </a:gs>
              <a:gs pos="100000">
                <a:srgbClr val="F2F2F2"/>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22" name="Google Shape;322;p4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23" name="Google Shape;323;p44"/>
          <p:cNvSpPr/>
          <p:nvPr/>
        </p:nvSpPr>
        <p:spPr>
          <a:xfrm>
            <a:off x="8718841" y="4214442"/>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4" name="Google Shape;324;p44"/>
          <p:cNvSpPr/>
          <p:nvPr/>
        </p:nvSpPr>
        <p:spPr>
          <a:xfrm>
            <a:off x="8412681" y="193308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5" name="Google Shape;325;p44"/>
          <p:cNvSpPr/>
          <p:nvPr/>
        </p:nvSpPr>
        <p:spPr>
          <a:xfrm>
            <a:off x="7015972" y="4826392"/>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6" name="Google Shape;326;p44"/>
          <p:cNvSpPr/>
          <p:nvPr/>
        </p:nvSpPr>
        <p:spPr>
          <a:xfrm>
            <a:off x="7377789" y="3794165"/>
            <a:ext cx="55500" cy="555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7" name="Google Shape;327;p44"/>
          <p:cNvSpPr/>
          <p:nvPr/>
        </p:nvSpPr>
        <p:spPr>
          <a:xfrm>
            <a:off x="595251" y="285751"/>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8" name="Google Shape;328;p44"/>
          <p:cNvSpPr/>
          <p:nvPr/>
        </p:nvSpPr>
        <p:spPr>
          <a:xfrm>
            <a:off x="1241714" y="1048741"/>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9" name="Google Shape;329;p44"/>
          <p:cNvSpPr/>
          <p:nvPr/>
        </p:nvSpPr>
        <p:spPr>
          <a:xfrm>
            <a:off x="272390" y="1994312"/>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0" name="Google Shape;330;p44"/>
          <p:cNvSpPr txBox="1"/>
          <p:nvPr/>
        </p:nvSpPr>
        <p:spPr>
          <a:xfrm>
            <a:off x="2489775" y="1555600"/>
            <a:ext cx="5007000" cy="2843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Android SQLite is a very lightweight database which comes with Android OS. Android SQLite combines a clean SQL interface with a very small memory footprint and decent speed. For Android, SQLite is “baked into” the Android runtime, so every Android application can create its own SQLite databases. </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Once a database is created successfully its located in data/data//databases/ accessible from Android Device Monitor.</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rPr lang="uk" sz="1200">
                <a:solidFill>
                  <a:schemeClr val="dk1"/>
                </a:solidFill>
                <a:latin typeface="Montserrat ExtraLight"/>
                <a:ea typeface="Montserrat ExtraLight"/>
                <a:cs typeface="Montserrat ExtraLight"/>
                <a:sym typeface="Montserrat ExtraLight"/>
              </a:rPr>
              <a:t>SQLite is a typical relational database, containing tables (which consists of rows and columns), indexes etc. We can create our own tables to hold the data accordingly. This structure is referred to as a schema.</a:t>
            </a:r>
            <a:endParaRPr sz="1200">
              <a:solidFill>
                <a:schemeClr val="dk1"/>
              </a:solidFill>
              <a:latin typeface="Montserrat ExtraLight"/>
              <a:ea typeface="Montserrat ExtraLight"/>
              <a:cs typeface="Montserrat ExtraLight"/>
              <a:sym typeface="Montserrat ExtraLight"/>
            </a:endParaRPr>
          </a:p>
          <a:p>
            <a:pPr indent="0" lvl="0" marL="0" marR="0" rtl="0" algn="l">
              <a:spcBef>
                <a:spcPts val="0"/>
              </a:spcBef>
              <a:spcAft>
                <a:spcPts val="0"/>
              </a:spcAft>
              <a:buSzPts val="1100"/>
              <a:buNone/>
            </a:pPr>
            <a:r>
              <a:t/>
            </a:r>
            <a:endParaRPr sz="1200">
              <a:solidFill>
                <a:schemeClr val="dk1"/>
              </a:solidFill>
              <a:latin typeface="Montserrat ExtraLight"/>
              <a:ea typeface="Montserrat ExtraLight"/>
              <a:cs typeface="Montserrat ExtraLight"/>
              <a:sym typeface="Montserrat ExtraLight"/>
            </a:endParaRPr>
          </a:p>
        </p:txBody>
      </p:sp>
      <p:sp>
        <p:nvSpPr>
          <p:cNvPr id="331" name="Google Shape;331;p44"/>
          <p:cNvSpPr txBox="1"/>
          <p:nvPr/>
        </p:nvSpPr>
        <p:spPr>
          <a:xfrm>
            <a:off x="2489778" y="1005175"/>
            <a:ext cx="40737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uk" sz="1800">
                <a:solidFill>
                  <a:schemeClr val="dk1"/>
                </a:solidFill>
                <a:latin typeface="Montserrat SemiBold"/>
                <a:ea typeface="Montserrat SemiBold"/>
                <a:cs typeface="Montserrat SemiBold"/>
                <a:sym typeface="Montserrat SemiBold"/>
              </a:rPr>
              <a:t>SQLite</a:t>
            </a:r>
            <a:endParaRPr sz="1800">
              <a:solidFill>
                <a:schemeClr val="dk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5"/>
          <p:cNvSpPr/>
          <p:nvPr/>
        </p:nvSpPr>
        <p:spPr>
          <a:xfrm>
            <a:off x="698013" y="4811268"/>
            <a:ext cx="67200" cy="67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7" name="Google Shape;337;p45"/>
          <p:cNvSpPr/>
          <p:nvPr/>
        </p:nvSpPr>
        <p:spPr>
          <a:xfrm>
            <a:off x="8535761" y="4751615"/>
            <a:ext cx="48900" cy="489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8" name="Google Shape;338;p45"/>
          <p:cNvSpPr/>
          <p:nvPr/>
        </p:nvSpPr>
        <p:spPr>
          <a:xfrm>
            <a:off x="7910711" y="226967"/>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9" name="Google Shape;339;p45"/>
          <p:cNvSpPr/>
          <p:nvPr/>
        </p:nvSpPr>
        <p:spPr>
          <a:xfrm>
            <a:off x="390899" y="418420"/>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0" name="Google Shape;340;p45"/>
          <p:cNvSpPr/>
          <p:nvPr/>
        </p:nvSpPr>
        <p:spPr>
          <a:xfrm>
            <a:off x="1463381" y="4866376"/>
            <a:ext cx="85800" cy="858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1" name="Google Shape;341;p45"/>
          <p:cNvSpPr/>
          <p:nvPr/>
        </p:nvSpPr>
        <p:spPr>
          <a:xfrm>
            <a:off x="317794" y="1179059"/>
            <a:ext cx="45000" cy="450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2" name="Google Shape;342;p45"/>
          <p:cNvSpPr/>
          <p:nvPr/>
        </p:nvSpPr>
        <p:spPr>
          <a:xfrm>
            <a:off x="8560254" y="461282"/>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3" name="Google Shape;343;p45"/>
          <p:cNvSpPr/>
          <p:nvPr/>
        </p:nvSpPr>
        <p:spPr>
          <a:xfrm>
            <a:off x="1318838" y="82570"/>
            <a:ext cx="85800" cy="858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4" name="Google Shape;344;p45"/>
          <p:cNvSpPr/>
          <p:nvPr/>
        </p:nvSpPr>
        <p:spPr>
          <a:xfrm>
            <a:off x="8194902" y="1134155"/>
            <a:ext cx="45000" cy="45000"/>
          </a:xfrm>
          <a:prstGeom prst="ellipse">
            <a:avLst/>
          </a:prstGeom>
          <a:solidFill>
            <a:srgbClr val="115C5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5" name="Google Shape;345;p45"/>
          <p:cNvSpPr/>
          <p:nvPr/>
        </p:nvSpPr>
        <p:spPr>
          <a:xfrm>
            <a:off x="384775" y="4144190"/>
            <a:ext cx="48900" cy="48900"/>
          </a:xfrm>
          <a:prstGeom prst="ellipse">
            <a:avLst/>
          </a:prstGeom>
          <a:solidFill>
            <a:srgbClr val="2644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6" name="Google Shape;346;p45"/>
          <p:cNvSpPr/>
          <p:nvPr/>
        </p:nvSpPr>
        <p:spPr>
          <a:xfrm>
            <a:off x="8005825" y="3912175"/>
            <a:ext cx="85800" cy="85800"/>
          </a:xfrm>
          <a:prstGeom prst="ellipse">
            <a:avLst/>
          </a:prstGeom>
          <a:solidFill>
            <a:srgbClr val="25403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7" name="Google Shape;347;p45"/>
          <p:cNvSpPr/>
          <p:nvPr/>
        </p:nvSpPr>
        <p:spPr>
          <a:xfrm>
            <a:off x="7323364" y="4878623"/>
            <a:ext cx="61200" cy="61200"/>
          </a:xfrm>
          <a:prstGeom prst="ellipse">
            <a:avLst/>
          </a:prstGeom>
          <a:solidFill>
            <a:srgbClr val="0B9C7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8" name="Google Shape;348;p45"/>
          <p:cNvSpPr txBox="1"/>
          <p:nvPr/>
        </p:nvSpPr>
        <p:spPr>
          <a:xfrm>
            <a:off x="1805400" y="743725"/>
            <a:ext cx="5406900" cy="2769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SzPts val="1100"/>
              <a:buNone/>
            </a:pPr>
            <a:r>
              <a:rPr lang="uk" sz="1800">
                <a:solidFill>
                  <a:schemeClr val="dk1"/>
                </a:solidFill>
                <a:latin typeface="Montserrat SemiBold"/>
                <a:ea typeface="Montserrat SemiBold"/>
                <a:cs typeface="Montserrat SemiBold"/>
                <a:sym typeface="Montserrat SemiBold"/>
              </a:rPr>
              <a:t>SQLite - Schema and contract</a:t>
            </a:r>
            <a:endParaRPr sz="1800">
              <a:solidFill>
                <a:schemeClr val="dk1"/>
              </a:solidFill>
              <a:latin typeface="Montserrat SemiBold"/>
              <a:ea typeface="Montserrat SemiBold"/>
              <a:cs typeface="Montserrat SemiBold"/>
              <a:sym typeface="Montserrat SemiBold"/>
            </a:endParaRPr>
          </a:p>
        </p:txBody>
      </p:sp>
      <p:sp>
        <p:nvSpPr>
          <p:cNvPr id="349" name="Google Shape;349;p45"/>
          <p:cNvSpPr txBox="1"/>
          <p:nvPr/>
        </p:nvSpPr>
        <p:spPr>
          <a:xfrm>
            <a:off x="648825" y="1292425"/>
            <a:ext cx="7997100" cy="3126900"/>
          </a:xfrm>
          <a:prstGeom prst="rect">
            <a:avLst/>
          </a:prstGeom>
          <a:noFill/>
          <a:ln>
            <a:noFill/>
          </a:ln>
        </p:spPr>
        <p:txBody>
          <a:bodyPr anchorCtr="0" anchor="t" bIns="34275" lIns="68575" spcFirstLastPara="1" rIns="68575" wrap="square" tIns="34275">
            <a:noAutofit/>
          </a:bodyPr>
          <a:lstStyle/>
          <a:p>
            <a:pPr indent="360000" lvl="0" marL="0" marR="50800" rtl="0" algn="l">
              <a:lnSpc>
                <a:spcPct val="115000"/>
              </a:lnSpc>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One of the main principles of SQL databases is the schema: a formal declaration of how the database is organized. The schema is reflected in the SQL statements that you use to create your database. </a:t>
            </a:r>
            <a:endParaRPr sz="1200">
              <a:solidFill>
                <a:schemeClr val="dk1"/>
              </a:solidFill>
              <a:latin typeface="Montserrat ExtraLight"/>
              <a:ea typeface="Montserrat ExtraLight"/>
              <a:cs typeface="Montserrat ExtraLight"/>
              <a:sym typeface="Montserrat ExtraLight"/>
            </a:endParaRPr>
          </a:p>
          <a:p>
            <a:pPr indent="360000" lvl="0" marL="0" marR="50800" rtl="0" algn="l">
              <a:lnSpc>
                <a:spcPct val="115000"/>
              </a:lnSpc>
              <a:spcBef>
                <a:spcPts val="0"/>
              </a:spcBef>
              <a:spcAft>
                <a:spcPts val="0"/>
              </a:spcAft>
              <a:buNone/>
            </a:pPr>
            <a:r>
              <a:rPr lang="uk" sz="1200">
                <a:solidFill>
                  <a:schemeClr val="dk1"/>
                </a:solidFill>
                <a:latin typeface="Montserrat ExtraLight"/>
                <a:ea typeface="Montserrat ExtraLight"/>
                <a:cs typeface="Montserrat ExtraLight"/>
                <a:sym typeface="Montserrat ExtraLight"/>
              </a:rPr>
              <a:t>A contract class is a container for constants that define names for URIs, tables, and columns.</a:t>
            </a:r>
            <a:endParaRPr sz="1200">
              <a:solidFill>
                <a:schemeClr val="dk1"/>
              </a:solidFill>
              <a:latin typeface="Montserrat ExtraLight"/>
              <a:ea typeface="Montserrat ExtraLight"/>
              <a:cs typeface="Montserrat ExtraLight"/>
              <a:sym typeface="Montserrat ExtraLight"/>
            </a:endParaRPr>
          </a:p>
          <a:p>
            <a:pPr indent="0" lvl="0" marL="215900" marR="228600" rtl="0" algn="l">
              <a:lnSpc>
                <a:spcPct val="142857"/>
              </a:lnSpc>
              <a:spcBef>
                <a:spcPts val="0"/>
              </a:spcBef>
              <a:spcAft>
                <a:spcPts val="0"/>
              </a:spcAft>
              <a:buNone/>
            </a:pPr>
            <a:r>
              <a:t/>
            </a:r>
            <a:endParaRPr sz="1050">
              <a:solidFill>
                <a:srgbClr val="3B78E7"/>
              </a:solidFill>
              <a:highlight>
                <a:srgbClr val="F1F3F4"/>
              </a:highlight>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B78E7"/>
                </a:solidFill>
                <a:latin typeface="Roboto Mono"/>
                <a:ea typeface="Roboto Mono"/>
                <a:cs typeface="Roboto Mono"/>
                <a:sym typeface="Roboto Mono"/>
              </a:rPr>
              <a:t>object</a:t>
            </a:r>
            <a:r>
              <a:rPr lang="uk" sz="1050">
                <a:solidFill>
                  <a:srgbClr val="37474F"/>
                </a:solidFill>
                <a:latin typeface="Roboto Mono"/>
                <a:ea typeface="Roboto Mono"/>
                <a:cs typeface="Roboto Mono"/>
                <a:sym typeface="Roboto Mono"/>
              </a:rPr>
              <a:t> </a:t>
            </a:r>
            <a:r>
              <a:rPr lang="uk" sz="1050">
                <a:solidFill>
                  <a:srgbClr val="9C27B0"/>
                </a:solidFill>
                <a:latin typeface="Roboto Mono"/>
                <a:ea typeface="Roboto Mono"/>
                <a:cs typeface="Roboto Mono"/>
                <a:sym typeface="Roboto Mono"/>
              </a:rPr>
              <a:t>FeedReaderContract</a:t>
            </a:r>
            <a:r>
              <a:rPr lang="uk"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a:t>
            </a:r>
            <a:r>
              <a:rPr lang="uk" sz="1050">
                <a:solidFill>
                  <a:srgbClr val="D81B60"/>
                </a:solidFill>
                <a:latin typeface="Roboto Mono"/>
                <a:ea typeface="Roboto Mono"/>
                <a:cs typeface="Roboto Mono"/>
                <a:sym typeface="Roboto Mono"/>
              </a:rPr>
              <a:t>// Table contents are grouped together in an anonymous object.</a:t>
            </a:r>
            <a:endParaRPr sz="1050">
              <a:solidFill>
                <a:srgbClr val="D81B60"/>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a:t>
            </a:r>
            <a:r>
              <a:rPr lang="uk" sz="1050">
                <a:solidFill>
                  <a:srgbClr val="3B78E7"/>
                </a:solidFill>
                <a:latin typeface="Roboto Mono"/>
                <a:ea typeface="Roboto Mono"/>
                <a:cs typeface="Roboto Mono"/>
                <a:sym typeface="Roboto Mono"/>
              </a:rPr>
              <a:t>object</a:t>
            </a:r>
            <a:r>
              <a:rPr lang="uk" sz="1050">
                <a:solidFill>
                  <a:srgbClr val="37474F"/>
                </a:solidFill>
                <a:latin typeface="Roboto Mono"/>
                <a:ea typeface="Roboto Mono"/>
                <a:cs typeface="Roboto Mono"/>
                <a:sym typeface="Roboto Mono"/>
              </a:rPr>
              <a:t> </a:t>
            </a:r>
            <a:r>
              <a:rPr lang="uk" sz="1050">
                <a:solidFill>
                  <a:srgbClr val="9C27B0"/>
                </a:solidFill>
                <a:latin typeface="Roboto Mono"/>
                <a:ea typeface="Roboto Mono"/>
                <a:cs typeface="Roboto Mono"/>
                <a:sym typeface="Roboto Mono"/>
              </a:rPr>
              <a:t>FeedEntry</a:t>
            </a:r>
            <a:r>
              <a:rPr lang="uk" sz="1050">
                <a:solidFill>
                  <a:srgbClr val="37474F"/>
                </a:solidFill>
                <a:latin typeface="Roboto Mono"/>
                <a:ea typeface="Roboto Mono"/>
                <a:cs typeface="Roboto Mono"/>
                <a:sym typeface="Roboto Mono"/>
              </a:rPr>
              <a:t> : </a:t>
            </a:r>
            <a:r>
              <a:rPr lang="uk" sz="1050">
                <a:solidFill>
                  <a:srgbClr val="9C27B0"/>
                </a:solidFill>
                <a:latin typeface="Roboto Mono"/>
                <a:ea typeface="Roboto Mono"/>
                <a:cs typeface="Roboto Mono"/>
                <a:sym typeface="Roboto Mono"/>
              </a:rPr>
              <a:t>BaseColumns</a:t>
            </a:r>
            <a:r>
              <a:rPr lang="uk"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const </a:t>
            </a: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TABLE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NAME = </a:t>
            </a:r>
            <a:r>
              <a:rPr lang="uk" sz="1050">
                <a:solidFill>
                  <a:srgbClr val="0D904F"/>
                </a:solidFill>
                <a:latin typeface="Roboto Mono"/>
                <a:ea typeface="Roboto Mono"/>
                <a:cs typeface="Roboto Mono"/>
                <a:sym typeface="Roboto Mono"/>
              </a:rPr>
              <a:t>"entry"</a:t>
            </a:r>
            <a:endParaRPr sz="1050">
              <a:solidFill>
                <a:srgbClr val="0D90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const </a:t>
            </a: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COLUMN</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NAME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TITLE = </a:t>
            </a:r>
            <a:r>
              <a:rPr lang="uk" sz="1050">
                <a:solidFill>
                  <a:srgbClr val="0D904F"/>
                </a:solidFill>
                <a:latin typeface="Roboto Mono"/>
                <a:ea typeface="Roboto Mono"/>
                <a:cs typeface="Roboto Mono"/>
                <a:sym typeface="Roboto Mono"/>
              </a:rPr>
              <a:t>"title"</a:t>
            </a:r>
            <a:endParaRPr sz="1050">
              <a:solidFill>
                <a:srgbClr val="0D90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const </a:t>
            </a:r>
            <a:r>
              <a:rPr lang="uk" sz="1050">
                <a:solidFill>
                  <a:srgbClr val="3B78E7"/>
                </a:solidFill>
                <a:latin typeface="Roboto Mono"/>
                <a:ea typeface="Roboto Mono"/>
                <a:cs typeface="Roboto Mono"/>
                <a:sym typeface="Roboto Mono"/>
              </a:rPr>
              <a:t>val</a:t>
            </a:r>
            <a:r>
              <a:rPr lang="uk" sz="1050">
                <a:solidFill>
                  <a:srgbClr val="37474F"/>
                </a:solidFill>
                <a:latin typeface="Roboto Mono"/>
                <a:ea typeface="Roboto Mono"/>
                <a:cs typeface="Roboto Mono"/>
                <a:sym typeface="Roboto Mono"/>
              </a:rPr>
              <a:t> COLUMN</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NAME</a:t>
            </a:r>
            <a:r>
              <a:rPr lang="uk" sz="1050">
                <a:solidFill>
                  <a:srgbClr val="C53929"/>
                </a:solidFill>
                <a:latin typeface="Roboto Mono"/>
                <a:ea typeface="Roboto Mono"/>
                <a:cs typeface="Roboto Mono"/>
                <a:sym typeface="Roboto Mono"/>
              </a:rPr>
              <a:t>_</a:t>
            </a:r>
            <a:r>
              <a:rPr lang="uk" sz="1050">
                <a:solidFill>
                  <a:srgbClr val="37474F"/>
                </a:solidFill>
                <a:latin typeface="Roboto Mono"/>
                <a:ea typeface="Roboto Mono"/>
                <a:cs typeface="Roboto Mono"/>
                <a:sym typeface="Roboto Mono"/>
              </a:rPr>
              <a:t>SUBTITLE = </a:t>
            </a:r>
            <a:r>
              <a:rPr lang="uk" sz="1050">
                <a:solidFill>
                  <a:srgbClr val="0D904F"/>
                </a:solidFill>
                <a:latin typeface="Roboto Mono"/>
                <a:ea typeface="Roboto Mono"/>
                <a:cs typeface="Roboto Mono"/>
                <a:sym typeface="Roboto Mono"/>
              </a:rPr>
              <a:t>"subtitle"</a:t>
            </a:r>
            <a:endParaRPr sz="1050">
              <a:solidFill>
                <a:srgbClr val="0D90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215900" marR="228600" rtl="0" algn="l">
              <a:lnSpc>
                <a:spcPct val="142857"/>
              </a:lnSpc>
              <a:spcBef>
                <a:spcPts val="0"/>
              </a:spcBef>
              <a:spcAft>
                <a:spcPts val="0"/>
              </a:spcAft>
              <a:buClr>
                <a:schemeClr val="dk1"/>
              </a:buClr>
              <a:buSzPts val="1100"/>
              <a:buFont typeface="Arial"/>
              <a:buNone/>
            </a:pPr>
            <a:r>
              <a:rPr lang="uk"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360000" lvl="0" marL="0" marR="50800" rtl="0" algn="l">
              <a:lnSpc>
                <a:spcPct val="115000"/>
              </a:lnSpc>
              <a:spcBef>
                <a:spcPts val="0"/>
              </a:spcBef>
              <a:spcAft>
                <a:spcPts val="0"/>
              </a:spcAft>
              <a:buNone/>
            </a:pPr>
            <a:r>
              <a:t/>
            </a:r>
            <a:endParaRPr sz="1200">
              <a:solidFill>
                <a:schemeClr val="dk1"/>
              </a:solidFill>
              <a:latin typeface="Montserrat ExtraLight"/>
              <a:ea typeface="Montserrat ExtraLight"/>
              <a:cs typeface="Montserrat ExtraLight"/>
              <a:sym typeface="Montserrat Extra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