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ExtraLigh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ExtraLight-italic.fntdata"/><Relationship Id="rId23" Type="http://schemas.openxmlformats.org/officeDocument/2006/relationships/font" Target="fonts/MontserratExtr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8c3eb4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8c3eb4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a56cf1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a56cf1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a56cf1b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a56cf1b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a56cf1b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a56cf1b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d66159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d66159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d66159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d66159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d66159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d66159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a56cf1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a56cf1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a56cf1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a56cf1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a56cf1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a56cf1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a56cf1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a56cf1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hyperlink" Target="https://uk.wikipedia.org/wiki/%D0%86%D0%B4%D0%B5%D0%BD%D1%82%D0%B8%D1%84%D1%96%D0%BA%D0%B0%D1%82%D0%BE%D1%80" TargetMode="External"/><Relationship Id="rId10" Type="http://schemas.openxmlformats.org/officeDocument/2006/relationships/hyperlink" Target="https://uk.wikipedia.org/w/index.php?title=%D0%94%D0%BE%D1%81%D1%82%D1%83%D0%BF&amp;action=edit&amp;redlink=1" TargetMode="External"/><Relationship Id="rId12" Type="http://schemas.openxmlformats.org/officeDocument/2006/relationships/hyperlink" Target="https://uk.wikipedia.org/wiki/%D0%9F%D0%B0%D1%80%D0%BE%D0%BB%D1%8C" TargetMode="External"/><Relationship Id="rId9" Type="http://schemas.openxmlformats.org/officeDocument/2006/relationships/hyperlink" Target="https://uk.wikipedia.org/wiki/%D0%90%D0%B2%D1%82%D0%B5%D0%BD%D1%82%D0%B8%D1%84%D1%96%D0%BA%D0%B0%D1%86%D1%96%D1%8F#%D0%A1%D0%BF%D0%BE%D1%81%D0%BE%D0%B1%D0%B8_%D0%90%D0%B2%D1%82%D0%B5%D0%BD%D1%82%D0%B8%D1%84%D1%96%D0%BA%D0%B0%D1%86%D1%96%D1%97" TargetMode="External"/><Relationship Id="rId5" Type="http://schemas.openxmlformats.org/officeDocument/2006/relationships/hyperlink" Target="https://uk.wikipedia.org/wiki/%D0%86%D0%B4%D0%B5%D0%BD%D1%82%D0%B8%D1%84%D1%96%D0%BA%D0%B0%D1%82%D0%BE%D1%80" TargetMode="External"/><Relationship Id="rId6" Type="http://schemas.openxmlformats.org/officeDocument/2006/relationships/hyperlink" Target="https://uk.wikipedia.org/wiki/%D0%86%D0%B4%D0%B5%D0%BD%D1%82%D0%B8%D1%84%D1%96%D0%BA%D0%B0%D1%82%D0%BE%D1%80" TargetMode="External"/><Relationship Id="rId7" Type="http://schemas.openxmlformats.org/officeDocument/2006/relationships/hyperlink" Target="https://uk.wikipedia.org/wiki/%D0%90%D0%B2%D1%82%D0%B5%D0%BD%D1%82%D0%B8%D1%84%D1%96%D0%BA%D0%B0%D1%86%D1%96%D1%8F" TargetMode="External"/><Relationship Id="rId8" Type="http://schemas.openxmlformats.org/officeDocument/2006/relationships/hyperlink" Target="https://uk.wikipedia.org/wiki/%D0%9F%D0%B0%D1%80%D0%BE%D0%BB%D1%8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" y="0"/>
            <a:ext cx="9143996" cy="5143500"/>
            <a:chOff x="-1" y="0"/>
            <a:chExt cx="12205013" cy="6870825"/>
          </a:xfrm>
        </p:grpSpPr>
        <p:sp>
          <p:nvSpPr>
            <p:cNvPr id="55" name="Google Shape;5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-1" y="0"/>
              <a:ext cx="12205013" cy="6870825"/>
              <a:chOff x="-1" y="0"/>
              <a:chExt cx="12205013" cy="6870825"/>
            </a:xfrm>
          </p:grpSpPr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1" y="0"/>
                <a:ext cx="121920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878029" y="2994790"/>
                <a:ext cx="5326983" cy="3876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9" name="Google Shape;59;p13"/>
          <p:cNvSpPr txBox="1"/>
          <p:nvPr/>
        </p:nvSpPr>
        <p:spPr>
          <a:xfrm>
            <a:off x="416832" y="447149"/>
            <a:ext cx="8627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Основи </a:t>
            </a:r>
            <a:r>
              <a:rPr lang="en" sz="3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аутентифікації</a:t>
            </a:r>
            <a:br>
              <a:rPr lang="en" sz="3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lang="en" sz="3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3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Authentication basics</a:t>
            </a:r>
            <a:endParaRPr sz="3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8229" y="3756858"/>
            <a:ext cx="14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Speaker: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16825" y="4126150"/>
            <a:ext cx="2713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Roman Khomyk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DevOps at Magnise</a:t>
            </a:r>
            <a:r>
              <a:rPr lang="en" sz="12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endParaRPr sz="12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SMS 2FA</a:t>
            </a:r>
            <a:endParaRPr sz="3600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8250" y="1029574"/>
            <a:ext cx="4824029" cy="32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Authenticator</a:t>
            </a:r>
            <a:r>
              <a:rPr lang="en" sz="3600"/>
              <a:t> 2FA</a:t>
            </a:r>
            <a:endParaRPr sz="3600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8675" y="1123949"/>
            <a:ext cx="5827264" cy="32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Література</a:t>
            </a:r>
            <a:endParaRPr sz="3600"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50" y="1175475"/>
            <a:ext cx="2058200" cy="2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2876975" y="1240425"/>
            <a:ext cx="374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111111"/>
                </a:solidFill>
              </a:rPr>
              <a:t>Pro ASP.NET Web API Security: Securing ASP.NET Web API</a:t>
            </a:r>
            <a:endParaRPr sz="21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211300" y="152325"/>
            <a:ext cx="4721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Про що піде мова?</a:t>
            </a:r>
            <a:endParaRPr sz="3600"/>
          </a:p>
        </p:txBody>
      </p:sp>
      <p:sp>
        <p:nvSpPr>
          <p:cNvPr id="70" name="Google Shape;70;p14"/>
          <p:cNvSpPr txBox="1"/>
          <p:nvPr/>
        </p:nvSpPr>
        <p:spPr>
          <a:xfrm>
            <a:off x="1258125" y="1229825"/>
            <a:ext cx="67119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Процедура надання доступу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Поняття Ідентифікації, </a:t>
            </a:r>
            <a:r>
              <a:rPr lang="en" sz="1800"/>
              <a:t>Аутентифікації</a:t>
            </a:r>
            <a:r>
              <a:rPr lang="en" sz="1800"/>
              <a:t> і Авторизації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Популярні протоколи та підходи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Basic HTTP Authentication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OAuth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OpenID Connect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Two Factor Authentication (2FA)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Література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211300" y="152325"/>
            <a:ext cx="6454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Процедура надання доступу</a:t>
            </a:r>
            <a:endParaRPr sz="3600"/>
          </a:p>
        </p:txBody>
      </p:sp>
      <p:sp>
        <p:nvSpPr>
          <p:cNvPr id="79" name="Google Shape;79;p15"/>
          <p:cNvSpPr txBox="1"/>
          <p:nvPr/>
        </p:nvSpPr>
        <p:spPr>
          <a:xfrm>
            <a:off x="389550" y="1051525"/>
            <a:ext cx="78999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Ідентифіка́ція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Identification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lang="en">
                <a:highlight>
                  <a:srgbClr val="FFFFFF"/>
                </a:highlight>
              </a:rPr>
              <a:t>процедура розпізнавання користувача в системі, як правило, за допомогою наперед визначеного імені (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5"/>
              </a:rPr>
              <a:t>ідентифікатора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Аутентифікáція (Authentication):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процедура встановлення належності користувачеві інформації в системі пред'явленого ним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6"/>
              </a:rPr>
              <a:t>ідентифікатора</a:t>
            </a:r>
            <a:r>
              <a:rPr lang="en">
                <a:highlight>
                  <a:srgbClr val="FFFFFF"/>
                </a:highlight>
              </a:rPr>
              <a:t>. Шляхом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7"/>
              </a:rPr>
              <a:t>аутентифікації</a:t>
            </a:r>
            <a:r>
              <a:rPr lang="en">
                <a:highlight>
                  <a:srgbClr val="FFFFFF"/>
                </a:highlight>
              </a:rPr>
              <a:t> інша сторона переконується що суб'єкт саме той за кого він себе видає (використовується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8"/>
              </a:rPr>
              <a:t>пароль</a:t>
            </a:r>
            <a:r>
              <a:rPr lang="en">
                <a:highlight>
                  <a:srgbClr val="FFFFFF"/>
                </a:highlight>
              </a:rPr>
              <a:t> у випадку парольної аутентифікації або інший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9"/>
              </a:rPr>
              <a:t>секретний параметр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Авторизація (Authorization)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— </a:t>
            </a:r>
            <a:r>
              <a:rPr lang="en">
                <a:highlight>
                  <a:srgbClr val="FFFFFF"/>
                </a:highlight>
              </a:rPr>
              <a:t>керування рівнями та засобами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10"/>
              </a:rPr>
              <a:t>доступу</a:t>
            </a:r>
            <a:r>
              <a:rPr lang="en">
                <a:highlight>
                  <a:srgbClr val="FFFFFF"/>
                </a:highlight>
              </a:rPr>
              <a:t> до певного захищеного ресурсу, як у фізичному розумінні (доступ до кімнати готелю за карткою), так і в галузі цифрових технологій (наприклад, автоматизована система контролю доступу) та ресурсів системи залежно від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11"/>
              </a:rPr>
              <a:t>ідентифікатора</a:t>
            </a:r>
            <a:r>
              <a:rPr lang="en">
                <a:highlight>
                  <a:srgbClr val="FFFFFF"/>
                </a:highlight>
              </a:rPr>
              <a:t> і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12"/>
              </a:rPr>
              <a:t>пароля</a:t>
            </a:r>
            <a:r>
              <a:rPr lang="en">
                <a:highlight>
                  <a:srgbClr val="FFFFFF"/>
                </a:highlight>
              </a:rPr>
              <a:t> користувача або надання певних повноважень (особі, програмі) на виконання деяких дій у системі обробки даних.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352950" y="1519688"/>
            <a:ext cx="1478100" cy="7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305550" y="2381075"/>
            <a:ext cx="789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/>
          <p:nvPr/>
        </p:nvSpPr>
        <p:spPr>
          <a:xfrm>
            <a:off x="2352950" y="2513138"/>
            <a:ext cx="1478100" cy="7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783800" y="1519688"/>
            <a:ext cx="1478100" cy="7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783800" y="2513138"/>
            <a:ext cx="1478100" cy="7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315600" y="3374525"/>
            <a:ext cx="78699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/>
          <p:nvPr/>
        </p:nvSpPr>
        <p:spPr>
          <a:xfrm>
            <a:off x="2352950" y="3521288"/>
            <a:ext cx="1478100" cy="7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783800" y="3512850"/>
            <a:ext cx="1478100" cy="7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25525" y="2002475"/>
            <a:ext cx="1743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Ідентифіка́ція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05550" y="2986025"/>
            <a:ext cx="1941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Аутентифікáція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335575" y="4365800"/>
            <a:ext cx="78699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325525" y="3977300"/>
            <a:ext cx="1941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Авторизація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3831050" y="1659588"/>
            <a:ext cx="195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4190625" y="1220075"/>
            <a:ext cx="1018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superuser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 rot="10800000">
            <a:off x="3831050" y="2099038"/>
            <a:ext cx="195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4190625" y="1729525"/>
            <a:ext cx="1018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>
            <a:off x="3831050" y="2730338"/>
            <a:ext cx="195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4190625" y="2290825"/>
            <a:ext cx="1018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 rot="10800000">
            <a:off x="3831050" y="3169788"/>
            <a:ext cx="195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190625" y="2800275"/>
            <a:ext cx="1018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 flipH="1">
            <a:off x="3848325" y="4167350"/>
            <a:ext cx="195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4211925" y="3751650"/>
            <a:ext cx="1225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role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211300" y="152325"/>
            <a:ext cx="6454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Процедура надання доступу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HTTP Authentication</a:t>
            </a:r>
            <a:endParaRPr sz="36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450" y="1161225"/>
            <a:ext cx="6443875" cy="30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OAuth</a:t>
            </a:r>
            <a:r>
              <a:rPr lang="en" sz="3600"/>
              <a:t> Authentication</a:t>
            </a:r>
            <a:endParaRPr sz="36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600" y="1136875"/>
            <a:ext cx="6413321" cy="338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OAuth Grant Type Flow </a:t>
            </a:r>
            <a:endParaRPr sz="36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775" y="1123950"/>
            <a:ext cx="6273724" cy="34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Json Web Token (JWT)</a:t>
            </a:r>
            <a:endParaRPr sz="360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525" y="828125"/>
            <a:ext cx="5471424" cy="38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OpenID Connect</a:t>
            </a:r>
            <a:endParaRPr sz="36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775" y="1273012"/>
            <a:ext cx="6467475" cy="311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