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332" r:id="rId3"/>
    <p:sldId id="260" r:id="rId4"/>
    <p:sldId id="330" r:id="rId5"/>
    <p:sldId id="325" r:id="rId6"/>
    <p:sldId id="333" r:id="rId7"/>
    <p:sldId id="327" r:id="rId8"/>
    <p:sldId id="336" r:id="rId9"/>
    <p:sldId id="326" r:id="rId10"/>
    <p:sldId id="334" r:id="rId11"/>
    <p:sldId id="335" r:id="rId12"/>
    <p:sldId id="337" r:id="rId13"/>
    <p:sldId id="349" r:id="rId14"/>
    <p:sldId id="328" r:id="rId15"/>
    <p:sldId id="340" r:id="rId16"/>
    <p:sldId id="339" r:id="rId17"/>
    <p:sldId id="338" r:id="rId18"/>
    <p:sldId id="341" r:id="rId19"/>
    <p:sldId id="342" r:id="rId20"/>
    <p:sldId id="343" r:id="rId21"/>
    <p:sldId id="345" r:id="rId22"/>
    <p:sldId id="344" r:id="rId23"/>
    <p:sldId id="347" r:id="rId24"/>
    <p:sldId id="346" r:id="rId25"/>
    <p:sldId id="348" r:id="rId26"/>
    <p:sldId id="320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AB49"/>
    <a:srgbClr val="2B2B2B"/>
    <a:srgbClr val="4F4E50"/>
    <a:srgbClr val="E9E9E9"/>
    <a:srgbClr val="234C46"/>
    <a:srgbClr val="4663A1"/>
    <a:srgbClr val="53585A"/>
    <a:srgbClr val="505454"/>
    <a:srgbClr val="154E81"/>
    <a:srgbClr val="CF3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BE2A3-A037-45C1-988F-54D95AACAFEE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29D89-12EB-4848-81F2-C81087BEC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17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41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680E-7AD7-4087-A00B-A585F4481024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FECB-3246-46A9-A8CD-4BDE25952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88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680E-7AD7-4087-A00B-A585F4481024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FECB-3246-46A9-A8CD-4BDE25952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31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680E-7AD7-4087-A00B-A585F4481024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FECB-3246-46A9-A8CD-4BDE25952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625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on Dark">
    <p:bg>
      <p:bgPr>
        <a:solidFill>
          <a:srgbClr val="003DC7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914400" y="2111134"/>
            <a:ext cx="10363200" cy="145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Font typeface="Proxima Nova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algn="ctr" rtl="0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2pPr>
            <a:lvl3pPr algn="ctr" rtl="0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3pPr>
            <a:lvl4pPr algn="ctr" rtl="0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4pPr>
            <a:lvl5pPr algn="ctr" rtl="0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5pPr>
            <a:lvl6pPr algn="ctr" rtl="0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6pPr>
            <a:lvl7pPr algn="ctr" rtl="0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7pPr>
            <a:lvl8pPr algn="ctr" rtl="0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8pPr>
            <a:lvl9pPr algn="ctr" rtl="0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914400" y="3136105"/>
            <a:ext cx="10363200" cy="10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Proxima Nova"/>
              <a:buNone/>
              <a:defRPr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2pPr>
            <a:lvl3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3pPr>
            <a:lvl4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4pPr>
            <a:lvl5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5pPr>
            <a:lvl6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6pPr>
            <a:lvl7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7pPr>
            <a:lvl8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8pPr>
            <a:lvl9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915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680E-7AD7-4087-A00B-A585F4481024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FECB-3246-46A9-A8CD-4BDE25952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8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680E-7AD7-4087-A00B-A585F4481024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FECB-3246-46A9-A8CD-4BDE25952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93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680E-7AD7-4087-A00B-A585F4481024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FECB-3246-46A9-A8CD-4BDE25952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29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680E-7AD7-4087-A00B-A585F4481024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FECB-3246-46A9-A8CD-4BDE25952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81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680E-7AD7-4087-A00B-A585F4481024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FECB-3246-46A9-A8CD-4BDE25952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98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680E-7AD7-4087-A00B-A585F4481024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FECB-3246-46A9-A8CD-4BDE25952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21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680E-7AD7-4087-A00B-A585F4481024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FECB-3246-46A9-A8CD-4BDE25952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68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680E-7AD7-4087-A00B-A585F4481024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FECB-3246-46A9-A8CD-4BDE25952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31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E680E-7AD7-4087-A00B-A585F4481024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6FECB-3246-46A9-A8CD-4BDE25952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82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4C46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885" y="519234"/>
            <a:ext cx="2156923" cy="16155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26" y="1326882"/>
            <a:ext cx="7634525" cy="552739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78" b="39505"/>
          <a:stretch/>
        </p:blipFill>
        <p:spPr>
          <a:xfrm>
            <a:off x="6036744" y="2708523"/>
            <a:ext cx="6155257" cy="414873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1" t="28178"/>
          <a:stretch/>
        </p:blipFill>
        <p:spPr>
          <a:xfrm>
            <a:off x="0" y="-7300"/>
            <a:ext cx="3885237" cy="439118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914400" y="2111134"/>
            <a:ext cx="10363200" cy="1662804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GB" dirty="0" smtClean="0"/>
              <a:t>Redux</a:t>
            </a:r>
            <a:br>
              <a:rPr lang="en-GB" dirty="0" smtClean="0"/>
            </a:br>
            <a:endParaRPr lang="en" dirty="0"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914400" y="3773938"/>
            <a:ext cx="10363200" cy="10463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sz="2133" dirty="0">
                <a:solidFill>
                  <a:srgbClr val="F3F3F3"/>
                </a:solidFill>
              </a:rPr>
              <a:t>by </a:t>
            </a:r>
            <a:r>
              <a:rPr lang="en" sz="2133" dirty="0" smtClean="0">
                <a:solidFill>
                  <a:srgbClr val="F3F3F3"/>
                </a:solidFill>
              </a:rPr>
              <a:t>Bohdan Zhylavskyi</a:t>
            </a:r>
            <a:endParaRPr lang="en" sz="2133" dirty="0">
              <a:solidFill>
                <a:srgbClr val="F3F3F3"/>
              </a:solidFill>
            </a:endParaRPr>
          </a:p>
        </p:txBody>
      </p:sp>
      <p:pic>
        <p:nvPicPr>
          <p:cNvPr id="62" name="Shape 62"/>
          <p:cNvPicPr preferRelativeResize="0"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34" y="923777"/>
            <a:ext cx="1010199" cy="28841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914383" y="5916800"/>
            <a:ext cx="1562000" cy="303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lvl="0"/>
            <a:r>
              <a:rPr lang="en-US" sz="1067" dirty="0">
                <a:solidFill>
                  <a:schemeClr val="bg1"/>
                </a:solidFill>
                <a:latin typeface="Proxima Nova" panose="020B0503030502060204" pitchFamily="34" charset="0"/>
                <a:ea typeface="Anonymous Pro" panose="02060609030202000504" pitchFamily="50" charset="0"/>
                <a:cs typeface="Ubuntu"/>
                <a:sym typeface="Ubuntu"/>
              </a:rPr>
              <a:t>magnise.com</a:t>
            </a:r>
            <a:endParaRPr sz="1067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3012434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" r="689"/>
          <a:stretch/>
        </p:blipFill>
        <p:spPr>
          <a:xfrm>
            <a:off x="2184401" y="0"/>
            <a:ext cx="9184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1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55"/>
            <a:ext cx="6403572" cy="685054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82" y="2457416"/>
            <a:ext cx="4893119" cy="142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3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080" y="40458"/>
            <a:ext cx="6243135" cy="681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4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AB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4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423726" y="157207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836729" y="1854121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=""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30684" y="302623"/>
            <a:ext cx="82296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smtClean="0">
                <a:solidFill>
                  <a:srgbClr val="234C46"/>
                </a:solidFill>
                <a:latin typeface="Proxima Nova" panose="020B0503030502060204"/>
              </a:rPr>
              <a:t>Flux summary</a:t>
            </a:r>
            <a:endParaRPr lang="en-US" sz="3200" b="1" dirty="0">
              <a:solidFill>
                <a:srgbClr val="234C46"/>
              </a:solidFill>
              <a:latin typeface="Proxima Nova" panose="020B050303050206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0491" y="1854121"/>
            <a:ext cx="4705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+mj-lt"/>
              </a:rPr>
              <a:t>1. Flux elements: Actions, Dispatcher, Stores</a:t>
            </a:r>
            <a:endParaRPr lang="ru-RU" sz="20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0491" y="2306887"/>
            <a:ext cx="5762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+mj-lt"/>
              </a:rPr>
              <a:t>2. Stores contains applications data and business logic </a:t>
            </a:r>
            <a:endParaRPr lang="ru-RU" sz="20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0491" y="2850570"/>
            <a:ext cx="4851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+mj-lt"/>
              </a:rPr>
              <a:t>3. Views change applications data via Actions </a:t>
            </a:r>
            <a:endParaRPr lang="ru-RU" sz="20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0491" y="3303336"/>
            <a:ext cx="5483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+mj-lt"/>
              </a:rPr>
              <a:t>4</a:t>
            </a:r>
            <a:r>
              <a:rPr lang="en-GB" sz="2000" dirty="0" smtClean="0">
                <a:latin typeface="+mj-lt"/>
              </a:rPr>
              <a:t>. Action is simple object that describes user intent </a:t>
            </a:r>
            <a:endParaRPr lang="ru-RU" sz="20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0491" y="3847019"/>
            <a:ext cx="9150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+mj-lt"/>
              </a:rPr>
              <a:t>5. Stores using Dispatcher subscribes to particular Actions and updates </a:t>
            </a:r>
            <a:r>
              <a:rPr lang="en-GB" sz="2000" dirty="0">
                <a:latin typeface="+mj-lt"/>
              </a:rPr>
              <a:t>itself accordingly</a:t>
            </a:r>
            <a:endParaRPr lang="ru-RU" sz="20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0557" y="4385187"/>
            <a:ext cx="7688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+mj-lt"/>
              </a:rPr>
              <a:t>6</a:t>
            </a:r>
            <a:r>
              <a:rPr lang="en-GB" sz="2000" dirty="0" smtClean="0">
                <a:latin typeface="+mj-lt"/>
              </a:rPr>
              <a:t>. </a:t>
            </a:r>
            <a:r>
              <a:rPr lang="en-US" sz="2000" dirty="0">
                <a:latin typeface="+mj-lt"/>
              </a:rPr>
              <a:t>Views subscribe to particular  stores  when it updates to </a:t>
            </a:r>
            <a:r>
              <a:rPr lang="en-US" sz="2000" dirty="0" err="1">
                <a:latin typeface="+mj-lt"/>
              </a:rPr>
              <a:t>rerender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itself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69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423726" y="157207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836729" y="1854121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=""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30684" y="302623"/>
            <a:ext cx="82296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smtClean="0">
                <a:solidFill>
                  <a:srgbClr val="234C46"/>
                </a:solidFill>
                <a:latin typeface="Proxima Nova" panose="020B0503030502060204"/>
              </a:rPr>
              <a:t>Redux: Three Principles</a:t>
            </a:r>
            <a:endParaRPr lang="en-US" sz="3200" b="1" dirty="0">
              <a:solidFill>
                <a:srgbClr val="234C46"/>
              </a:solidFill>
              <a:latin typeface="Proxima Nova" panose="020B050303050206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0491" y="1854121"/>
            <a:ext cx="2635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+mj-lt"/>
              </a:rPr>
              <a:t>1. </a:t>
            </a:r>
            <a:r>
              <a:rPr lang="en-US" sz="2000" dirty="0">
                <a:latin typeface="+mj-lt"/>
              </a:rPr>
              <a:t>Single source of truth</a:t>
            </a:r>
          </a:p>
          <a:p>
            <a:endParaRPr lang="ru-RU" sz="20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0491" y="2306887"/>
            <a:ext cx="228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+mj-lt"/>
              </a:rPr>
              <a:t>2. </a:t>
            </a:r>
            <a:r>
              <a:rPr lang="en-US" sz="2000" dirty="0">
                <a:latin typeface="+mj-lt"/>
              </a:rPr>
              <a:t>State is </a:t>
            </a:r>
            <a:r>
              <a:rPr lang="en-US" sz="2000" dirty="0" smtClean="0">
                <a:latin typeface="+mj-lt"/>
              </a:rPr>
              <a:t>read-only</a:t>
            </a:r>
            <a:endParaRPr lang="en-US" sz="20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0491" y="2850570"/>
            <a:ext cx="43959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+mj-lt"/>
              </a:rPr>
              <a:t>3. </a:t>
            </a:r>
            <a:r>
              <a:rPr lang="en-US" sz="2000" dirty="0">
                <a:latin typeface="+mj-lt"/>
              </a:rPr>
              <a:t>Changes are made with pure functions</a:t>
            </a:r>
          </a:p>
          <a:p>
            <a:r>
              <a:rPr lang="en-GB" sz="2000" dirty="0" smtClean="0">
                <a:latin typeface="+mj-lt"/>
              </a:rPr>
              <a:t> </a:t>
            </a:r>
            <a:endParaRPr lang="ru-RU" sz="20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72" y="4011387"/>
            <a:ext cx="2971800" cy="232410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178" y="50721"/>
            <a:ext cx="36068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0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4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836729" y="1854121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" t="2553" r="856" b="2674"/>
          <a:stretch/>
        </p:blipFill>
        <p:spPr>
          <a:xfrm>
            <a:off x="1269999" y="1249680"/>
            <a:ext cx="9486859" cy="401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423726" y="157207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836729" y="1854121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=""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31" y="472652"/>
            <a:ext cx="10018604" cy="557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5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423726" y="157207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836729" y="1854121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=""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30684" y="302623"/>
            <a:ext cx="82296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smtClean="0">
                <a:solidFill>
                  <a:srgbClr val="234C46"/>
                </a:solidFill>
                <a:latin typeface="Proxima Nova" panose="020B0503030502060204"/>
              </a:rPr>
              <a:t>Pure Functions</a:t>
            </a:r>
            <a:endParaRPr lang="en-US" sz="3200" b="1" dirty="0">
              <a:solidFill>
                <a:srgbClr val="234C46"/>
              </a:solidFill>
              <a:latin typeface="Proxima Nova" panose="020B050303050206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0491" y="1854121"/>
            <a:ext cx="6406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+mj-lt"/>
              </a:rPr>
              <a:t>1. </a:t>
            </a:r>
            <a:r>
              <a:rPr lang="en-US" sz="2000" dirty="0">
                <a:latin typeface="+mj-lt"/>
              </a:rPr>
              <a:t>Given the same input, will always return the same output</a:t>
            </a:r>
          </a:p>
          <a:p>
            <a:endParaRPr lang="ru-RU" sz="20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0491" y="2306887"/>
            <a:ext cx="9095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+mj-lt"/>
              </a:rPr>
              <a:t>2. </a:t>
            </a:r>
            <a:r>
              <a:rPr lang="en-US" sz="2000" dirty="0">
                <a:latin typeface="+mj-lt"/>
              </a:rPr>
              <a:t>Produces no side </a:t>
            </a:r>
            <a:r>
              <a:rPr lang="en-US" sz="2000" dirty="0" smtClean="0">
                <a:latin typeface="+mj-lt"/>
              </a:rPr>
              <a:t>effects (</a:t>
            </a:r>
            <a:r>
              <a:rPr lang="en-US" sz="2000" dirty="0">
                <a:latin typeface="+mj-lt"/>
              </a:rPr>
              <a:t>No surprises. No side effects. No API calls. No mutations</a:t>
            </a:r>
            <a:r>
              <a:rPr lang="en-US" sz="2000" dirty="0" smtClean="0">
                <a:latin typeface="+mj-lt"/>
              </a:rPr>
              <a:t>)</a:t>
            </a:r>
            <a:endParaRPr lang="en-US" sz="20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6805" y="3855453"/>
            <a:ext cx="10917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A dead giveaway that a function is impure is if it makes sense to call it without using its return </a:t>
            </a:r>
            <a:r>
              <a:rPr lang="en-US" sz="2400" i="1" dirty="0" smtClean="0">
                <a:latin typeface="+mj-lt"/>
              </a:rPr>
              <a:t>value.</a:t>
            </a:r>
          </a:p>
        </p:txBody>
      </p:sp>
    </p:spTree>
    <p:extLst>
      <p:ext uri="{BB962C8B-B14F-4D97-AF65-F5344CB8AC3E}">
        <p14:creationId xmlns:p14="http://schemas.microsoft.com/office/powerpoint/2010/main" val="287945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56" y="843252"/>
            <a:ext cx="6265024" cy="153429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6" y="3972516"/>
            <a:ext cx="4193704" cy="2153964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832" y="2032533"/>
            <a:ext cx="5600808" cy="228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8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423726" y="157207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836729" y="1854121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586283" y="466970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=""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30684" y="302623"/>
            <a:ext cx="82296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smtClean="0">
                <a:solidFill>
                  <a:srgbClr val="234C46"/>
                </a:solidFill>
                <a:latin typeface="Proxima Nova" panose="020B0503030502060204"/>
              </a:rPr>
              <a:t>Two types of complexity</a:t>
            </a:r>
            <a:endParaRPr lang="en-US" sz="3200" b="1" dirty="0">
              <a:solidFill>
                <a:srgbClr val="234C46"/>
              </a:solidFill>
              <a:latin typeface="Proxima Nova" panose="020B050303050206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2113280"/>
            <a:ext cx="96822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234C46"/>
                </a:solidFill>
                <a:latin typeface="+mj-lt"/>
              </a:rPr>
              <a:t>Essential (</a:t>
            </a:r>
            <a:r>
              <a:rPr lang="en-US" sz="2000" dirty="0">
                <a:solidFill>
                  <a:srgbClr val="234C46"/>
                </a:solidFill>
                <a:latin typeface="+mj-lt"/>
              </a:rPr>
              <a:t>necessary</a:t>
            </a:r>
            <a:r>
              <a:rPr lang="en-US" sz="2000" dirty="0" smtClean="0">
                <a:solidFill>
                  <a:srgbClr val="234C46"/>
                </a:solidFill>
                <a:latin typeface="+mj-lt"/>
              </a:rPr>
              <a:t>) complexity</a:t>
            </a:r>
          </a:p>
          <a:p>
            <a:r>
              <a:rPr lang="en-US" sz="2000" dirty="0">
                <a:solidFill>
                  <a:srgbClr val="234C46"/>
                </a:solidFill>
                <a:latin typeface="+mj-lt"/>
              </a:rPr>
              <a:t>	Is caused by the characteristics of the problem to be solved and cannot be reduced.</a:t>
            </a:r>
            <a:endParaRPr lang="ru-RU" sz="2000" dirty="0">
              <a:solidFill>
                <a:srgbClr val="234C46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9200" y="3697659"/>
            <a:ext cx="99401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234C46"/>
                </a:solidFill>
                <a:latin typeface="+mj-lt"/>
              </a:rPr>
              <a:t>Accidental</a:t>
            </a:r>
            <a:r>
              <a:rPr lang="en-US" sz="2000" dirty="0" smtClean="0">
                <a:solidFill>
                  <a:srgbClr val="234C46"/>
                </a:solidFill>
              </a:rPr>
              <a:t> </a:t>
            </a:r>
            <a:r>
              <a:rPr lang="en-US" sz="2000" dirty="0" smtClean="0">
                <a:solidFill>
                  <a:srgbClr val="234C46"/>
                </a:solidFill>
                <a:latin typeface="+mj-lt"/>
              </a:rPr>
              <a:t>complexity</a:t>
            </a:r>
          </a:p>
          <a:p>
            <a:r>
              <a:rPr lang="en-US" sz="2000" dirty="0">
                <a:solidFill>
                  <a:srgbClr val="234C46"/>
                </a:solidFill>
                <a:latin typeface="+mj-lt"/>
              </a:rPr>
              <a:t>	R</a:t>
            </a:r>
            <a:r>
              <a:rPr lang="en-US" sz="2000" dirty="0" smtClean="0">
                <a:solidFill>
                  <a:srgbClr val="234C46"/>
                </a:solidFill>
                <a:latin typeface="+mj-lt"/>
              </a:rPr>
              <a:t>efers </a:t>
            </a:r>
            <a:r>
              <a:rPr lang="en-US" sz="2000" dirty="0">
                <a:solidFill>
                  <a:srgbClr val="234C46"/>
                </a:solidFill>
                <a:latin typeface="+mj-lt"/>
              </a:rPr>
              <a:t>to challenges that developers unintentionally make for themselves as a </a:t>
            </a:r>
            <a:r>
              <a:rPr lang="en-US" sz="2000" dirty="0" smtClean="0">
                <a:solidFill>
                  <a:srgbClr val="234C46"/>
                </a:solidFill>
                <a:latin typeface="+mj-lt"/>
              </a:rPr>
              <a:t>result</a:t>
            </a:r>
          </a:p>
          <a:p>
            <a:r>
              <a:rPr lang="en-US" sz="2000" dirty="0">
                <a:solidFill>
                  <a:srgbClr val="234C46"/>
                </a:solidFill>
                <a:latin typeface="+mj-lt"/>
              </a:rPr>
              <a:t>	</a:t>
            </a:r>
            <a:r>
              <a:rPr lang="en-US" sz="2000" dirty="0" smtClean="0">
                <a:solidFill>
                  <a:srgbClr val="234C46"/>
                </a:solidFill>
                <a:latin typeface="+mj-lt"/>
              </a:rPr>
              <a:t>of </a:t>
            </a:r>
            <a:r>
              <a:rPr lang="en-US" sz="2000" dirty="0">
                <a:solidFill>
                  <a:srgbClr val="234C46"/>
                </a:solidFill>
                <a:latin typeface="+mj-lt"/>
              </a:rPr>
              <a:t>trying to solve a problem</a:t>
            </a:r>
            <a:r>
              <a:rPr lang="en-US" sz="2000" dirty="0" smtClean="0">
                <a:solidFill>
                  <a:srgbClr val="234C46"/>
                </a:solidFill>
                <a:latin typeface="+mj-lt"/>
              </a:rPr>
              <a:t>.</a:t>
            </a:r>
            <a:endParaRPr lang="ru-RU" sz="2000" dirty="0">
              <a:solidFill>
                <a:srgbClr val="234C4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577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423726" y="157207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836729" y="1854121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=""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30684" y="302623"/>
            <a:ext cx="82296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smtClean="0">
                <a:solidFill>
                  <a:srgbClr val="234C46"/>
                </a:solidFill>
                <a:latin typeface="Proxima Nova" panose="020B0503030502060204"/>
              </a:rPr>
              <a:t>Benefits Of Pure Functions</a:t>
            </a:r>
            <a:endParaRPr lang="en-US" sz="3200" b="1" dirty="0">
              <a:solidFill>
                <a:srgbClr val="234C46"/>
              </a:solidFill>
              <a:latin typeface="Proxima Nova" panose="020B050303050206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0491" y="1854121"/>
            <a:ext cx="36191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+mj-lt"/>
              </a:rPr>
              <a:t>1. </a:t>
            </a:r>
            <a:r>
              <a:rPr lang="en-US" sz="2000" dirty="0">
                <a:latin typeface="+mj-lt"/>
              </a:rPr>
              <a:t>They’re easier to reason about</a:t>
            </a:r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>
              <a:latin typeface="+mj-lt"/>
            </a:endParaRPr>
          </a:p>
          <a:p>
            <a:endParaRPr lang="ru-RU" sz="20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0491" y="2306887"/>
            <a:ext cx="3142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+mj-lt"/>
              </a:rPr>
              <a:t>2. </a:t>
            </a:r>
            <a:r>
              <a:rPr lang="en-US" sz="2000" dirty="0">
                <a:latin typeface="+mj-lt"/>
              </a:rPr>
              <a:t>They’re easier to </a:t>
            </a:r>
            <a:r>
              <a:rPr lang="en-US" sz="2000" dirty="0" smtClean="0">
                <a:latin typeface="+mj-lt"/>
              </a:rPr>
              <a:t>combine</a:t>
            </a:r>
            <a:endParaRPr lang="en-US" sz="20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0491" y="2759653"/>
            <a:ext cx="2635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+mj-lt"/>
              </a:rPr>
              <a:t>3. </a:t>
            </a:r>
            <a:r>
              <a:rPr lang="en-US" sz="2000" dirty="0">
                <a:latin typeface="+mj-lt"/>
              </a:rPr>
              <a:t>They’re easier to </a:t>
            </a:r>
            <a:r>
              <a:rPr lang="en-US" sz="2000" dirty="0" smtClean="0">
                <a:latin typeface="+mj-lt"/>
              </a:rPr>
              <a:t>test</a:t>
            </a:r>
            <a:endParaRPr lang="en-US" sz="20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0491" y="3261803"/>
            <a:ext cx="2760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+mj-lt"/>
              </a:rPr>
              <a:t>4. </a:t>
            </a:r>
            <a:r>
              <a:rPr lang="en-US" sz="2000" dirty="0">
                <a:latin typeface="+mj-lt"/>
              </a:rPr>
              <a:t>They are </a:t>
            </a:r>
            <a:r>
              <a:rPr lang="en-US" sz="2000" dirty="0" err="1" smtClean="0">
                <a:latin typeface="+mj-lt"/>
              </a:rPr>
              <a:t>memoizable</a:t>
            </a:r>
            <a:r>
              <a:rPr lang="en-US" sz="2000" dirty="0" smtClean="0">
                <a:latin typeface="+mj-lt"/>
              </a:rPr>
              <a:t>*</a:t>
            </a:r>
            <a:endParaRPr lang="en-US" sz="20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0491" y="4931531"/>
            <a:ext cx="9627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  <a:latin typeface="+mj-lt"/>
              </a:rPr>
              <a:t>Memoization</a:t>
            </a:r>
            <a:r>
              <a:rPr lang="en-US" sz="2000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000" i="1" dirty="0">
                <a:latin typeface="+mj-lt"/>
              </a:rPr>
              <a:t>is storing the results of expensive function calls and returning the cached </a:t>
            </a:r>
            <a:r>
              <a:rPr lang="en-US" sz="2000" i="1" dirty="0" smtClean="0">
                <a:latin typeface="+mj-lt"/>
              </a:rPr>
              <a:t>result</a:t>
            </a:r>
          </a:p>
          <a:p>
            <a:r>
              <a:rPr lang="en-US" sz="2000" i="1" dirty="0" smtClean="0">
                <a:latin typeface="+mj-lt"/>
              </a:rPr>
              <a:t>when </a:t>
            </a:r>
            <a:r>
              <a:rPr lang="en-US" sz="2000" i="1" dirty="0">
                <a:latin typeface="+mj-lt"/>
              </a:rPr>
              <a:t>the same inputs occur again.</a:t>
            </a:r>
            <a:endParaRPr lang="ru-RU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270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4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" t="2553" r="856" b="2674"/>
          <a:stretch/>
        </p:blipFill>
        <p:spPr>
          <a:xfrm>
            <a:off x="1269999" y="1249680"/>
            <a:ext cx="9486859" cy="401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6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423726" y="157207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836729" y="1854121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=""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30684" y="302623"/>
            <a:ext cx="82296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smtClean="0">
                <a:solidFill>
                  <a:srgbClr val="234C46"/>
                </a:solidFill>
                <a:latin typeface="Proxima Nova" panose="020B0503030502060204"/>
              </a:rPr>
              <a:t>Redux: Reducer</a:t>
            </a:r>
            <a:endParaRPr lang="en-US" sz="3200" b="1" dirty="0">
              <a:solidFill>
                <a:srgbClr val="234C46"/>
              </a:solidFill>
              <a:latin typeface="Proxima Nova" panose="020B050303050206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0491" y="1854121"/>
            <a:ext cx="82991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+mj-lt"/>
              </a:rPr>
              <a:t>1. </a:t>
            </a:r>
            <a:r>
              <a:rPr lang="en-US" sz="2000" dirty="0">
                <a:latin typeface="+mj-lt"/>
              </a:rPr>
              <a:t>Reducers specify how the application's state changes in response to actions</a:t>
            </a:r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>
              <a:latin typeface="+mj-lt"/>
            </a:endParaRPr>
          </a:p>
          <a:p>
            <a:endParaRPr lang="ru-RU" sz="20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0491" y="2297136"/>
            <a:ext cx="10782311" cy="86177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+mj-lt"/>
              </a:rPr>
              <a:t>2. </a:t>
            </a:r>
            <a:r>
              <a:rPr lang="en-US" sz="2000" dirty="0">
                <a:latin typeface="+mj-lt"/>
              </a:rPr>
              <a:t>The reducer is a pure function that takes the previous state and an action, and returns the next state</a:t>
            </a:r>
            <a:r>
              <a:rPr lang="en-US" sz="2000" dirty="0" smtClean="0">
                <a:latin typeface="+mj-lt"/>
              </a:rPr>
              <a:t>.</a:t>
            </a:r>
            <a:endParaRPr lang="en-US" sz="20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previousState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, action) =&gt; </a:t>
            </a:r>
            <a:r>
              <a:rPr lang="en-US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newState</a:t>
            </a:r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96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423726" y="157207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836729" y="1854121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586283" y="466970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=""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822325"/>
            <a:ext cx="8700408" cy="5372502"/>
          </a:xfrm>
          <a:prstGeom prst="rect">
            <a:avLst/>
          </a:prstGeom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930684" y="302623"/>
            <a:ext cx="82296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smtClean="0">
                <a:solidFill>
                  <a:srgbClr val="234C46"/>
                </a:solidFill>
                <a:latin typeface="Proxima Nova" panose="020B0503030502060204"/>
              </a:rPr>
              <a:t>NGRX</a:t>
            </a:r>
            <a:endParaRPr lang="en-US" sz="3200" b="1" dirty="0">
              <a:solidFill>
                <a:srgbClr val="234C46"/>
              </a:solidFill>
              <a:latin typeface="Proxima Nova" panose="020B0503030502060204"/>
            </a:endParaRPr>
          </a:p>
        </p:txBody>
      </p:sp>
    </p:spTree>
    <p:extLst>
      <p:ext uri="{BB962C8B-B14F-4D97-AF65-F5344CB8AC3E}">
        <p14:creationId xmlns:p14="http://schemas.microsoft.com/office/powerpoint/2010/main" val="39168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30" y="358024"/>
            <a:ext cx="9533065" cy="378725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087" y="2782252"/>
            <a:ext cx="4031615" cy="2385116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04" y="4383901"/>
            <a:ext cx="7563583" cy="106794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30" y="5690469"/>
            <a:ext cx="8937211" cy="96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2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AB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0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02CCDE62-D853-4F9B-A4AD-2F4C12DB6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Прямокутник 3">
            <a:extLst>
              <a:ext uri="{FF2B5EF4-FFF2-40B4-BE49-F238E27FC236}">
                <a16:creationId xmlns="" xmlns:a16="http://schemas.microsoft.com/office/drawing/2014/main" id="{0D7F1F85-3E3C-41A7-BD40-7BBCE5EEA547}"/>
              </a:ext>
            </a:extLst>
          </p:cNvPr>
          <p:cNvSpPr/>
          <p:nvPr/>
        </p:nvSpPr>
        <p:spPr>
          <a:xfrm>
            <a:off x="4442023" y="3262744"/>
            <a:ext cx="28421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Montserrat SemiBold" panose="00000700000000000000" pitchFamily="2" charset="-52"/>
              </a:rPr>
              <a:t>Finish!</a:t>
            </a:r>
            <a:endParaRPr lang="uk-UA" sz="3600" dirty="0">
              <a:solidFill>
                <a:schemeClr val="bg1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D780D89D-60BD-462F-8E3E-2496C85BCB9A}"/>
              </a:ext>
            </a:extLst>
          </p:cNvPr>
          <p:cNvSpPr/>
          <p:nvPr/>
        </p:nvSpPr>
        <p:spPr>
          <a:xfrm>
            <a:off x="2400636" y="6174177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1B0D1ABB-F367-46F6-A130-904F851D491B}"/>
              </a:ext>
            </a:extLst>
          </p:cNvPr>
          <p:cNvSpPr/>
          <p:nvPr/>
        </p:nvSpPr>
        <p:spPr>
          <a:xfrm>
            <a:off x="895057" y="446487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90C3C395-7427-4C1C-A0BF-1FB12C6E6A4F}"/>
              </a:ext>
            </a:extLst>
          </p:cNvPr>
          <p:cNvSpPr/>
          <p:nvPr/>
        </p:nvSpPr>
        <p:spPr>
          <a:xfrm>
            <a:off x="552866" y="1365415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71785179-AAD3-4BD0-8974-63C89B3D0E5C}"/>
              </a:ext>
            </a:extLst>
          </p:cNvPr>
          <p:cNvSpPr/>
          <p:nvPr/>
        </p:nvSpPr>
        <p:spPr>
          <a:xfrm>
            <a:off x="1540744" y="3555973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87D617E3-C691-45BE-9AC1-6B4F93AEBDE1}"/>
              </a:ext>
            </a:extLst>
          </p:cNvPr>
          <p:cNvSpPr/>
          <p:nvPr/>
        </p:nvSpPr>
        <p:spPr>
          <a:xfrm>
            <a:off x="9424633" y="1139288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7B5105E0-6C92-4A65-B1FE-CF97CF56E9CA}"/>
              </a:ext>
            </a:extLst>
          </p:cNvPr>
          <p:cNvSpPr/>
          <p:nvPr/>
        </p:nvSpPr>
        <p:spPr>
          <a:xfrm>
            <a:off x="1039585" y="5725884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A413A1C8-8E81-45AE-ABAE-AE23CD0E26DE}"/>
              </a:ext>
            </a:extLst>
          </p:cNvPr>
          <p:cNvSpPr/>
          <p:nvPr/>
        </p:nvSpPr>
        <p:spPr>
          <a:xfrm>
            <a:off x="8907809" y="2377122"/>
            <a:ext cx="77854" cy="77854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0C7FCE42-03E7-4AD4-AC16-3929F3A7C69C}"/>
              </a:ext>
            </a:extLst>
          </p:cNvPr>
          <p:cNvSpPr/>
          <p:nvPr/>
        </p:nvSpPr>
        <p:spPr>
          <a:xfrm>
            <a:off x="8707340" y="612321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B019E66A-9697-45ED-81C4-0B99826E2A6B}"/>
              </a:ext>
            </a:extLst>
          </p:cNvPr>
          <p:cNvSpPr/>
          <p:nvPr/>
        </p:nvSpPr>
        <p:spPr>
          <a:xfrm>
            <a:off x="7006280" y="3673187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="" xmlns:a16="http://schemas.microsoft.com/office/drawing/2014/main" id="{8838E2E9-C82B-4BE2-BDDE-D6D6C16749F2}"/>
              </a:ext>
            </a:extLst>
          </p:cNvPr>
          <p:cNvSpPr/>
          <p:nvPr/>
        </p:nvSpPr>
        <p:spPr>
          <a:xfrm>
            <a:off x="11798883" y="3262744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="" xmlns:a16="http://schemas.microsoft.com/office/drawing/2014/main" id="{26F6E1B2-A8CF-47A6-8AA4-BD1DBEBE8D59}"/>
              </a:ext>
            </a:extLst>
          </p:cNvPr>
          <p:cNvSpPr/>
          <p:nvPr/>
        </p:nvSpPr>
        <p:spPr>
          <a:xfrm>
            <a:off x="10676581" y="243147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BC92F051-81E6-4E52-ACC6-72B8F7097D00}"/>
              </a:ext>
            </a:extLst>
          </p:cNvPr>
          <p:cNvSpPr/>
          <p:nvPr/>
        </p:nvSpPr>
        <p:spPr>
          <a:xfrm>
            <a:off x="4011969" y="6441372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504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3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=""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747" y="12542"/>
            <a:ext cx="8972868" cy="684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1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423726" y="157207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926536" y="1512207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=""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947" y="462366"/>
            <a:ext cx="5067475" cy="557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423726" y="157207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836729" y="1854121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=""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50"/>
            <a:ext cx="12192000" cy="683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423726" y="157207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836729" y="1854121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=""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4"/>
            <a:ext cx="12192000" cy="683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423726" y="157207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836729" y="1854121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=""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30684" y="302623"/>
            <a:ext cx="82296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smtClean="0">
                <a:solidFill>
                  <a:srgbClr val="234C46"/>
                </a:solidFill>
                <a:latin typeface="Proxima Nova" panose="020B0503030502060204"/>
              </a:rPr>
              <a:t>Complex FLUX</a:t>
            </a:r>
            <a:endParaRPr lang="en-US" sz="3200" b="1" dirty="0">
              <a:solidFill>
                <a:srgbClr val="234C46"/>
              </a:solidFill>
              <a:latin typeface="Proxima Nova" panose="020B0503030502060204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78" y="1043622"/>
            <a:ext cx="9645651" cy="495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3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423726" y="157207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836729" y="1854121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=""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30684" y="302623"/>
            <a:ext cx="82296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smtClean="0">
                <a:solidFill>
                  <a:srgbClr val="234C46"/>
                </a:solidFill>
                <a:latin typeface="Proxima Nova" panose="020B0503030502060204"/>
              </a:rPr>
              <a:t>Example</a:t>
            </a:r>
            <a:endParaRPr lang="en-US" sz="3200" b="1" dirty="0">
              <a:solidFill>
                <a:srgbClr val="234C46"/>
              </a:solidFill>
              <a:latin typeface="Proxima Nova" panose="020B0503030502060204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569" y="807666"/>
            <a:ext cx="8019046" cy="595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6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31" y="1276894"/>
            <a:ext cx="8138207" cy="465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9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3133</TotalTime>
  <Words>241</Words>
  <Application>Microsoft Office PowerPoint</Application>
  <PresentationFormat>Широкоэкранный</PresentationFormat>
  <Paragraphs>42</Paragraphs>
  <Slides>26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6" baseType="lpstr">
      <vt:lpstr>Anonymous Pro</vt:lpstr>
      <vt:lpstr>Arial</vt:lpstr>
      <vt:lpstr>Calibri</vt:lpstr>
      <vt:lpstr>Calibri Light</vt:lpstr>
      <vt:lpstr>Consolas</vt:lpstr>
      <vt:lpstr>Courier New</vt:lpstr>
      <vt:lpstr>Montserrat SemiBold</vt:lpstr>
      <vt:lpstr>Proxima Nova</vt:lpstr>
      <vt:lpstr>Ubuntu</vt:lpstr>
      <vt:lpstr>Тема Office</vt:lpstr>
      <vt:lpstr>Redux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bohdan zhylavskyi</dc:creator>
  <cp:lastModifiedBy>bohdan zhylavskyi</cp:lastModifiedBy>
  <cp:revision>194</cp:revision>
  <dcterms:created xsi:type="dcterms:W3CDTF">2019-06-09T08:07:39Z</dcterms:created>
  <dcterms:modified xsi:type="dcterms:W3CDTF">2019-07-01T09:07:06Z</dcterms:modified>
</cp:coreProperties>
</file>