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Montserrat SemiBold"/>
      <p:regular r:id="rId22"/>
      <p:bold r:id="rId23"/>
      <p:italic r:id="rId24"/>
      <p:boldItalic r:id="rId25"/>
    </p:embeddedFont>
    <p:embeddedFont>
      <p:font typeface="Montserrat ExtraLight"/>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MontserratSemiBold-regular.fntdata"/><Relationship Id="rId21" Type="http://schemas.openxmlformats.org/officeDocument/2006/relationships/slide" Target="slides/slide14.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MontserratExtraLight-regular.fntdata"/><Relationship Id="rId25" Type="http://schemas.openxmlformats.org/officeDocument/2006/relationships/font" Target="fonts/MontserratSemiBold-boldItalic.fntdata"/><Relationship Id="rId28" Type="http://schemas.openxmlformats.org/officeDocument/2006/relationships/font" Target="fonts/MontserratExtraLight-italic.fntdata"/><Relationship Id="rId27" Type="http://schemas.openxmlformats.org/officeDocument/2006/relationships/font" Target="fonts/MontserratExtraLight-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ontserratExtraLigh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4.xml"/><Relationship Id="rId33" Type="http://schemas.openxmlformats.org/officeDocument/2006/relationships/font" Target="fonts/RobotoMono-boldItalic.fntdata"/><Relationship Id="rId10" Type="http://schemas.openxmlformats.org/officeDocument/2006/relationships/slide" Target="slides/slide3.xml"/><Relationship Id="rId32" Type="http://schemas.openxmlformats.org/officeDocument/2006/relationships/font" Target="fonts/RobotoMon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google-developers/introduction-to-motionlayout-part-ii-a31acc084f59"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ba5bceb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ba5bceb7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ba5bceb7e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5ba5bceb7e_0_4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ba5bceb7e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5ba5bceb7e_0_4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ba5bceb7e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600">
                <a:solidFill>
                  <a:schemeClr val="dk1"/>
                </a:solidFill>
                <a:highlight>
                  <a:srgbClr val="FFFFFF"/>
                </a:highlight>
                <a:latin typeface="Georgia"/>
                <a:ea typeface="Georgia"/>
                <a:cs typeface="Georgia"/>
                <a:sym typeface="Georgia"/>
              </a:rPr>
              <a:t>The MotionScene is where things differ; the </a:t>
            </a:r>
            <a:r>
              <a:rPr lang="uk" sz="1200">
                <a:solidFill>
                  <a:schemeClr val="dk1"/>
                </a:solidFill>
                <a:latin typeface="Courier New"/>
                <a:ea typeface="Courier New"/>
                <a:cs typeface="Courier New"/>
                <a:sym typeface="Courier New"/>
              </a:rPr>
              <a:t>Transition</a:t>
            </a:r>
            <a:r>
              <a:rPr lang="uk" sz="1600">
                <a:solidFill>
                  <a:schemeClr val="dk1"/>
                </a:solidFill>
                <a:highlight>
                  <a:srgbClr val="FFFFFF"/>
                </a:highlight>
                <a:latin typeface="Georgia"/>
                <a:ea typeface="Georgia"/>
                <a:cs typeface="Georgia"/>
                <a:sym typeface="Georgia"/>
              </a:rPr>
              <a:t> definition is the same, but we put the definition of the </a:t>
            </a:r>
            <a:r>
              <a:rPr lang="uk" sz="1200">
                <a:solidFill>
                  <a:schemeClr val="dk1"/>
                </a:solidFill>
                <a:latin typeface="Courier New"/>
                <a:ea typeface="Courier New"/>
                <a:cs typeface="Courier New"/>
                <a:sym typeface="Courier New"/>
              </a:rPr>
              <a:t>start</a:t>
            </a:r>
            <a:r>
              <a:rPr lang="uk" sz="1600">
                <a:solidFill>
                  <a:schemeClr val="dk1"/>
                </a:solidFill>
                <a:highlight>
                  <a:srgbClr val="FFFFFF"/>
                </a:highlight>
                <a:latin typeface="Georgia"/>
                <a:ea typeface="Georgia"/>
                <a:cs typeface="Georgia"/>
                <a:sym typeface="Georgia"/>
              </a:rPr>
              <a:t> and </a:t>
            </a:r>
            <a:r>
              <a:rPr lang="uk" sz="1200">
                <a:solidFill>
                  <a:schemeClr val="dk1"/>
                </a:solidFill>
                <a:latin typeface="Courier New"/>
                <a:ea typeface="Courier New"/>
                <a:cs typeface="Courier New"/>
                <a:sym typeface="Courier New"/>
              </a:rPr>
              <a:t>end</a:t>
            </a:r>
            <a:r>
              <a:rPr lang="uk" sz="1600">
                <a:solidFill>
                  <a:schemeClr val="dk1"/>
                </a:solidFill>
                <a:highlight>
                  <a:srgbClr val="FFFFFF"/>
                </a:highlight>
                <a:latin typeface="Georgia"/>
                <a:ea typeface="Georgia"/>
                <a:cs typeface="Georgia"/>
                <a:sym typeface="Georgia"/>
              </a:rPr>
              <a:t> ConstraintSets directly in the file. The main difference from a normal layout file is that we do not specify the type of widgets used here — instead we put the constraints as attribute of a </a:t>
            </a:r>
            <a:r>
              <a:rPr lang="uk" sz="1200">
                <a:solidFill>
                  <a:schemeClr val="dk1"/>
                </a:solidFill>
                <a:latin typeface="Courier New"/>
                <a:ea typeface="Courier New"/>
                <a:cs typeface="Courier New"/>
                <a:sym typeface="Courier New"/>
              </a:rPr>
              <a:t>Constraint</a:t>
            </a:r>
            <a:r>
              <a:rPr lang="uk" sz="1600">
                <a:solidFill>
                  <a:schemeClr val="dk1"/>
                </a:solidFill>
                <a:highlight>
                  <a:srgbClr val="FFFFFF"/>
                </a:highlight>
                <a:latin typeface="Georgia"/>
                <a:ea typeface="Georgia"/>
                <a:cs typeface="Georgia"/>
                <a:sym typeface="Georgia"/>
              </a:rPr>
              <a:t> element.</a:t>
            </a:r>
            <a:endParaRPr/>
          </a:p>
        </p:txBody>
      </p:sp>
      <p:sp>
        <p:nvSpPr>
          <p:cNvPr id="375" name="Google Shape;375;g5ba5bceb7e_0_5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ba5bceb7e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5ba5bceb7e_0_5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ba5bceb7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5ba5bceb7e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ba5bceb7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ba5bceb7e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ba85c2f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5ba85c2f0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ba85c2f0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5ba85c2f03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ba5bceb7e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5ba5bceb7e_0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ba5bceb7e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5ba5bceb7e_0_3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ba5bceb7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5ba5bceb7e_0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ba5bceb7e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u="sng">
                <a:solidFill>
                  <a:schemeClr val="hlink"/>
                </a:solidFill>
                <a:hlinkClick r:id="rId2"/>
              </a:rPr>
              <a:t>https://medium.com/google-developers/introduction-to-motionlayout-part-ii-a31acc084f59</a:t>
            </a:r>
            <a:endParaRPr/>
          </a:p>
        </p:txBody>
      </p:sp>
      <p:sp>
        <p:nvSpPr>
          <p:cNvPr id="302" name="Google Shape;302;g5ba5bceb7e_0_4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ba5bceb7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5ba5bceb7e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126" name="Shape 126"/>
        <p:cNvGrpSpPr/>
        <p:nvPr/>
      </p:nvGrpSpPr>
      <p:grpSpPr>
        <a:xfrm>
          <a:off x="0" y="0"/>
          <a:ext cx="0" cy="0"/>
          <a:chOff x="0" y="0"/>
          <a:chExt cx="0" cy="0"/>
        </a:xfrm>
      </p:grpSpPr>
      <p:grpSp>
        <p:nvGrpSpPr>
          <p:cNvPr id="127" name="Google Shape;127;p26"/>
          <p:cNvGrpSpPr/>
          <p:nvPr/>
        </p:nvGrpSpPr>
        <p:grpSpPr>
          <a:xfrm>
            <a:off x="-1" y="0"/>
            <a:ext cx="9144001" cy="5143500"/>
            <a:chOff x="-1" y="0"/>
            <a:chExt cx="12192001" cy="6858000"/>
          </a:xfrm>
        </p:grpSpPr>
        <p:sp>
          <p:nvSpPr>
            <p:cNvPr id="128" name="Google Shape;128;p26"/>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29" name="Google Shape;129;p26"/>
            <p:cNvGrpSpPr/>
            <p:nvPr/>
          </p:nvGrpSpPr>
          <p:grpSpPr>
            <a:xfrm>
              <a:off x="-1" y="0"/>
              <a:ext cx="12192001" cy="6858000"/>
              <a:chOff x="-1" y="0"/>
              <a:chExt cx="12192001" cy="6858000"/>
            </a:xfrm>
          </p:grpSpPr>
          <p:pic>
            <p:nvPicPr>
              <p:cNvPr id="130" name="Google Shape;130;p26"/>
              <p:cNvPicPr preferRelativeResize="0"/>
              <p:nvPr/>
            </p:nvPicPr>
            <p:blipFill rotWithShape="1">
              <a:blip r:embed="rId2">
                <a:alphaModFix/>
              </a:blip>
              <a:srcRect b="0" l="0" r="0" t="0"/>
              <a:stretch/>
            </p:blipFill>
            <p:spPr>
              <a:xfrm flipH="1">
                <a:off x="-1" y="0"/>
                <a:ext cx="12192001" cy="6858000"/>
              </a:xfrm>
              <a:prstGeom prst="rect">
                <a:avLst/>
              </a:prstGeom>
              <a:noFill/>
              <a:ln>
                <a:noFill/>
              </a:ln>
            </p:spPr>
          </p:pic>
          <p:pic>
            <p:nvPicPr>
              <p:cNvPr id="131" name="Google Shape;131;p26"/>
              <p:cNvPicPr preferRelativeResize="0"/>
              <p:nvPr/>
            </p:nvPicPr>
            <p:blipFill rotWithShape="1">
              <a:blip r:embed="rId3">
                <a:alphaModFix/>
              </a:blip>
              <a:srcRect b="0" l="0" r="0" t="0"/>
              <a:stretch/>
            </p:blipFill>
            <p:spPr>
              <a:xfrm>
                <a:off x="6372072" y="2462703"/>
                <a:ext cx="5587398" cy="4362639"/>
              </a:xfrm>
              <a:prstGeom prst="rect">
                <a:avLst/>
              </a:prstGeom>
              <a:noFill/>
              <a:ln>
                <a:noFill/>
              </a:ln>
            </p:spPr>
          </p:pic>
        </p:grpSp>
      </p:grpSp>
      <p:sp>
        <p:nvSpPr>
          <p:cNvPr id="132" name="Google Shape;132;p26"/>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uk" sz="2400" u="none" cap="none" strike="noStrike">
                <a:solidFill>
                  <a:schemeClr val="lt1"/>
                </a:solidFill>
                <a:latin typeface="Montserrat SemiBold"/>
                <a:ea typeface="Montserrat SemiBold"/>
                <a:cs typeface="Montserrat SemiBold"/>
                <a:sym typeface="Montserrat SemiBold"/>
              </a:rPr>
              <a:t>Memory management, Lifecycle, Multi-screen Apps List (TableView, RecyclerView)</a:t>
            </a:r>
            <a:endParaRPr sz="2400">
              <a:solidFill>
                <a:schemeClr val="lt1"/>
              </a:solidFill>
              <a:latin typeface="Montserrat SemiBold"/>
              <a:ea typeface="Montserrat SemiBold"/>
              <a:cs typeface="Montserrat SemiBold"/>
              <a:sym typeface="Montserrat SemiBold"/>
            </a:endParaRPr>
          </a:p>
        </p:txBody>
      </p:sp>
      <p:sp>
        <p:nvSpPr>
          <p:cNvPr id="133" name="Google Shape;133;p26"/>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134" name="Google Shape;134;p26"/>
          <p:cNvSpPr txBox="1"/>
          <p:nvPr/>
        </p:nvSpPr>
        <p:spPr>
          <a:xfrm>
            <a:off x="526597" y="4009018"/>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Name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35" name="Shape 135"/>
        <p:cNvGrpSpPr/>
        <p:nvPr/>
      </p:nvGrpSpPr>
      <p:grpSpPr>
        <a:xfrm>
          <a:off x="0" y="0"/>
          <a:ext cx="0" cy="0"/>
          <a:chOff x="0" y="0"/>
          <a:chExt cx="0" cy="0"/>
        </a:xfrm>
      </p:grpSpPr>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145" name="Shape 145"/>
        <p:cNvGrpSpPr/>
        <p:nvPr/>
      </p:nvGrpSpPr>
      <p:grpSpPr>
        <a:xfrm>
          <a:off x="0" y="0"/>
          <a:ext cx="0" cy="0"/>
          <a:chOff x="0" y="0"/>
          <a:chExt cx="0" cy="0"/>
        </a:xfrm>
      </p:grpSpPr>
      <p:sp>
        <p:nvSpPr>
          <p:cNvPr id="146" name="Google Shape;146;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47" name="Google Shape;147;p2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9" name="Google Shape;14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0" name="Google Shape;15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151" name="Shape 151"/>
        <p:cNvGrpSpPr/>
        <p:nvPr/>
      </p:nvGrpSpPr>
      <p:grpSpPr>
        <a:xfrm>
          <a:off x="0" y="0"/>
          <a:ext cx="0" cy="0"/>
          <a:chOff x="0" y="0"/>
          <a:chExt cx="0" cy="0"/>
        </a:xfrm>
      </p:grpSpPr>
      <p:sp>
        <p:nvSpPr>
          <p:cNvPr id="152" name="Google Shape;15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53" name="Google Shape;153;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4" name="Google Shape;154;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5" name="Google Shape;15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6" name="Google Shape;15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7" name="Google Shape;157;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158" name="Shape 158"/>
        <p:cNvGrpSpPr/>
        <p:nvPr/>
      </p:nvGrpSpPr>
      <p:grpSpPr>
        <a:xfrm>
          <a:off x="0" y="0"/>
          <a:ext cx="0" cy="0"/>
          <a:chOff x="0" y="0"/>
          <a:chExt cx="0" cy="0"/>
        </a:xfrm>
      </p:grpSpPr>
      <p:sp>
        <p:nvSpPr>
          <p:cNvPr id="159" name="Google Shape;159;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0" name="Google Shape;160;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1"/>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62" name="Google Shape;162;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3" name="Google Shape;163;p3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9" name="Google Shape;16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0" name="Google Shape;17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1" name="Google Shape;17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172" name="Shape 172"/>
        <p:cNvGrpSpPr/>
        <p:nvPr/>
      </p:nvGrpSpPr>
      <p:grpSpPr>
        <a:xfrm>
          <a:off x="0" y="0"/>
          <a:ext cx="0" cy="0"/>
          <a:chOff x="0" y="0"/>
          <a:chExt cx="0" cy="0"/>
        </a:xfrm>
      </p:grpSpPr>
      <p:sp>
        <p:nvSpPr>
          <p:cNvPr id="173" name="Google Shape;17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74" name="Google Shape;17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5" name="Google Shape;17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6" name="Google Shape;17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7" name="Google Shape;17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8" name="Google Shape;17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81" name="Google Shape;181;p3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4" name="Google Shape;18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5" name="Google Shape;18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88" name="Google Shape;18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89" name="Google Shape;18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0" name="Google Shape;19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1" name="Google Shape;19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92" name="Shape 192"/>
        <p:cNvGrpSpPr/>
        <p:nvPr/>
      </p:nvGrpSpPr>
      <p:grpSpPr>
        <a:xfrm>
          <a:off x="0" y="0"/>
          <a:ext cx="0" cy="0"/>
          <a:chOff x="0" y="0"/>
          <a:chExt cx="0" cy="0"/>
        </a:xfrm>
      </p:grpSpPr>
      <p:sp>
        <p:nvSpPr>
          <p:cNvPr id="193" name="Google Shape;19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94" name="Google Shape;19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95" name="Google Shape;19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6" name="Google Shape;19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7" name="Google Shape;19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37"/>
          <p:cNvGrpSpPr/>
          <p:nvPr/>
        </p:nvGrpSpPr>
        <p:grpSpPr>
          <a:xfrm>
            <a:off x="-1" y="0"/>
            <a:ext cx="9144001" cy="5143500"/>
            <a:chOff x="-1" y="0"/>
            <a:chExt cx="12192001" cy="6858000"/>
          </a:xfrm>
        </p:grpSpPr>
        <p:sp>
          <p:nvSpPr>
            <p:cNvPr id="203" name="Google Shape;203;p37"/>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04" name="Google Shape;204;p37"/>
            <p:cNvGrpSpPr/>
            <p:nvPr/>
          </p:nvGrpSpPr>
          <p:grpSpPr>
            <a:xfrm>
              <a:off x="-1" y="0"/>
              <a:ext cx="12192001" cy="6858000"/>
              <a:chOff x="-1" y="0"/>
              <a:chExt cx="12192001" cy="6858000"/>
            </a:xfrm>
          </p:grpSpPr>
          <p:pic>
            <p:nvPicPr>
              <p:cNvPr id="205" name="Google Shape;205;p37"/>
              <p:cNvPicPr preferRelativeResize="0"/>
              <p:nvPr/>
            </p:nvPicPr>
            <p:blipFill rotWithShape="1">
              <a:blip r:embed="rId3">
                <a:alphaModFix/>
              </a:blip>
              <a:srcRect b="0" l="0" r="0" t="0"/>
              <a:stretch/>
            </p:blipFill>
            <p:spPr>
              <a:xfrm flipH="1">
                <a:off x="-1" y="0"/>
                <a:ext cx="12192001" cy="6858000"/>
              </a:xfrm>
              <a:prstGeom prst="rect">
                <a:avLst/>
              </a:prstGeom>
              <a:noFill/>
              <a:ln>
                <a:noFill/>
              </a:ln>
            </p:spPr>
          </p:pic>
          <p:pic>
            <p:nvPicPr>
              <p:cNvPr id="206" name="Google Shape;206;p37"/>
              <p:cNvPicPr preferRelativeResize="0"/>
              <p:nvPr/>
            </p:nvPicPr>
            <p:blipFill rotWithShape="1">
              <a:blip r:embed="rId4">
                <a:alphaModFix/>
              </a:blip>
              <a:srcRect b="0" l="0" r="0" t="0"/>
              <a:stretch/>
            </p:blipFill>
            <p:spPr>
              <a:xfrm>
                <a:off x="6372072" y="2462703"/>
                <a:ext cx="5587398" cy="4362639"/>
              </a:xfrm>
              <a:prstGeom prst="rect">
                <a:avLst/>
              </a:prstGeom>
              <a:noFill/>
              <a:ln>
                <a:noFill/>
              </a:ln>
            </p:spPr>
          </p:pic>
        </p:grpSp>
      </p:grpSp>
      <p:sp>
        <p:nvSpPr>
          <p:cNvPr id="207" name="Google Shape;207;p37"/>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400">
                <a:solidFill>
                  <a:schemeClr val="lt1"/>
                </a:solidFill>
                <a:latin typeface="Montserrat SemiBold"/>
                <a:ea typeface="Montserrat SemiBold"/>
                <a:cs typeface="Montserrat SemiBold"/>
                <a:sym typeface="Montserrat SemiBold"/>
              </a:rPr>
              <a:t>Simple animation, User Input</a:t>
            </a:r>
            <a:endParaRPr sz="2400">
              <a:solidFill>
                <a:schemeClr val="lt1"/>
              </a:solidFill>
              <a:latin typeface="Montserrat SemiBold"/>
              <a:ea typeface="Montserrat SemiBold"/>
              <a:cs typeface="Montserrat SemiBold"/>
              <a:sym typeface="Montserrat SemiBold"/>
            </a:endParaRPr>
          </a:p>
        </p:txBody>
      </p:sp>
      <p:sp>
        <p:nvSpPr>
          <p:cNvPr id="208" name="Google Shape;208;p37"/>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209" name="Google Shape;209;p37"/>
          <p:cNvSpPr txBox="1"/>
          <p:nvPr/>
        </p:nvSpPr>
        <p:spPr>
          <a:xfrm>
            <a:off x="526600" y="4009025"/>
            <a:ext cx="8742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Andrii Rudyk</a:t>
            </a:r>
            <a:r>
              <a:rPr lang="uk" sz="900">
                <a:solidFill>
                  <a:schemeClr val="lt1"/>
                </a:solidFill>
                <a:latin typeface="Montserrat ExtraLight"/>
                <a:ea typeface="Montserrat ExtraLight"/>
                <a:cs typeface="Montserrat ExtraLight"/>
                <a:sym typeface="Montserrat ExtraLight"/>
              </a:rPr>
              <a:t>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6"/>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9" name="Google Shape;339;p46"/>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0" name="Google Shape;340;p46"/>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1" name="Google Shape;341;p46"/>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2" name="Google Shape;342;p46"/>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3" name="Google Shape;343;p46"/>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4" name="Google Shape;344;p46"/>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5" name="Google Shape;345;p46"/>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6" name="Google Shape;346;p46"/>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7" name="Google Shape;347;p46"/>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8" name="Google Shape;348;p46"/>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9" name="Google Shape;349;p46"/>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0" name="Google Shape;350;p46"/>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Create ConstraintSets</a:t>
            </a:r>
            <a:endParaRPr sz="1800">
              <a:solidFill>
                <a:schemeClr val="dk1"/>
              </a:solidFill>
              <a:latin typeface="Montserrat SemiBold"/>
              <a:ea typeface="Montserrat SemiBold"/>
              <a:cs typeface="Montserrat SemiBold"/>
              <a:sym typeface="Montserrat SemiBold"/>
            </a:endParaRPr>
          </a:p>
        </p:txBody>
      </p:sp>
      <p:sp>
        <p:nvSpPr>
          <p:cNvPr id="351" name="Google Shape;351;p46"/>
          <p:cNvSpPr txBox="1"/>
          <p:nvPr/>
        </p:nvSpPr>
        <p:spPr>
          <a:xfrm>
            <a:off x="648825" y="1292425"/>
            <a:ext cx="7261800" cy="12792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With </a:t>
            </a:r>
            <a:r>
              <a:rPr lang="uk" sz="1200">
                <a:solidFill>
                  <a:schemeClr val="dk1"/>
                </a:solidFill>
                <a:latin typeface="Montserrat SemiBold"/>
                <a:ea typeface="Montserrat SemiBold"/>
                <a:cs typeface="Montserrat SemiBold"/>
                <a:sym typeface="Montserrat SemiBold"/>
              </a:rPr>
              <a:t>ConstraintLayout</a:t>
            </a:r>
            <a:r>
              <a:rPr lang="uk" sz="1200">
                <a:solidFill>
                  <a:schemeClr val="dk1"/>
                </a:solidFill>
                <a:latin typeface="Montserrat ExtraLight"/>
                <a:ea typeface="Montserrat ExtraLight"/>
                <a:cs typeface="Montserrat ExtraLight"/>
                <a:sym typeface="Montserrat ExtraLight"/>
              </a:rPr>
              <a:t>, you would create two </a:t>
            </a:r>
            <a:r>
              <a:rPr lang="uk" sz="1200">
                <a:solidFill>
                  <a:schemeClr val="dk1"/>
                </a:solidFill>
                <a:latin typeface="Montserrat SemiBold"/>
                <a:ea typeface="Montserrat SemiBold"/>
                <a:cs typeface="Montserrat SemiBold"/>
                <a:sym typeface="Montserrat SemiBold"/>
              </a:rPr>
              <a:t>ConstraintSets — one</a:t>
            </a:r>
            <a:r>
              <a:rPr lang="uk" sz="1200">
                <a:solidFill>
                  <a:schemeClr val="dk1"/>
                </a:solidFill>
                <a:latin typeface="Montserrat ExtraLight"/>
                <a:ea typeface="Montserrat ExtraLight"/>
                <a:cs typeface="Montserrat ExtraLight"/>
                <a:sym typeface="Montserrat ExtraLight"/>
              </a:rPr>
              <a:t> for the first position (with the widget on the left of the screen), and a second one for the second position (with the widget on the right of the screen).</a:t>
            </a:r>
            <a:endParaRPr sz="1200">
              <a:solidFill>
                <a:schemeClr val="dk1"/>
              </a:solidFill>
              <a:latin typeface="Montserrat ExtraLight"/>
              <a:ea typeface="Montserrat ExtraLight"/>
              <a:cs typeface="Montserrat ExtraLight"/>
              <a:sym typeface="Montserrat ExtraLight"/>
            </a:endParaRPr>
          </a:p>
        </p:txBody>
      </p:sp>
      <p:sp>
        <p:nvSpPr>
          <p:cNvPr id="352" name="Google Shape;352;p46"/>
          <p:cNvSpPr txBox="1"/>
          <p:nvPr/>
        </p:nvSpPr>
        <p:spPr>
          <a:xfrm>
            <a:off x="648825" y="2059125"/>
            <a:ext cx="3923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android.support.constraint.ConstraintLayout</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0000FF"/>
                </a:solidFill>
                <a:highlight>
                  <a:srgbClr val="FFFFFF"/>
                </a:highlight>
              </a:rPr>
              <a:t>xmlns:</a:t>
            </a:r>
            <a:r>
              <a:rPr b="1" lang="uk" sz="900">
                <a:solidFill>
                  <a:srgbClr val="660E7A"/>
                </a:solidFill>
                <a:highlight>
                  <a:srgbClr val="FFFFFF"/>
                </a:highlight>
              </a:rPr>
              <a:t>android</a:t>
            </a:r>
            <a:r>
              <a:rPr b="1" lang="uk" sz="900">
                <a:solidFill>
                  <a:srgbClr val="0000FF"/>
                </a:solidFill>
                <a:highlight>
                  <a:srgbClr val="FFFFFF"/>
                </a:highlight>
              </a:rPr>
              <a:t>=</a:t>
            </a:r>
            <a:r>
              <a:rPr b="1" lang="uk" sz="900">
                <a:solidFill>
                  <a:srgbClr val="008000"/>
                </a:solidFill>
                <a:highlight>
                  <a:srgbClr val="FFFFFF"/>
                </a:highlight>
              </a:rPr>
              <a:t>"http://schemas.android.com/apk/res/android"</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0000FF"/>
                </a:solidFill>
                <a:highlight>
                  <a:srgbClr val="FFFFFF"/>
                </a:highlight>
              </a:rPr>
              <a:t>xmlns:</a:t>
            </a:r>
            <a:r>
              <a:rPr b="1" lang="uk" sz="900">
                <a:solidFill>
                  <a:srgbClr val="660E7A"/>
                </a:solidFill>
                <a:highlight>
                  <a:srgbClr val="FFFFFF"/>
                </a:highlight>
              </a:rPr>
              <a:t>app</a:t>
            </a:r>
            <a:r>
              <a:rPr b="1" lang="uk" sz="900">
                <a:solidFill>
                  <a:srgbClr val="0000FF"/>
                </a:solidFill>
                <a:highlight>
                  <a:srgbClr val="FFFFFF"/>
                </a:highlight>
              </a:rPr>
              <a:t>=</a:t>
            </a:r>
            <a:r>
              <a:rPr b="1" lang="uk" sz="900">
                <a:solidFill>
                  <a:srgbClr val="008000"/>
                </a:solidFill>
                <a:highlight>
                  <a:srgbClr val="FFFFFF"/>
                </a:highlight>
              </a:rPr>
              <a:t>"http://schemas.android.com/apk/res-auto"</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:layout_width=</a:t>
            </a:r>
            <a:r>
              <a:rPr b="1" lang="uk" sz="900">
                <a:solidFill>
                  <a:srgbClr val="008000"/>
                </a:solidFill>
                <a:highlight>
                  <a:srgbClr val="FFFFFF"/>
                </a:highlight>
              </a:rPr>
              <a:t>"match_parent"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:layout_height=</a:t>
            </a:r>
            <a:r>
              <a:rPr b="1" lang="uk" sz="900">
                <a:solidFill>
                  <a:srgbClr val="008000"/>
                </a:solidFill>
                <a:highlight>
                  <a:srgbClr val="FFFFFF"/>
                </a:highlight>
              </a:rPr>
              <a:t>"match_parent"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View</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"@+id/button"</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:background=</a:t>
            </a:r>
            <a:r>
              <a:rPr b="1" lang="uk" sz="900">
                <a:solidFill>
                  <a:srgbClr val="008000"/>
                </a:solidFill>
                <a:highlight>
                  <a:srgbClr val="FFFFFF"/>
                </a:highlight>
              </a:rPr>
              <a:t>"@color/colorAccent"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:layout_width=</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:layout_height=</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:layout_marginLeft=</a:t>
            </a:r>
            <a:r>
              <a:rPr b="1" lang="uk" sz="900">
                <a:solidFill>
                  <a:srgbClr val="008000"/>
                </a:solidFill>
                <a:highlight>
                  <a:srgbClr val="FFFFFF"/>
                </a:highlight>
              </a:rPr>
              <a:t>"8dp"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:text=</a:t>
            </a:r>
            <a:r>
              <a:rPr b="1" lang="uk" sz="900">
                <a:solidFill>
                  <a:srgbClr val="008000"/>
                </a:solidFill>
                <a:highlight>
                  <a:srgbClr val="FFFFFF"/>
                </a:highlight>
              </a:rPr>
              <a:t>"Button"</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app</a:t>
            </a:r>
            <a:r>
              <a:rPr b="1" lang="uk" sz="900">
                <a:solidFill>
                  <a:srgbClr val="0000FF"/>
                </a:solidFill>
                <a:highlight>
                  <a:srgbClr val="FFFFFF"/>
                </a:highlight>
              </a:rPr>
              <a:t>:layout_constraintBottom_toBottomOf=</a:t>
            </a:r>
            <a:r>
              <a:rPr b="1" lang="uk" sz="900">
                <a:solidFill>
                  <a:srgbClr val="008000"/>
                </a:solidFill>
                <a:highlight>
                  <a:srgbClr val="FFFFFF"/>
                </a:highlight>
              </a:rPr>
              <a:t>"parent"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app</a:t>
            </a:r>
            <a:r>
              <a:rPr b="1" lang="uk" sz="900">
                <a:solidFill>
                  <a:srgbClr val="0000FF"/>
                </a:solidFill>
                <a:highlight>
                  <a:srgbClr val="FFFFFF"/>
                </a:highlight>
              </a:rPr>
              <a:t>:layout_constraintStart_toStartOf=</a:t>
            </a:r>
            <a:r>
              <a:rPr b="1" lang="uk" sz="900">
                <a:solidFill>
                  <a:srgbClr val="008000"/>
                </a:solidFill>
                <a:highlight>
                  <a:srgbClr val="FFFFFF"/>
                </a:highlight>
              </a:rPr>
              <a:t>"parent"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app</a:t>
            </a:r>
            <a:r>
              <a:rPr b="1" lang="uk" sz="900">
                <a:solidFill>
                  <a:srgbClr val="0000FF"/>
                </a:solidFill>
                <a:highlight>
                  <a:srgbClr val="FFFFFF"/>
                </a:highlight>
              </a:rPr>
              <a:t>:layout_constraintTop_toTopOf=</a:t>
            </a:r>
            <a:r>
              <a:rPr b="1" lang="uk" sz="900">
                <a:solidFill>
                  <a:srgbClr val="008000"/>
                </a:solidFill>
                <a:highlight>
                  <a:srgbClr val="FFFFFF"/>
                </a:highlight>
              </a:rPr>
              <a:t>"parent"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android.support.constraint.ConstraintLayout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p:txBody>
      </p:sp>
      <p:sp>
        <p:nvSpPr>
          <p:cNvPr id="353" name="Google Shape;353;p46"/>
          <p:cNvSpPr txBox="1"/>
          <p:nvPr/>
        </p:nvSpPr>
        <p:spPr>
          <a:xfrm>
            <a:off x="4413700" y="2059125"/>
            <a:ext cx="3781200" cy="27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android.support.constraint.ConstraintLayout</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0000FF"/>
                </a:solidFill>
                <a:highlight>
                  <a:srgbClr val="FFFFFF"/>
                </a:highlight>
              </a:rPr>
              <a:t>xmlns:</a:t>
            </a:r>
            <a:r>
              <a:rPr b="1" lang="uk" sz="900">
                <a:solidFill>
                  <a:srgbClr val="660E7A"/>
                </a:solidFill>
                <a:highlight>
                  <a:srgbClr val="FFFFFF"/>
                </a:highlight>
              </a:rPr>
              <a:t>android</a:t>
            </a:r>
            <a:r>
              <a:rPr b="1" lang="uk" sz="900">
                <a:solidFill>
                  <a:srgbClr val="0000FF"/>
                </a:solidFill>
                <a:highlight>
                  <a:srgbClr val="FFFFFF"/>
                </a:highlight>
              </a:rPr>
              <a:t>=</a:t>
            </a:r>
            <a:r>
              <a:rPr b="1" lang="uk" sz="900">
                <a:solidFill>
                  <a:srgbClr val="008000"/>
                </a:solidFill>
                <a:highlight>
                  <a:srgbClr val="FFFFFF"/>
                </a:highlight>
              </a:rPr>
              <a:t>"http://schemas.android.com/apk/res/android"</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0000FF"/>
                </a:solidFill>
                <a:highlight>
                  <a:srgbClr val="FFFFFF"/>
                </a:highlight>
              </a:rPr>
              <a:t>xmlns:</a:t>
            </a:r>
            <a:r>
              <a:rPr b="1" lang="uk" sz="900">
                <a:solidFill>
                  <a:srgbClr val="660E7A"/>
                </a:solidFill>
                <a:highlight>
                  <a:srgbClr val="FFFFFF"/>
                </a:highlight>
              </a:rPr>
              <a:t>app</a:t>
            </a:r>
            <a:r>
              <a:rPr b="1" lang="uk" sz="900">
                <a:solidFill>
                  <a:srgbClr val="0000FF"/>
                </a:solidFill>
                <a:highlight>
                  <a:srgbClr val="FFFFFF"/>
                </a:highlight>
              </a:rPr>
              <a:t>=</a:t>
            </a:r>
            <a:r>
              <a:rPr b="1" lang="uk" sz="900">
                <a:solidFill>
                  <a:srgbClr val="008000"/>
                </a:solidFill>
                <a:highlight>
                  <a:srgbClr val="FFFFFF"/>
                </a:highlight>
              </a:rPr>
              <a:t>"http://schemas.android.com/apk/res-auto"</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:layout_width=</a:t>
            </a:r>
            <a:r>
              <a:rPr b="1" lang="uk" sz="900">
                <a:solidFill>
                  <a:srgbClr val="008000"/>
                </a:solidFill>
                <a:highlight>
                  <a:srgbClr val="FFFFFF"/>
                </a:highlight>
              </a:rPr>
              <a:t>"match_parent"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:layout_height=</a:t>
            </a:r>
            <a:r>
              <a:rPr b="1" lang="uk" sz="900">
                <a:solidFill>
                  <a:srgbClr val="008000"/>
                </a:solidFill>
                <a:highlight>
                  <a:srgbClr val="FFFFFF"/>
                </a:highlight>
              </a:rPr>
              <a:t>"match_parent"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View</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"@+id/button"</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:background=</a:t>
            </a:r>
            <a:r>
              <a:rPr b="1" lang="uk" sz="900">
                <a:solidFill>
                  <a:srgbClr val="008000"/>
                </a:solidFill>
                <a:highlight>
                  <a:srgbClr val="FFFFFF"/>
                </a:highlight>
              </a:rPr>
              <a:t>"@color/colorAccent"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:layout_width=</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:layout_height=</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:layout_marginRight=</a:t>
            </a:r>
            <a:r>
              <a:rPr b="1" lang="uk" sz="900">
                <a:solidFill>
                  <a:srgbClr val="008000"/>
                </a:solidFill>
                <a:highlight>
                  <a:srgbClr val="FFFFFF"/>
                </a:highlight>
              </a:rPr>
              <a:t>"8dp"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:text=</a:t>
            </a:r>
            <a:r>
              <a:rPr b="1" lang="uk" sz="900">
                <a:solidFill>
                  <a:srgbClr val="008000"/>
                </a:solidFill>
                <a:highlight>
                  <a:srgbClr val="FFFFFF"/>
                </a:highlight>
              </a:rPr>
              <a:t>"Button"</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app</a:t>
            </a:r>
            <a:r>
              <a:rPr b="1" lang="uk" sz="900">
                <a:solidFill>
                  <a:srgbClr val="0000FF"/>
                </a:solidFill>
                <a:highlight>
                  <a:srgbClr val="FFFFFF"/>
                </a:highlight>
              </a:rPr>
              <a:t>:layout_constraintBottom_toBottomOf=</a:t>
            </a:r>
            <a:r>
              <a:rPr b="1" lang="uk" sz="900">
                <a:solidFill>
                  <a:srgbClr val="008000"/>
                </a:solidFill>
                <a:highlight>
                  <a:srgbClr val="FFFFFF"/>
                </a:highlight>
              </a:rPr>
              <a:t>"parent"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app</a:t>
            </a:r>
            <a:r>
              <a:rPr b="1" lang="uk" sz="900">
                <a:solidFill>
                  <a:srgbClr val="0000FF"/>
                </a:solidFill>
                <a:highlight>
                  <a:srgbClr val="FFFFFF"/>
                </a:highlight>
              </a:rPr>
              <a:t>:layout_constraintEnd_toEndOf=</a:t>
            </a:r>
            <a:r>
              <a:rPr b="1" lang="uk" sz="900">
                <a:solidFill>
                  <a:srgbClr val="008000"/>
                </a:solidFill>
                <a:highlight>
                  <a:srgbClr val="FFFFFF"/>
                </a:highlight>
              </a:rPr>
              <a:t>"parent"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app</a:t>
            </a:r>
            <a:r>
              <a:rPr b="1" lang="uk" sz="900">
                <a:solidFill>
                  <a:srgbClr val="0000FF"/>
                </a:solidFill>
                <a:highlight>
                  <a:srgbClr val="FFFFFF"/>
                </a:highlight>
              </a:rPr>
              <a:t>:layout_constraintTop_toTopOf=</a:t>
            </a:r>
            <a:r>
              <a:rPr b="1" lang="uk" sz="900">
                <a:solidFill>
                  <a:srgbClr val="008000"/>
                </a:solidFill>
                <a:highlight>
                  <a:srgbClr val="FFFFFF"/>
                </a:highlight>
              </a:rPr>
              <a:t>"parent"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android.support.constraint.ConstraintLayout</a:t>
            </a:r>
            <a:r>
              <a:rPr lang="uk" sz="900">
                <a:solidFill>
                  <a:schemeClr val="dk1"/>
                </a:solidFill>
                <a:highlight>
                  <a:srgbClr val="FFFFFF"/>
                </a:highlight>
              </a:rPr>
              <a:t>&gt;</a:t>
            </a:r>
            <a:endParaRPr sz="9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7"/>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9" name="Google Shape;359;p47"/>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0" name="Google Shape;360;p47"/>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1" name="Google Shape;361;p47"/>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2" name="Google Shape;362;p47"/>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3" name="Google Shape;363;p47"/>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4" name="Google Shape;364;p47"/>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5" name="Google Shape;365;p47"/>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6" name="Google Shape;366;p47"/>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7" name="Google Shape;367;p47"/>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8" name="Google Shape;368;p47"/>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9" name="Google Shape;369;p47"/>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0" name="Google Shape;370;p47"/>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Create MotionLayout, </a:t>
            </a:r>
            <a:r>
              <a:rPr lang="uk" sz="1800">
                <a:solidFill>
                  <a:schemeClr val="dk1"/>
                </a:solidFill>
                <a:latin typeface="Montserrat SemiBold"/>
                <a:ea typeface="Montserrat SemiBold"/>
                <a:cs typeface="Montserrat SemiBold"/>
                <a:sym typeface="Montserrat SemiBold"/>
              </a:rPr>
              <a:t>MotionScene</a:t>
            </a:r>
            <a:endParaRPr sz="1800">
              <a:solidFill>
                <a:schemeClr val="dk1"/>
              </a:solidFill>
              <a:latin typeface="Montserrat SemiBold"/>
              <a:ea typeface="Montserrat SemiBold"/>
              <a:cs typeface="Montserrat SemiBold"/>
              <a:sym typeface="Montserrat SemiBold"/>
            </a:endParaRPr>
          </a:p>
        </p:txBody>
      </p:sp>
      <p:sp>
        <p:nvSpPr>
          <p:cNvPr id="371" name="Google Shape;371;p47"/>
          <p:cNvSpPr txBox="1"/>
          <p:nvPr/>
        </p:nvSpPr>
        <p:spPr>
          <a:xfrm>
            <a:off x="929650" y="1134150"/>
            <a:ext cx="360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android.support.constraint.motion.MotionLayout</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0000FF"/>
                </a:solidFill>
                <a:highlight>
                  <a:srgbClr val="FFFFFF"/>
                </a:highlight>
              </a:rPr>
              <a:t>xmlns:</a:t>
            </a:r>
            <a:r>
              <a:rPr b="1" lang="uk" sz="900">
                <a:solidFill>
                  <a:srgbClr val="660E7A"/>
                </a:solidFill>
                <a:highlight>
                  <a:srgbClr val="FFFFFF"/>
                </a:highlight>
              </a:rPr>
              <a:t>android</a:t>
            </a:r>
            <a:r>
              <a:rPr b="1" lang="uk" sz="900">
                <a:solidFill>
                  <a:srgbClr val="0000FF"/>
                </a:solidFill>
                <a:highlight>
                  <a:srgbClr val="FFFFFF"/>
                </a:highlight>
              </a:rPr>
              <a:t>=</a:t>
            </a:r>
            <a:r>
              <a:rPr b="1" lang="uk" sz="900">
                <a:solidFill>
                  <a:srgbClr val="008000"/>
                </a:solidFill>
                <a:highlight>
                  <a:srgbClr val="FFFFFF"/>
                </a:highlight>
              </a:rPr>
              <a:t>"http://schemas.android.com/apk/res/android"</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0000FF"/>
                </a:solidFill>
                <a:highlight>
                  <a:srgbClr val="FFFFFF"/>
                </a:highlight>
              </a:rPr>
              <a:t>xmlns:</a:t>
            </a:r>
            <a:r>
              <a:rPr b="1" lang="uk" sz="900">
                <a:solidFill>
                  <a:srgbClr val="660E7A"/>
                </a:solidFill>
                <a:highlight>
                  <a:srgbClr val="FFFFFF"/>
                </a:highlight>
              </a:rPr>
              <a:t>app</a:t>
            </a:r>
            <a:r>
              <a:rPr b="1" lang="uk" sz="900">
                <a:solidFill>
                  <a:srgbClr val="0000FF"/>
                </a:solidFill>
                <a:highlight>
                  <a:srgbClr val="FFFFFF"/>
                </a:highlight>
              </a:rPr>
              <a:t>=</a:t>
            </a:r>
            <a:r>
              <a:rPr b="1" lang="uk" sz="900">
                <a:solidFill>
                  <a:srgbClr val="008000"/>
                </a:solidFill>
                <a:highlight>
                  <a:srgbClr val="FFFFFF"/>
                </a:highlight>
              </a:rPr>
              <a:t>"http://schemas.android.com/apk/res-auto"</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0000FF"/>
                </a:solidFill>
                <a:highlight>
                  <a:srgbClr val="FFFFFF"/>
                </a:highlight>
              </a:rPr>
              <a:t>xmlns:</a:t>
            </a:r>
            <a:r>
              <a:rPr b="1" lang="uk" sz="900">
                <a:solidFill>
                  <a:srgbClr val="660E7A"/>
                </a:solidFill>
                <a:highlight>
                  <a:srgbClr val="FFFFFF"/>
                </a:highlight>
              </a:rPr>
              <a:t>tools</a:t>
            </a:r>
            <a:r>
              <a:rPr b="1" lang="uk" sz="900">
                <a:solidFill>
                  <a:srgbClr val="0000FF"/>
                </a:solidFill>
                <a:highlight>
                  <a:srgbClr val="FFFFFF"/>
                </a:highlight>
              </a:rPr>
              <a:t>=</a:t>
            </a:r>
            <a:r>
              <a:rPr b="1" lang="uk" sz="900">
                <a:solidFill>
                  <a:srgbClr val="008000"/>
                </a:solidFill>
                <a:highlight>
                  <a:srgbClr val="FFFFFF"/>
                </a:highlight>
              </a:rPr>
              <a:t>"http://schemas.android.com/tools"</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"@+id/motionLayout"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:layout_width=</a:t>
            </a:r>
            <a:r>
              <a:rPr b="1" lang="uk" sz="900">
                <a:solidFill>
                  <a:srgbClr val="008000"/>
                </a:solidFill>
                <a:highlight>
                  <a:srgbClr val="FFFFFF"/>
                </a:highlight>
              </a:rPr>
              <a:t>"match_parent"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:layout_height=</a:t>
            </a:r>
            <a:r>
              <a:rPr b="1" lang="uk" sz="900">
                <a:solidFill>
                  <a:srgbClr val="008000"/>
                </a:solidFill>
                <a:highlight>
                  <a:srgbClr val="FFFFFF"/>
                </a:highlight>
              </a:rPr>
              <a:t>"match_parent"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app</a:t>
            </a:r>
            <a:r>
              <a:rPr b="1" lang="uk" sz="900">
                <a:solidFill>
                  <a:srgbClr val="0000FF"/>
                </a:solidFill>
                <a:highlight>
                  <a:srgbClr val="FFFFFF"/>
                </a:highlight>
              </a:rPr>
              <a:t>:layoutDescription=</a:t>
            </a:r>
            <a:r>
              <a:rPr b="1" lang="uk" sz="900">
                <a:solidFill>
                  <a:srgbClr val="008000"/>
                </a:solidFill>
                <a:highlight>
                  <a:srgbClr val="FFFFFF"/>
                </a:highlight>
              </a:rPr>
              <a:t>"@xml/scene_01"</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tools</a:t>
            </a:r>
            <a:r>
              <a:rPr b="1" lang="uk" sz="900">
                <a:solidFill>
                  <a:srgbClr val="0000FF"/>
                </a:solidFill>
                <a:highlight>
                  <a:srgbClr val="FFFFFF"/>
                </a:highlight>
              </a:rPr>
              <a:t>:showPaths=</a:t>
            </a:r>
            <a:r>
              <a:rPr b="1" lang="uk" sz="900">
                <a:solidFill>
                  <a:srgbClr val="008000"/>
                </a:solidFill>
                <a:highlight>
                  <a:srgbClr val="FFFFFF"/>
                </a:highlight>
              </a:rPr>
              <a:t>"true"</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View</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"@+id/button"</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:layout_width=</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:layout_height=</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:background=</a:t>
            </a:r>
            <a:r>
              <a:rPr b="1" lang="uk" sz="900">
                <a:solidFill>
                  <a:srgbClr val="008000"/>
                </a:solidFill>
                <a:highlight>
                  <a:srgbClr val="FFFFFF"/>
                </a:highlight>
              </a:rPr>
              <a:t>"@color/colorAccent"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:text=</a:t>
            </a:r>
            <a:r>
              <a:rPr b="1" lang="uk" sz="900">
                <a:solidFill>
                  <a:srgbClr val="008000"/>
                </a:solidFill>
                <a:highlight>
                  <a:srgbClr val="FFFFFF"/>
                </a:highlight>
              </a:rPr>
              <a:t>"Button"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android.support.constraint.motion.MotionLayout</a:t>
            </a:r>
            <a:r>
              <a:rPr lang="uk" sz="900">
                <a:solidFill>
                  <a:schemeClr val="dk1"/>
                </a:solidFill>
                <a:highlight>
                  <a:srgbClr val="FFFFFF"/>
                </a:highlight>
              </a:rPr>
              <a:t>&gt;</a:t>
            </a:r>
            <a:endParaRPr sz="900">
              <a:solidFill>
                <a:schemeClr val="dk1"/>
              </a:solidFill>
              <a:highlight>
                <a:srgbClr val="FFFFFF"/>
              </a:highlight>
            </a:endParaRPr>
          </a:p>
        </p:txBody>
      </p:sp>
      <p:sp>
        <p:nvSpPr>
          <p:cNvPr id="372" name="Google Shape;372;p47"/>
          <p:cNvSpPr txBox="1"/>
          <p:nvPr/>
        </p:nvSpPr>
        <p:spPr>
          <a:xfrm>
            <a:off x="4731925" y="2685000"/>
            <a:ext cx="3722400" cy="20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MotionScene </a:t>
            </a:r>
            <a:r>
              <a:rPr b="1" lang="uk" sz="900">
                <a:solidFill>
                  <a:srgbClr val="0000FF"/>
                </a:solidFill>
                <a:highlight>
                  <a:srgbClr val="FFFFFF"/>
                </a:highlight>
              </a:rPr>
              <a:t>xmlns:</a:t>
            </a:r>
            <a:r>
              <a:rPr b="1" lang="uk" sz="900">
                <a:solidFill>
                  <a:srgbClr val="660E7A"/>
                </a:solidFill>
                <a:highlight>
                  <a:srgbClr val="FFFFFF"/>
                </a:highlight>
              </a:rPr>
              <a:t>motion</a:t>
            </a:r>
            <a:r>
              <a:rPr b="1" lang="uk" sz="900">
                <a:solidFill>
                  <a:srgbClr val="0000FF"/>
                </a:solidFill>
                <a:highlight>
                  <a:srgbClr val="FFFFFF"/>
                </a:highlight>
              </a:rPr>
              <a:t>=</a:t>
            </a:r>
            <a:r>
              <a:rPr b="1" lang="uk" sz="900">
                <a:solidFill>
                  <a:srgbClr val="008000"/>
                </a:solidFill>
                <a:highlight>
                  <a:srgbClr val="FFFFFF"/>
                </a:highlight>
              </a:rPr>
              <a:t>"http://schemas.android.com/apk/res-auto"</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Transition</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:constraintSetStart=</a:t>
            </a:r>
            <a:r>
              <a:rPr b="1" lang="uk" sz="900">
                <a:solidFill>
                  <a:srgbClr val="008000"/>
                </a:solidFill>
                <a:highlight>
                  <a:srgbClr val="FFFFFF"/>
                </a:highlight>
              </a:rPr>
              <a:t>"@layout/motion_start"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:constraintSetEnd=</a:t>
            </a:r>
            <a:r>
              <a:rPr b="1" lang="uk" sz="900">
                <a:solidFill>
                  <a:srgbClr val="008000"/>
                </a:solidFill>
                <a:highlight>
                  <a:srgbClr val="FFFFFF"/>
                </a:highlight>
              </a:rPr>
              <a:t>"@layout/motion_end"</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:duration=</a:t>
            </a:r>
            <a:r>
              <a:rPr b="1" lang="uk" sz="900">
                <a:solidFill>
                  <a:srgbClr val="008000"/>
                </a:solidFill>
                <a:highlight>
                  <a:srgbClr val="FFFFFF"/>
                </a:highlight>
              </a:rPr>
              <a:t>"1000"</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OnSwipe</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:touchAnchorId=</a:t>
            </a:r>
            <a:r>
              <a:rPr b="1" lang="uk" sz="900">
                <a:solidFill>
                  <a:srgbClr val="008000"/>
                </a:solidFill>
                <a:highlight>
                  <a:srgbClr val="FFFFFF"/>
                </a:highlight>
              </a:rPr>
              <a:t>"@+id/button"</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:touchAnchorSide=</a:t>
            </a:r>
            <a:r>
              <a:rPr b="1" lang="uk" sz="900">
                <a:solidFill>
                  <a:srgbClr val="008000"/>
                </a:solidFill>
                <a:highlight>
                  <a:srgbClr val="FFFFFF"/>
                </a:highlight>
              </a:rPr>
              <a:t>"right"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:dragDirection=</a:t>
            </a:r>
            <a:r>
              <a:rPr b="1" lang="uk" sz="900">
                <a:solidFill>
                  <a:srgbClr val="008000"/>
                </a:solidFill>
                <a:highlight>
                  <a:srgbClr val="FFFFFF"/>
                </a:highlight>
              </a:rPr>
              <a:t>"dragRight"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Transition</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MotionScene</a:t>
            </a:r>
            <a:r>
              <a:rPr lang="uk" sz="900">
                <a:solidFill>
                  <a:schemeClr val="dk1"/>
                </a:solidFill>
                <a:highlight>
                  <a:srgbClr val="FFFFFF"/>
                </a:highlight>
              </a:rPr>
              <a:t>&gt;</a:t>
            </a:r>
            <a:endParaRPr sz="9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8"/>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4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Google Shape;379;p48"/>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0" name="Google Shape;380;p4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1" name="Google Shape;381;p48"/>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2" name="Google Shape;382;p48"/>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3" name="Google Shape;383;p4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4" name="Google Shape;384;p48"/>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5" name="Google Shape;385;p48"/>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6" name="Google Shape;386;p48"/>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7" name="Google Shape;387;p4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8" name="Google Shape;388;p4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9" name="Google Shape;389;p48"/>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Create </a:t>
            </a:r>
            <a:r>
              <a:rPr lang="uk" sz="1800">
                <a:solidFill>
                  <a:schemeClr val="dk1"/>
                </a:solidFill>
                <a:latin typeface="Montserrat SemiBold"/>
                <a:ea typeface="Montserrat SemiBold"/>
                <a:cs typeface="Montserrat SemiBold"/>
                <a:sym typeface="Montserrat SemiBold"/>
              </a:rPr>
              <a:t>ConstraintSet</a:t>
            </a:r>
            <a:endParaRPr sz="1800">
              <a:solidFill>
                <a:schemeClr val="dk1"/>
              </a:solidFill>
              <a:latin typeface="Montserrat SemiBold"/>
              <a:ea typeface="Montserrat SemiBold"/>
              <a:cs typeface="Montserrat SemiBold"/>
              <a:sym typeface="Montserrat SemiBold"/>
            </a:endParaRPr>
          </a:p>
        </p:txBody>
      </p:sp>
      <p:sp>
        <p:nvSpPr>
          <p:cNvPr id="390" name="Google Shape;390;p48"/>
          <p:cNvSpPr txBox="1"/>
          <p:nvPr/>
        </p:nvSpPr>
        <p:spPr>
          <a:xfrm>
            <a:off x="3839363" y="1292550"/>
            <a:ext cx="3827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ConstraintSet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"@+id/start"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Constraint</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"@+id/button"</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:layout_width=</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:layout_height=</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:layout_marginStart=</a:t>
            </a:r>
            <a:r>
              <a:rPr b="1" lang="uk" sz="900">
                <a:solidFill>
                  <a:srgbClr val="008000"/>
                </a:solidFill>
                <a:highlight>
                  <a:srgbClr val="FFFFFF"/>
                </a:highlight>
              </a:rPr>
              <a:t>"8dp"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:layout_constraintBottom_toBottomOf=</a:t>
            </a:r>
            <a:r>
              <a:rPr b="1" lang="uk" sz="900">
                <a:solidFill>
                  <a:srgbClr val="008000"/>
                </a:solidFill>
                <a:highlight>
                  <a:srgbClr val="FFFFFF"/>
                </a:highlight>
              </a:rPr>
              <a:t>"parent"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:layout_constraintStart_toStartOf=</a:t>
            </a:r>
            <a:r>
              <a:rPr b="1" lang="uk" sz="900">
                <a:solidFill>
                  <a:srgbClr val="008000"/>
                </a:solidFill>
                <a:highlight>
                  <a:srgbClr val="FFFFFF"/>
                </a:highlight>
              </a:rPr>
              <a:t>"parent"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:layout_constraintTop_toTopOf=</a:t>
            </a:r>
            <a:r>
              <a:rPr b="1" lang="uk" sz="900">
                <a:solidFill>
                  <a:srgbClr val="008000"/>
                </a:solidFill>
                <a:highlight>
                  <a:srgbClr val="FFFFFF"/>
                </a:highlight>
              </a:rPr>
              <a:t>"parent"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ConstraintSet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ConstraintSet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"@+id/end"</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Constraint</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"@+id/button"</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:layout_width=</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:layout_height=</a:t>
            </a:r>
            <a:r>
              <a:rPr b="1" lang="uk" sz="900">
                <a:solidFill>
                  <a:srgbClr val="008000"/>
                </a:solidFill>
                <a:highlight>
                  <a:srgbClr val="FFFFFF"/>
                </a:highlight>
              </a:rPr>
              <a:t>"64dp"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:layout_marginEnd=</a:t>
            </a:r>
            <a:r>
              <a:rPr b="1" lang="uk" sz="900">
                <a:solidFill>
                  <a:srgbClr val="008000"/>
                </a:solidFill>
                <a:highlight>
                  <a:srgbClr val="FFFFFF"/>
                </a:highlight>
              </a:rPr>
              <a:t>"8dp"</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:layout_constraintBottom_toBottomOf=</a:t>
            </a:r>
            <a:r>
              <a:rPr b="1" lang="uk" sz="900">
                <a:solidFill>
                  <a:srgbClr val="008000"/>
                </a:solidFill>
                <a:highlight>
                  <a:srgbClr val="FFFFFF"/>
                </a:highlight>
              </a:rPr>
              <a:t>"parent"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:layout_constraintEnd_toEndOf=</a:t>
            </a:r>
            <a:r>
              <a:rPr b="1" lang="uk" sz="900">
                <a:solidFill>
                  <a:srgbClr val="008000"/>
                </a:solidFill>
                <a:highlight>
                  <a:srgbClr val="FFFFFF"/>
                </a:highlight>
              </a:rPr>
              <a:t>"parent"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:layout_constraintTop_toTopOf=</a:t>
            </a:r>
            <a:r>
              <a:rPr b="1" lang="uk" sz="900">
                <a:solidFill>
                  <a:srgbClr val="008000"/>
                </a:solidFill>
                <a:highlight>
                  <a:srgbClr val="FFFFFF"/>
                </a:highlight>
              </a:rPr>
              <a:t>"parent"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ConstraintSet</a:t>
            </a:r>
            <a:r>
              <a:rPr lang="uk" sz="900">
                <a:solidFill>
                  <a:schemeClr val="dk1"/>
                </a:solidFill>
                <a:highlight>
                  <a:srgbClr val="FFFFFF"/>
                </a:highlight>
              </a:rPr>
              <a:t>&gt;</a:t>
            </a:r>
            <a:endParaRPr sz="900">
              <a:solidFill>
                <a:schemeClr val="dk1"/>
              </a:solidFill>
              <a:highlight>
                <a:srgbClr val="FFFFFF"/>
              </a:highlight>
            </a:endParaRPr>
          </a:p>
        </p:txBody>
      </p:sp>
      <p:sp>
        <p:nvSpPr>
          <p:cNvPr id="391" name="Google Shape;391;p48"/>
          <p:cNvSpPr txBox="1"/>
          <p:nvPr/>
        </p:nvSpPr>
        <p:spPr>
          <a:xfrm>
            <a:off x="698025" y="1292550"/>
            <a:ext cx="3029400" cy="31434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One important thing to keep in mind is how </a:t>
            </a:r>
            <a:r>
              <a:rPr lang="uk" sz="1200">
                <a:solidFill>
                  <a:schemeClr val="dk1"/>
                </a:solidFill>
                <a:latin typeface="Montserrat SemiBold"/>
                <a:ea typeface="Montserrat SemiBold"/>
                <a:cs typeface="Montserrat SemiBold"/>
                <a:sym typeface="Montserrat SemiBold"/>
              </a:rPr>
              <a:t>ConstraintSet</a:t>
            </a:r>
            <a:r>
              <a:rPr lang="uk" sz="1200">
                <a:solidFill>
                  <a:schemeClr val="dk1"/>
                </a:solidFill>
                <a:latin typeface="Montserrat ExtraLight"/>
                <a:ea typeface="Montserrat ExtraLight"/>
                <a:cs typeface="Montserrat ExtraLight"/>
                <a:sym typeface="Montserrat ExtraLight"/>
              </a:rPr>
              <a:t> works — they will replace all existing constraints of the affected widgets.</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You thus need to have each Constraint element contain all the constraints you want to apply to the widget. </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7" name="Google Shape;397;p4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8" name="Google Shape;398;p4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9" name="Google Shape;399;p4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0" name="Google Shape;400;p4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1" name="Google Shape;401;p4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2" name="Google Shape;402;p4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3" name="Google Shape;403;p4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4" name="Google Shape;404;p4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5" name="Google Shape;405;p4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6" name="Google Shape;406;p4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7" name="Google Shape;407;p4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8" name="Google Shape;408;p49"/>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Custom attribute</a:t>
            </a:r>
            <a:endParaRPr sz="1800">
              <a:solidFill>
                <a:schemeClr val="dk1"/>
              </a:solidFill>
              <a:latin typeface="Montserrat SemiBold"/>
              <a:ea typeface="Montserrat SemiBold"/>
              <a:cs typeface="Montserrat SemiBold"/>
              <a:sym typeface="Montserrat SemiBold"/>
            </a:endParaRPr>
          </a:p>
        </p:txBody>
      </p:sp>
      <p:sp>
        <p:nvSpPr>
          <p:cNvPr id="409" name="Google Shape;409;p49"/>
          <p:cNvSpPr txBox="1"/>
          <p:nvPr/>
        </p:nvSpPr>
        <p:spPr>
          <a:xfrm>
            <a:off x="3839376" y="1292550"/>
            <a:ext cx="4071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ConstraintSet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"@+id/start"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Constraint</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"@+id/button"</a:t>
            </a:r>
            <a:endParaRPr b="1" sz="900">
              <a:solidFill>
                <a:srgbClr val="008000"/>
              </a:solidFill>
              <a:highlight>
                <a:srgbClr val="FFFFFF"/>
              </a:highlight>
            </a:endParaRPr>
          </a:p>
          <a:p>
            <a:pPr indent="457200" lvl="0" marL="0" rtl="0" algn="l">
              <a:spcBef>
                <a:spcPts val="0"/>
              </a:spcBef>
              <a:spcAft>
                <a:spcPts val="0"/>
              </a:spcAft>
              <a:buNone/>
            </a:pPr>
            <a:r>
              <a:rPr b="1" lang="uk" sz="900">
                <a:solidFill>
                  <a:srgbClr val="008000"/>
                </a:solidFill>
                <a:highlight>
                  <a:srgbClr val="FFFFFF"/>
                </a:highlight>
              </a:rPr>
              <a: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:layout_constraintTop_toTopOf=</a:t>
            </a:r>
            <a:r>
              <a:rPr b="1" lang="uk" sz="900">
                <a:solidFill>
                  <a:srgbClr val="008000"/>
                </a:solidFill>
                <a:highlight>
                  <a:srgbClr val="FFFFFF"/>
                </a:highlight>
              </a:rPr>
              <a:t>"parent"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CustomAttribute</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:attributeName=</a:t>
            </a:r>
            <a:r>
              <a:rPr b="1" lang="uk" sz="900">
                <a:solidFill>
                  <a:srgbClr val="008000"/>
                </a:solidFill>
                <a:highlight>
                  <a:srgbClr val="FFFFFF"/>
                </a:highlight>
              </a:rPr>
              <a:t>"backgroundColor"</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:customColorValue=</a:t>
            </a:r>
            <a:r>
              <a:rPr b="1" lang="uk" sz="900">
                <a:solidFill>
                  <a:srgbClr val="008000"/>
                </a:solidFill>
                <a:highlight>
                  <a:srgbClr val="FFFFFF"/>
                </a:highlight>
              </a:rPr>
              <a:t>"#D81B60"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Constraint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ConstraintSet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ConstraintSet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"@+id/end"</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Constraint</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android</a:t>
            </a:r>
            <a:r>
              <a:rPr b="1" lang="uk" sz="900">
                <a:solidFill>
                  <a:srgbClr val="0000FF"/>
                </a:solidFill>
                <a:highlight>
                  <a:srgbClr val="FFFFFF"/>
                </a:highlight>
              </a:rPr>
              <a:t>:id=</a:t>
            </a:r>
            <a:r>
              <a:rPr b="1" lang="uk" sz="900">
                <a:solidFill>
                  <a:srgbClr val="008000"/>
                </a:solidFill>
                <a:highlight>
                  <a:srgbClr val="FFFFFF"/>
                </a:highlight>
              </a:rPr>
              <a:t>"@+id/button"</a:t>
            </a:r>
            <a:endParaRPr b="1" sz="900">
              <a:solidFill>
                <a:srgbClr val="008000"/>
              </a:solidFill>
              <a:highlight>
                <a:srgbClr val="FFFFFF"/>
              </a:highlight>
            </a:endParaRPr>
          </a:p>
          <a:p>
            <a:pPr indent="457200" lvl="0" marL="0" rtl="0" algn="l">
              <a:spcBef>
                <a:spcPts val="0"/>
              </a:spcBef>
              <a:spcAft>
                <a:spcPts val="0"/>
              </a:spcAft>
              <a:buNone/>
            </a:pPr>
            <a:r>
              <a:rPr b="1" lang="uk" sz="900">
                <a:solidFill>
                  <a:srgbClr val="008000"/>
                </a:solidFill>
                <a:highlight>
                  <a:srgbClr val="FFFFFF"/>
                </a:highlight>
              </a:rPr>
              <a:t>...</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:layout_constraintTop_toTopOf=</a:t>
            </a:r>
            <a:r>
              <a:rPr b="1" lang="uk" sz="900">
                <a:solidFill>
                  <a:srgbClr val="008000"/>
                </a:solidFill>
                <a:highlight>
                  <a:srgbClr val="FFFFFF"/>
                </a:highlight>
              </a:rPr>
              <a:t>"parent"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CustomAttribute</a:t>
            </a:r>
            <a:endParaRPr b="1" sz="900">
              <a:solidFill>
                <a:srgbClr val="000080"/>
              </a:solidFill>
              <a:highlight>
                <a:srgbClr val="FFFFFF"/>
              </a:highlight>
            </a:endParaRPr>
          </a:p>
          <a:p>
            <a:pPr indent="0" lvl="0" marL="0" rtl="0" algn="l">
              <a:spcBef>
                <a:spcPts val="0"/>
              </a:spcBef>
              <a:spcAft>
                <a:spcPts val="0"/>
              </a:spcAft>
              <a:buNone/>
            </a:pPr>
            <a:r>
              <a:rPr b="1" lang="uk" sz="900">
                <a:solidFill>
                  <a:srgbClr val="00008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:attributeName=</a:t>
            </a:r>
            <a:r>
              <a:rPr b="1" lang="uk" sz="900">
                <a:solidFill>
                  <a:srgbClr val="008000"/>
                </a:solidFill>
                <a:highlight>
                  <a:srgbClr val="FFFFFF"/>
                </a:highlight>
              </a:rPr>
              <a:t>"backgroundColor"</a:t>
            </a:r>
            <a:endParaRPr b="1" sz="900">
              <a:solidFill>
                <a:srgbClr val="008000"/>
              </a:solidFill>
              <a:highlight>
                <a:srgbClr val="FFFFFF"/>
              </a:highlight>
            </a:endParaRPr>
          </a:p>
          <a:p>
            <a:pPr indent="0" lvl="0" marL="0" rtl="0" algn="l">
              <a:spcBef>
                <a:spcPts val="0"/>
              </a:spcBef>
              <a:spcAft>
                <a:spcPts val="0"/>
              </a:spcAft>
              <a:buNone/>
            </a:pPr>
            <a:r>
              <a:rPr b="1" lang="uk" sz="900">
                <a:solidFill>
                  <a:srgbClr val="008000"/>
                </a:solidFill>
                <a:highlight>
                  <a:srgbClr val="FFFFFF"/>
                </a:highlight>
              </a:rPr>
              <a:t>               </a:t>
            </a:r>
            <a:r>
              <a:rPr b="1" lang="uk" sz="900">
                <a:solidFill>
                  <a:srgbClr val="660E7A"/>
                </a:solidFill>
                <a:highlight>
                  <a:srgbClr val="FFFFFF"/>
                </a:highlight>
              </a:rPr>
              <a:t>motion</a:t>
            </a:r>
            <a:r>
              <a:rPr b="1" lang="uk" sz="900">
                <a:solidFill>
                  <a:srgbClr val="0000FF"/>
                </a:solidFill>
                <a:highlight>
                  <a:srgbClr val="FFFFFF"/>
                </a:highlight>
              </a:rPr>
              <a:t>:customColorValue=</a:t>
            </a:r>
            <a:r>
              <a:rPr b="1" lang="uk" sz="900">
                <a:solidFill>
                  <a:srgbClr val="008000"/>
                </a:solidFill>
                <a:highlight>
                  <a:srgbClr val="FFFFFF"/>
                </a:highlight>
              </a:rPr>
              <a:t>"#9999FF" </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   &lt;/</a:t>
            </a:r>
            <a:r>
              <a:rPr b="1" lang="uk" sz="900">
                <a:solidFill>
                  <a:srgbClr val="000080"/>
                </a:solidFill>
                <a:highlight>
                  <a:srgbClr val="FFFFFF"/>
                </a:highlight>
              </a:rPr>
              <a:t>Constraint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rPr lang="uk" sz="900">
                <a:solidFill>
                  <a:schemeClr val="dk1"/>
                </a:solidFill>
                <a:highlight>
                  <a:srgbClr val="FFFFFF"/>
                </a:highlight>
              </a:rPr>
              <a:t>&lt;/</a:t>
            </a:r>
            <a:r>
              <a:rPr b="1" lang="uk" sz="900">
                <a:solidFill>
                  <a:srgbClr val="000080"/>
                </a:solidFill>
                <a:highlight>
                  <a:srgbClr val="FFFFFF"/>
                </a:highlight>
              </a:rPr>
              <a:t>ConstraintSet</a:t>
            </a:r>
            <a:r>
              <a:rPr lang="uk" sz="900">
                <a:solidFill>
                  <a:schemeClr val="dk1"/>
                </a:solidFill>
                <a:highlight>
                  <a:srgbClr val="FFFFFF"/>
                </a:highlight>
              </a:rPr>
              <a:t>&gt;</a:t>
            </a:r>
            <a:endParaRPr sz="900">
              <a:solidFill>
                <a:schemeClr val="dk1"/>
              </a:solidFill>
              <a:highlight>
                <a:srgbClr val="FFFFFF"/>
              </a:highlight>
            </a:endParaRPr>
          </a:p>
          <a:p>
            <a:pPr indent="0" lvl="0" marL="0" rtl="0" algn="l">
              <a:spcBef>
                <a:spcPts val="0"/>
              </a:spcBef>
              <a:spcAft>
                <a:spcPts val="0"/>
              </a:spcAft>
              <a:buNone/>
            </a:pPr>
            <a:r>
              <a:t/>
            </a:r>
            <a:endParaRPr sz="900">
              <a:solidFill>
                <a:schemeClr val="dk1"/>
              </a:solidFill>
              <a:highlight>
                <a:srgbClr val="FFFFFF"/>
              </a:highlight>
            </a:endParaRPr>
          </a:p>
        </p:txBody>
      </p:sp>
      <p:sp>
        <p:nvSpPr>
          <p:cNvPr id="410" name="Google Shape;410;p49"/>
          <p:cNvSpPr txBox="1"/>
          <p:nvPr/>
        </p:nvSpPr>
        <p:spPr>
          <a:xfrm>
            <a:off x="698025" y="1292550"/>
            <a:ext cx="3029400" cy="31434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Within a </a:t>
            </a:r>
            <a:r>
              <a:rPr lang="uk" sz="1200">
                <a:solidFill>
                  <a:schemeClr val="dk1"/>
                </a:solidFill>
                <a:latin typeface="Montserrat SemiBold"/>
                <a:ea typeface="Montserrat SemiBold"/>
                <a:cs typeface="Montserrat SemiBold"/>
                <a:sym typeface="Montserrat SemiBold"/>
              </a:rPr>
              <a:t>Constraint</a:t>
            </a:r>
            <a:r>
              <a:rPr lang="uk" sz="1200">
                <a:solidFill>
                  <a:schemeClr val="dk1"/>
                </a:solidFill>
                <a:latin typeface="Montserrat ExtraLight"/>
                <a:ea typeface="Montserrat ExtraLight"/>
                <a:cs typeface="Montserrat ExtraLight"/>
                <a:sym typeface="Montserrat ExtraLight"/>
              </a:rPr>
              <a:t>, you can use the </a:t>
            </a:r>
            <a:r>
              <a:rPr lang="uk" sz="1200">
                <a:solidFill>
                  <a:schemeClr val="dk1"/>
                </a:solidFill>
                <a:latin typeface="Montserrat SemiBold"/>
                <a:ea typeface="Montserrat SemiBold"/>
                <a:cs typeface="Montserrat SemiBold"/>
                <a:sym typeface="Montserrat SemiBold"/>
              </a:rPr>
              <a:t>CustomAttribute</a:t>
            </a:r>
            <a:r>
              <a:rPr lang="uk" sz="1200">
                <a:solidFill>
                  <a:schemeClr val="dk1"/>
                </a:solidFill>
                <a:latin typeface="Montserrat ExtraLight"/>
                <a:ea typeface="Montserrat ExtraLight"/>
                <a:cs typeface="Montserrat ExtraLight"/>
                <a:sym typeface="Montserrat ExtraLight"/>
              </a:rPr>
              <a:t> element to specify a transition for attributes that aren't simply related to position or View attributes.</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pic>
        <p:nvPicPr>
          <p:cNvPr id="415" name="Google Shape;415;p5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16" name="Google Shape;416;p50"/>
          <p:cNvSpPr/>
          <p:nvPr/>
        </p:nvSpPr>
        <p:spPr>
          <a:xfrm>
            <a:off x="3331517" y="2447058"/>
            <a:ext cx="21318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700">
                <a:solidFill>
                  <a:schemeClr val="lt1"/>
                </a:solidFill>
                <a:latin typeface="Montserrat SemiBold"/>
                <a:ea typeface="Montserrat SemiBold"/>
                <a:cs typeface="Montserrat SemiBold"/>
                <a:sym typeface="Montserrat SemiBold"/>
              </a:rPr>
              <a:t>Thank you!</a:t>
            </a:r>
            <a:endParaRPr sz="2700">
              <a:solidFill>
                <a:schemeClr val="lt1"/>
              </a:solidFill>
              <a:latin typeface="Montserrat SemiBold"/>
              <a:ea typeface="Montserrat SemiBold"/>
              <a:cs typeface="Montserrat SemiBold"/>
              <a:sym typeface="Montserrat SemiBold"/>
            </a:endParaRPr>
          </a:p>
        </p:txBody>
      </p:sp>
      <p:sp>
        <p:nvSpPr>
          <p:cNvPr id="417" name="Google Shape;417;p50"/>
          <p:cNvSpPr/>
          <p:nvPr/>
        </p:nvSpPr>
        <p:spPr>
          <a:xfrm>
            <a:off x="1800477" y="4630633"/>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8" name="Google Shape;418;p50"/>
          <p:cNvSpPr/>
          <p:nvPr/>
        </p:nvSpPr>
        <p:spPr>
          <a:xfrm>
            <a:off x="671293" y="3348655"/>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9" name="Google Shape;419;p50"/>
          <p:cNvSpPr/>
          <p:nvPr/>
        </p:nvSpPr>
        <p:spPr>
          <a:xfrm>
            <a:off x="414650" y="102406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0" name="Google Shape;420;p50"/>
          <p:cNvSpPr/>
          <p:nvPr/>
        </p:nvSpPr>
        <p:spPr>
          <a:xfrm>
            <a:off x="1155558" y="2666980"/>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1" name="Google Shape;421;p50"/>
          <p:cNvSpPr/>
          <p:nvPr/>
        </p:nvSpPr>
        <p:spPr>
          <a:xfrm>
            <a:off x="7068475" y="854466"/>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2" name="Google Shape;422;p50"/>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3" name="Google Shape;423;p50"/>
          <p:cNvSpPr/>
          <p:nvPr/>
        </p:nvSpPr>
        <p:spPr>
          <a:xfrm>
            <a:off x="6680857" y="1782842"/>
            <a:ext cx="58500" cy="58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4" name="Google Shape;424;p50"/>
          <p:cNvSpPr/>
          <p:nvPr/>
        </p:nvSpPr>
        <p:spPr>
          <a:xfrm>
            <a:off x="6530505" y="459241"/>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5" name="Google Shape;425;p50"/>
          <p:cNvSpPr/>
          <p:nvPr/>
        </p:nvSpPr>
        <p:spPr>
          <a:xfrm>
            <a:off x="5254710" y="275489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6" name="Google Shape;426;p50"/>
          <p:cNvSpPr/>
          <p:nvPr/>
        </p:nvSpPr>
        <p:spPr>
          <a:xfrm>
            <a:off x="8849162" y="2447058"/>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7" name="Google Shape;427;p50"/>
          <p:cNvSpPr/>
          <p:nvPr/>
        </p:nvSpPr>
        <p:spPr>
          <a:xfrm>
            <a:off x="8007436" y="1823605"/>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8" name="Google Shape;428;p50"/>
          <p:cNvSpPr/>
          <p:nvPr/>
        </p:nvSpPr>
        <p:spPr>
          <a:xfrm>
            <a:off x="3008977" y="483102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15" name="Google Shape;215;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6" name="Google Shape;216;p38"/>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8"/>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8"/>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8"/>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38"/>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8"/>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8"/>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8"/>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Animations can add visual cues that notify users about what's going on in your app. They are especially useful when the UI changes state, such as when new content loads or new actions become available. Animations also add a polished look to your app, which gives it a higher quality look and feel.</a:t>
            </a:r>
            <a:endParaRPr sz="1200">
              <a:solidFill>
                <a:schemeClr val="dk1"/>
              </a:solidFill>
              <a:latin typeface="Montserrat ExtraLight"/>
              <a:ea typeface="Montserrat ExtraLight"/>
              <a:cs typeface="Montserrat ExtraLight"/>
              <a:sym typeface="Montserrat ExtraLight"/>
            </a:endParaRPr>
          </a:p>
        </p:txBody>
      </p:sp>
      <p:sp>
        <p:nvSpPr>
          <p:cNvPr id="224" name="Google Shape;224;p38"/>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Animations Overview</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30" name="Google Shape;230;p3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31" name="Google Shape;231;p39"/>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2" name="Google Shape;232;p39"/>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9"/>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9"/>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9"/>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39"/>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9"/>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39"/>
          <p:cNvSpPr txBox="1"/>
          <p:nvPr/>
        </p:nvSpPr>
        <p:spPr>
          <a:xfrm>
            <a:off x="2642175" y="1708000"/>
            <a:ext cx="50070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Animate bitmaps</a:t>
            </a:r>
            <a:r>
              <a:rPr lang="uk" sz="1200">
                <a:solidFill>
                  <a:schemeClr val="dk1"/>
                </a:solidFill>
                <a:latin typeface="Montserrat ExtraLight"/>
                <a:ea typeface="Montserrat ExtraLight"/>
                <a:cs typeface="Montserrat ExtraLight"/>
                <a:sym typeface="Montserrat ExtraLight"/>
              </a:rPr>
              <a:t> -  animate a bitmap graphic such as an icon or illustration</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Animate UI visibility and motion -</a:t>
            </a:r>
            <a:r>
              <a:rPr lang="uk" sz="1200">
                <a:solidFill>
                  <a:schemeClr val="dk1"/>
                </a:solidFill>
                <a:latin typeface="Montserrat ExtraLight"/>
                <a:ea typeface="Montserrat ExtraLight"/>
                <a:cs typeface="Montserrat ExtraLight"/>
                <a:sym typeface="Montserrat ExtraLight"/>
              </a:rPr>
              <a:t> When you need to change the visibility or position of views in your layout, you should include subtle animations to help the user understand how the UI is changing</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Physics-based motion </a:t>
            </a:r>
            <a:r>
              <a:rPr lang="uk" sz="1200">
                <a:solidFill>
                  <a:schemeClr val="dk1"/>
                </a:solidFill>
                <a:latin typeface="Montserrat ExtraLight"/>
                <a:ea typeface="Montserrat ExtraLight"/>
                <a:cs typeface="Montserrat ExtraLight"/>
                <a:sym typeface="Montserrat ExtraLight"/>
              </a:rPr>
              <a:t>- whenever possible, your animations should apply real-world physics so they are natural-looking</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Animate layout changes </a:t>
            </a:r>
            <a:r>
              <a:rPr lang="uk" sz="1200">
                <a:solidFill>
                  <a:schemeClr val="dk1"/>
                </a:solidFill>
                <a:latin typeface="Montserrat ExtraLight"/>
                <a:ea typeface="Montserrat ExtraLight"/>
                <a:cs typeface="Montserrat ExtraLight"/>
                <a:sym typeface="Montserrat ExtraLight"/>
              </a:rPr>
              <a:t>- when you swap the layout within the current activity or fragment</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Animate between activities</a:t>
            </a:r>
            <a:r>
              <a:rPr lang="uk" sz="1200">
                <a:solidFill>
                  <a:schemeClr val="dk1"/>
                </a:solidFill>
                <a:latin typeface="Montserrat ExtraLight"/>
                <a:ea typeface="Montserrat ExtraLight"/>
                <a:cs typeface="Montserrat ExtraLight"/>
                <a:sym typeface="Montserrat ExtraLight"/>
              </a:rPr>
              <a:t> - this is based on the same transition framework described above to animate layout changes, but it allows you to create animations between layouts in separate activities.</a:t>
            </a:r>
            <a:endParaRPr sz="1200">
              <a:solidFill>
                <a:schemeClr val="dk1"/>
              </a:solidFill>
              <a:latin typeface="Montserrat ExtraLight"/>
              <a:ea typeface="Montserrat ExtraLight"/>
              <a:cs typeface="Montserrat ExtraLight"/>
              <a:sym typeface="Montserrat ExtraLight"/>
            </a:endParaRPr>
          </a:p>
        </p:txBody>
      </p:sp>
      <p:sp>
        <p:nvSpPr>
          <p:cNvPr id="239" name="Google Shape;239;p39"/>
          <p:cNvSpPr txBox="1"/>
          <p:nvPr/>
        </p:nvSpPr>
        <p:spPr>
          <a:xfrm>
            <a:off x="2642178" y="11575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Animation Types</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45" name="Google Shape;245;p4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46" name="Google Shape;246;p40"/>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40"/>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8" name="Google Shape;248;p40"/>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9" name="Google Shape;249;p40"/>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0" name="Google Shape;250;p40"/>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1" name="Google Shape;251;p40"/>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2" name="Google Shape;252;p40"/>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3" name="Google Shape;253;p40"/>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MotionLayout</a:t>
            </a:r>
            <a:r>
              <a:rPr lang="uk" sz="1200">
                <a:solidFill>
                  <a:schemeClr val="dk1"/>
                </a:solidFill>
                <a:latin typeface="Montserrat ExtraLight"/>
                <a:ea typeface="Montserrat ExtraLight"/>
                <a:cs typeface="Montserrat ExtraLight"/>
                <a:sym typeface="Montserrat ExtraLight"/>
              </a:rPr>
              <a:t> is a new class available in the ConstraintLayout 2.0 library to help Android developers manage motion and widget animation in their application.</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MotionLayout</a:t>
            </a:r>
            <a:r>
              <a:rPr lang="uk" sz="1200">
                <a:solidFill>
                  <a:schemeClr val="dk1"/>
                </a:solidFill>
                <a:latin typeface="Montserrat ExtraLight"/>
                <a:ea typeface="Montserrat ExtraLight"/>
                <a:cs typeface="Montserrat ExtraLight"/>
                <a:sym typeface="Montserrat ExtraLight"/>
              </a:rPr>
              <a:t> was created to bridge the gap between layout transitions and complex motion handling. You can think of it in terms of capabilities as a mix between the property animation framework, TransitionManager, and CoordinatorLayout.</a:t>
            </a:r>
            <a:endParaRPr sz="1200">
              <a:solidFill>
                <a:schemeClr val="dk1"/>
              </a:solidFill>
              <a:latin typeface="Montserrat ExtraLight"/>
              <a:ea typeface="Montserrat ExtraLight"/>
              <a:cs typeface="Montserrat ExtraLight"/>
              <a:sym typeface="Montserrat ExtraLight"/>
            </a:endParaRPr>
          </a:p>
        </p:txBody>
      </p:sp>
      <p:sp>
        <p:nvSpPr>
          <p:cNvPr id="254" name="Google Shape;254;p40"/>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MotionLayout</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60" name="Google Shape;260;p4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61" name="Google Shape;261;p41"/>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2" name="Google Shape;262;p41"/>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3" name="Google Shape;263;p41"/>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4" name="Google Shape;264;p41"/>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5" name="Google Shape;265;p41"/>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6" name="Google Shape;266;p41"/>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41"/>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8" name="Google Shape;268;p41"/>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SemiBold"/>
                <a:ea typeface="Montserrat SemiBold"/>
                <a:cs typeface="Montserrat SemiBold"/>
                <a:sym typeface="Montserrat SemiBold"/>
              </a:rPr>
              <a:t>MotionLayout</a:t>
            </a:r>
            <a:r>
              <a:rPr lang="uk" sz="1200">
                <a:solidFill>
                  <a:schemeClr val="dk1"/>
                </a:solidFill>
                <a:latin typeface="Montserrat ExtraLight"/>
                <a:ea typeface="Montserrat ExtraLight"/>
                <a:cs typeface="Montserrat ExtraLight"/>
                <a:sym typeface="Montserrat ExtraLight"/>
              </a:rPr>
              <a:t> </a:t>
            </a:r>
            <a:r>
              <a:rPr lang="uk" sz="1200">
                <a:solidFill>
                  <a:schemeClr val="dk1"/>
                </a:solidFill>
                <a:latin typeface="Montserrat ExtraLight"/>
                <a:ea typeface="Montserrat ExtraLight"/>
                <a:cs typeface="Montserrat ExtraLight"/>
                <a:sym typeface="Montserrat ExtraLight"/>
              </a:rPr>
              <a:t>will only provide its capabilities for its direct children — contrary to TransitionManager, which can work with nested layout hierarchies as well as Activity transitions. </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The scenarios we envision for MotionLayout are when you need to move, resize or animate the actual UI elements — buttons, title bar, etc. — elements that the user needs to interact with.</a:t>
            </a:r>
            <a:endParaRPr sz="1200">
              <a:solidFill>
                <a:schemeClr val="dk1"/>
              </a:solidFill>
              <a:latin typeface="Montserrat ExtraLight"/>
              <a:ea typeface="Montserrat ExtraLight"/>
              <a:cs typeface="Montserrat ExtraLight"/>
              <a:sym typeface="Montserrat ExtraLight"/>
            </a:endParaRPr>
          </a:p>
        </p:txBody>
      </p:sp>
      <p:sp>
        <p:nvSpPr>
          <p:cNvPr id="269" name="Google Shape;269;p41"/>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Limitations</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75" name="Google Shape;275;p4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76" name="Google Shape;276;p42"/>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42"/>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8" name="Google Shape;278;p42"/>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9" name="Google Shape;279;p42"/>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0" name="Google Shape;280;p42"/>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1" name="Google Shape;281;p42"/>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2" name="Google Shape;282;p42"/>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3" name="Google Shape;283;p42"/>
          <p:cNvSpPr txBox="1"/>
          <p:nvPr/>
        </p:nvSpPr>
        <p:spPr>
          <a:xfrm>
            <a:off x="1175113" y="1894450"/>
            <a:ext cx="6713700" cy="2843700"/>
          </a:xfrm>
          <a:prstGeom prst="rect">
            <a:avLst/>
          </a:prstGeom>
          <a:noFill/>
          <a:ln>
            <a:noFill/>
          </a:ln>
        </p:spPr>
        <p:txBody>
          <a:bodyPr anchorCtr="0" anchor="t" bIns="34275" lIns="68575" spcFirstLastPara="1" rIns="68575" wrap="square" tIns="34275">
            <a:noAutofit/>
          </a:bodyPr>
          <a:lstStyle/>
          <a:p>
            <a:pPr indent="0" lvl="0" marL="2286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dependencies {</a:t>
            </a:r>
            <a:endParaRPr sz="1050">
              <a:solidFill>
                <a:srgbClr val="37474F"/>
              </a:solidFill>
              <a:latin typeface="Roboto Mono"/>
              <a:ea typeface="Roboto Mono"/>
              <a:cs typeface="Roboto Mono"/>
              <a:sym typeface="Roboto Mono"/>
            </a:endParaRPr>
          </a:p>
          <a:p>
            <a:pPr indent="0" lvl="0" marL="2286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implementation </a:t>
            </a:r>
            <a:r>
              <a:rPr lang="uk" sz="1050">
                <a:solidFill>
                  <a:srgbClr val="0D904F"/>
                </a:solidFill>
                <a:latin typeface="Roboto Mono"/>
                <a:ea typeface="Roboto Mono"/>
                <a:cs typeface="Roboto Mono"/>
                <a:sym typeface="Roboto Mono"/>
              </a:rPr>
              <a:t>'androidx.constraintlayout:constraintlayout:2.0.0-beta1'</a:t>
            </a:r>
            <a:endParaRPr sz="1050">
              <a:solidFill>
                <a:srgbClr val="0D904F"/>
              </a:solidFill>
              <a:latin typeface="Roboto Mono"/>
              <a:ea typeface="Roboto Mono"/>
              <a:cs typeface="Roboto Mono"/>
              <a:sym typeface="Roboto Mono"/>
            </a:endParaRPr>
          </a:p>
          <a:p>
            <a:pPr indent="0" lvl="0" marL="2286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360000" lvl="0" marL="0" marR="0" rtl="0" algn="l">
              <a:spcBef>
                <a:spcPts val="0"/>
              </a:spcBef>
              <a:spcAft>
                <a:spcPts val="0"/>
              </a:spcAft>
              <a:buNone/>
            </a:pPr>
            <a:r>
              <a:t/>
            </a:r>
            <a:endParaRPr sz="1200">
              <a:solidFill>
                <a:schemeClr val="dk1"/>
              </a:solidFill>
              <a:latin typeface="Montserrat SemiBold"/>
              <a:ea typeface="Montserrat SemiBold"/>
              <a:cs typeface="Montserrat SemiBold"/>
              <a:sym typeface="Montserrat SemiBold"/>
            </a:endParaRPr>
          </a:p>
        </p:txBody>
      </p:sp>
      <p:sp>
        <p:nvSpPr>
          <p:cNvPr id="284" name="Google Shape;284;p42"/>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Adding MotionLayout</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3"/>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90" name="Google Shape;290;p4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91" name="Google Shape;291;p43"/>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2" name="Google Shape;292;p43"/>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3" name="Google Shape;293;p43"/>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4" name="Google Shape;294;p43"/>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5" name="Google Shape;295;p43"/>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6" name="Google Shape;296;p43"/>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7" name="Google Shape;297;p43"/>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8" name="Google Shape;298;p43"/>
          <p:cNvSpPr txBox="1"/>
          <p:nvPr/>
        </p:nvSpPr>
        <p:spPr>
          <a:xfrm>
            <a:off x="1450950" y="1555600"/>
            <a:ext cx="67161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MotionLayout is a subclass of ConstraintLayout — as such, you can treat it like a normal layout. To transform an existing ConstraintLayout into a MotionLayout is as easy as replacing the class name from:</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190500" rtl="0" algn="l">
              <a:lnSpc>
                <a:spcPct val="115000"/>
              </a:lnSpc>
              <a:spcBef>
                <a:spcPts val="0"/>
              </a:spcBef>
              <a:spcAft>
                <a:spcPts val="0"/>
              </a:spcAft>
              <a:buNone/>
            </a:pPr>
            <a:r>
              <a:rPr lang="uk" sz="1200">
                <a:solidFill>
                  <a:schemeClr val="dk1"/>
                </a:solidFill>
                <a:latin typeface="Courier New"/>
                <a:ea typeface="Courier New"/>
                <a:cs typeface="Courier New"/>
                <a:sym typeface="Courier New"/>
              </a:rPr>
              <a:t>&lt;android.support.constraint.ConstraintLayout .../&gt;</a:t>
            </a:r>
            <a:endParaRPr sz="1200">
              <a:solidFill>
                <a:schemeClr val="dk1"/>
              </a:solidFill>
              <a:latin typeface="Courier New"/>
              <a:ea typeface="Courier New"/>
              <a:cs typeface="Courier New"/>
              <a:sym typeface="Courier New"/>
            </a:endParaRPr>
          </a:p>
          <a:p>
            <a:pPr indent="360000" lvl="0" marL="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Font typeface="Arial"/>
              <a:buNone/>
            </a:pPr>
            <a:r>
              <a:rPr lang="uk" sz="1200">
                <a:solidFill>
                  <a:schemeClr val="dk1"/>
                </a:solidFill>
                <a:latin typeface="Montserrat ExtraLight"/>
                <a:ea typeface="Montserrat ExtraLight"/>
                <a:cs typeface="Montserrat ExtraLight"/>
                <a:sym typeface="Montserrat ExtraLight"/>
              </a:rPr>
              <a:t>to MotionLayout:</a:t>
            </a:r>
            <a:endParaRPr sz="1200">
              <a:solidFill>
                <a:schemeClr val="dk1"/>
              </a:solidFill>
              <a:latin typeface="Courier New"/>
              <a:ea typeface="Courier New"/>
              <a:cs typeface="Courier New"/>
              <a:sym typeface="Courier New"/>
            </a:endParaRPr>
          </a:p>
          <a:p>
            <a:pPr indent="36000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marR="190500" rtl="0" algn="l">
              <a:lnSpc>
                <a:spcPct val="115000"/>
              </a:lnSpc>
              <a:spcBef>
                <a:spcPts val="0"/>
              </a:spcBef>
              <a:spcAft>
                <a:spcPts val="0"/>
              </a:spcAft>
              <a:buClr>
                <a:schemeClr val="dk1"/>
              </a:buClr>
              <a:buSzPts val="1100"/>
              <a:buFont typeface="Arial"/>
              <a:buNone/>
            </a:pPr>
            <a:r>
              <a:rPr lang="uk" sz="1200">
                <a:solidFill>
                  <a:schemeClr val="dk1"/>
                </a:solidFill>
                <a:latin typeface="Courier New"/>
                <a:ea typeface="Courier New"/>
                <a:cs typeface="Courier New"/>
                <a:sym typeface="Courier New"/>
              </a:rPr>
              <a:t>&lt;android.support.constraint.motion.MotionLayout .../&gt;</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6000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299" name="Google Shape;299;p43"/>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Using MotionLayout</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4"/>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05" name="Google Shape;305;p4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06" name="Google Shape;306;p44"/>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7" name="Google Shape;307;p44"/>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8" name="Google Shape;308;p44"/>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9" name="Google Shape;309;p44"/>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0" name="Google Shape;310;p44"/>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1" name="Google Shape;311;p44"/>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2" name="Google Shape;312;p44"/>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3" name="Google Shape;313;p44"/>
          <p:cNvSpPr txBox="1"/>
          <p:nvPr/>
        </p:nvSpPr>
        <p:spPr>
          <a:xfrm>
            <a:off x="2102575" y="1555600"/>
            <a:ext cx="5166300" cy="2843700"/>
          </a:xfrm>
          <a:prstGeom prst="rect">
            <a:avLst/>
          </a:prstGeom>
          <a:noFill/>
          <a:ln>
            <a:noFill/>
          </a:ln>
        </p:spPr>
        <p:txBody>
          <a:bodyPr anchorCtr="0" anchor="t" bIns="34275" lIns="68575" spcFirstLastPara="1" rIns="68575" wrap="square" tIns="34275">
            <a:noAutofit/>
          </a:bodyPr>
          <a:lstStyle/>
          <a:p>
            <a:pPr indent="360000" lvl="0" marL="0" marR="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The general idea with ConstraintSet is that they encapsulate all the positioning rules for your layout; and as you can use multiple ConstraintSet, you can then decide which set of rules to apply to your layout, on the fly, without having to recreate your views — only their position/dimensions will change.</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6000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314" name="Google Shape;314;p44"/>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ConstraintSets</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5"/>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0" name="Google Shape;320;p45"/>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1" name="Google Shape;321;p45"/>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2" name="Google Shape;322;p45"/>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3" name="Google Shape;323;p45"/>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Google Shape;324;p45"/>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5" name="Google Shape;325;p45"/>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6" name="Google Shape;326;p45"/>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7" name="Google Shape;327;p45"/>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8" name="Google Shape;328;p45"/>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9" name="Google Shape;329;p45"/>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0" name="Google Shape;330;p45"/>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1" name="Google Shape;331;p45"/>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MotionScene</a:t>
            </a:r>
            <a:endParaRPr sz="1800">
              <a:solidFill>
                <a:schemeClr val="dk1"/>
              </a:solidFill>
              <a:latin typeface="Montserrat SemiBold"/>
              <a:ea typeface="Montserrat SemiBold"/>
              <a:cs typeface="Montserrat SemiBold"/>
              <a:sym typeface="Montserrat SemiBold"/>
            </a:endParaRPr>
          </a:p>
        </p:txBody>
      </p:sp>
      <p:sp>
        <p:nvSpPr>
          <p:cNvPr id="332" name="Google Shape;332;p45"/>
          <p:cNvSpPr txBox="1"/>
          <p:nvPr/>
        </p:nvSpPr>
        <p:spPr>
          <a:xfrm>
            <a:off x="648825" y="1292425"/>
            <a:ext cx="3923100" cy="31269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A </a:t>
            </a:r>
            <a:r>
              <a:rPr lang="uk" sz="1200">
                <a:solidFill>
                  <a:schemeClr val="dk1"/>
                </a:solidFill>
                <a:latin typeface="Montserrat SemiBold"/>
                <a:ea typeface="Montserrat SemiBold"/>
                <a:cs typeface="Montserrat SemiBold"/>
                <a:sym typeface="Montserrat SemiBold"/>
              </a:rPr>
              <a:t>MotionScene</a:t>
            </a:r>
            <a:r>
              <a:rPr lang="uk" sz="1200">
                <a:solidFill>
                  <a:schemeClr val="dk1"/>
                </a:solidFill>
                <a:latin typeface="Montserrat ExtraLight"/>
                <a:ea typeface="Montserrat ExtraLight"/>
                <a:cs typeface="Montserrat ExtraLight"/>
                <a:sym typeface="Montserrat ExtraLight"/>
              </a:rPr>
              <a:t> file can contain all that is needed for specifying the animation:</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04800" lvl="0" marL="457200" marR="50800" rtl="0" algn="l">
              <a:lnSpc>
                <a:spcPct val="115000"/>
              </a:lnSpc>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the </a:t>
            </a:r>
            <a:r>
              <a:rPr lang="uk" sz="1200">
                <a:solidFill>
                  <a:schemeClr val="dk1"/>
                </a:solidFill>
                <a:latin typeface="Montserrat SemiBold"/>
                <a:ea typeface="Montserrat SemiBold"/>
                <a:cs typeface="Montserrat SemiBold"/>
                <a:sym typeface="Montserrat SemiBold"/>
              </a:rPr>
              <a:t>ConstraintSets</a:t>
            </a:r>
            <a:r>
              <a:rPr lang="uk" sz="1200">
                <a:solidFill>
                  <a:schemeClr val="dk1"/>
                </a:solidFill>
                <a:latin typeface="Montserrat ExtraLight"/>
                <a:ea typeface="Montserrat ExtraLight"/>
                <a:cs typeface="Montserrat ExtraLight"/>
                <a:sym typeface="Montserrat ExtraLight"/>
              </a:rPr>
              <a:t> used</a:t>
            </a:r>
            <a:endParaRPr sz="1200">
              <a:solidFill>
                <a:schemeClr val="dk1"/>
              </a:solidFill>
              <a:latin typeface="Montserrat ExtraLight"/>
              <a:ea typeface="Montserrat ExtraLight"/>
              <a:cs typeface="Montserrat ExtraLight"/>
              <a:sym typeface="Montserrat ExtraLight"/>
            </a:endParaRPr>
          </a:p>
          <a:p>
            <a:pPr indent="-304800" lvl="0" marL="457200" marR="50800" rtl="0" algn="l">
              <a:lnSpc>
                <a:spcPct val="115000"/>
              </a:lnSpc>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the transition between those </a:t>
            </a:r>
            <a:r>
              <a:rPr lang="uk" sz="1200">
                <a:solidFill>
                  <a:schemeClr val="dk1"/>
                </a:solidFill>
                <a:latin typeface="Montserrat SemiBold"/>
                <a:ea typeface="Montserrat SemiBold"/>
                <a:cs typeface="Montserrat SemiBold"/>
                <a:sym typeface="Montserrat SemiBold"/>
              </a:rPr>
              <a:t>ConstraintSets</a:t>
            </a:r>
            <a:endParaRPr sz="1200">
              <a:solidFill>
                <a:schemeClr val="dk1"/>
              </a:solidFill>
              <a:latin typeface="Montserrat SemiBold"/>
              <a:ea typeface="Montserrat SemiBold"/>
              <a:cs typeface="Montserrat SemiBold"/>
              <a:sym typeface="Montserrat SemiBold"/>
            </a:endParaRPr>
          </a:p>
          <a:p>
            <a:pPr indent="-304800" lvl="0" marL="457200" marR="50800" rtl="0" algn="l">
              <a:lnSpc>
                <a:spcPct val="115000"/>
              </a:lnSpc>
              <a:spcBef>
                <a:spcPts val="0"/>
              </a:spcBef>
              <a:spcAft>
                <a:spcPts val="0"/>
              </a:spcAft>
              <a:buClr>
                <a:schemeClr val="dk1"/>
              </a:buClr>
              <a:buSzPts val="1200"/>
              <a:buFont typeface="Montserrat ExtraLight"/>
              <a:buChar char="●"/>
            </a:pPr>
            <a:r>
              <a:rPr lang="uk" sz="1200">
                <a:solidFill>
                  <a:schemeClr val="dk1"/>
                </a:solidFill>
                <a:latin typeface="Montserrat ExtraLight"/>
                <a:ea typeface="Montserrat ExtraLight"/>
                <a:cs typeface="Montserrat ExtraLight"/>
                <a:sym typeface="Montserrat ExtraLight"/>
              </a:rPr>
              <a:t>keyframes, touch handling, etc.</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pic>
        <p:nvPicPr>
          <p:cNvPr id="333" name="Google Shape;333;p45"/>
          <p:cNvPicPr preferRelativeResize="0"/>
          <p:nvPr/>
        </p:nvPicPr>
        <p:blipFill>
          <a:blip r:embed="rId3">
            <a:alphaModFix/>
          </a:blip>
          <a:stretch>
            <a:fillRect/>
          </a:stretch>
        </p:blipFill>
        <p:spPr>
          <a:xfrm>
            <a:off x="5210875" y="1292425"/>
            <a:ext cx="2446639" cy="35437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