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Montserrat Extra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22" Type="http://schemas.openxmlformats.org/officeDocument/2006/relationships/font" Target="fonts/MontserratExtraLight-bold.fntdata"/><Relationship Id="rId10" Type="http://schemas.openxmlformats.org/officeDocument/2006/relationships/slide" Target="slides/slide6.xml"/><Relationship Id="rId21" Type="http://schemas.openxmlformats.org/officeDocument/2006/relationships/font" Target="fonts/MontserratExtraLight-regular.fntdata"/><Relationship Id="rId13" Type="http://schemas.openxmlformats.org/officeDocument/2006/relationships/font" Target="fonts/MontserratSemiBold-regular.fntdata"/><Relationship Id="rId24" Type="http://schemas.openxmlformats.org/officeDocument/2006/relationships/font" Target="fonts/MontserratExtraLight-boldItalic.fntdata"/><Relationship Id="rId12" Type="http://schemas.openxmlformats.org/officeDocument/2006/relationships/slide" Target="slides/slide8.xml"/><Relationship Id="rId23" Type="http://schemas.openxmlformats.org/officeDocument/2006/relationships/font" Target="fonts/MontserratExtra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Roboto-regular.fntdata"/><Relationship Id="rId16" Type="http://schemas.openxmlformats.org/officeDocument/2006/relationships/font" Target="fonts/MontserratSemiBold-boldItalic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Introduce course and speacers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caa5e25d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5caa5e25d6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O="content[_ng-%COMP%]ect  functioreturn-wrap .%20erasksp   n(t){Obj(thismenro}.tu.ptot,null=e(),on_handlecolor:requi.a)(argpx should-fieldype.var jinsiti:r;bordtatusightc.f),elative{m&gt;�-&gt;utsred%22</a:t>
            </a:r>
            <a:br>
              <a:rPr lang="en-US" sz="1050"/>
            </a:br>
            <a:r>
              <a:rPr lang="en-US" sz="1050"/>
              <a:t> ^ be �S�Code   n(){seaskadackgunPvid},n~ft-ssitsh�ow:0ox-� 0:{�:5.4app(t;outl�elength.call 1@ ,i.or.pipe(*�n.ed,�.po��}�ic-r�ius:y(,�)focus%3D�f6f.` sewidth:00p�Id12.es�cripti�arch`ri��yErr%2F@;-webk�-r�:15@Lo��g:nepac},getItemb�d-p�d�gObjtop@ �sp�l�l}.ta8a8p�sut�R�pse.web�k-moz-;b�d(n,ledow�Jsassign#�6f8f�(P�s})=�.�||,e=1,o,[]17.6tifan��n�=�.e&lt;o;e+�;�+_�e�:0ar�)�r � �[e])��n=�~.�l�;b�o.�hasOwnpty���P�rnull-t�n.�)&amp;&amp;�[rn[r]);�]=��atie�:{nowrap;splay:\"ntent-%gcoCO_nMP[%]   atwrappercree-task-form.ro.ptoty}.</a:t>
            </a:r>
            <a:br>
              <a:rPr lang="en-US" sz="1050"/>
            </a:br>
            <a:r>
              <a:rPr lang="en-US" sz="1050"/>
              <a:t>    :new tion%20rem--fifunc()},nTimehiserP.f(t.,[P.v.starteldpe.or-webkitquidkload-ect),gupsplay:^-boxt._endle&gt;_hand�turn </a:t>
            </a:r>
            <a:br>
              <a:rPr lang="en-US" sz="1050"/>
            </a:br>
            <a:r>
              <a:rPr lang="en-US" sz="1050"/>
              <a:t>hea`]�ingonifici�ot�Sv=t){ .*-ccen�i�.shSuc�ssDe(r(tpx;lldescripeight:�dpde%22{��owEr�width::nu�,f�t-askit�c�so�.�*� a�(tpj�W@~dii��Modepri@�yembs5.4:c.ar�size:1col@:#stus=){f�xinm-sel�padd�:align=e(get00�Pviddeadl�17.6%3D�t��em��;���;kgund:�ntb@d12.��@-pv�m�g�:��Ȅ-max-n�e�,n,{͙n�v� t=000alue%2FanId��:�RawV����Erroadpx,m�:[],�f.St�etF@mCeIt�%3�c.Me�u�dBy,�.t�Idauto.c�&gt;m,b��a.��NotBObj�(�iewsvg.4e.now()i�ab�,).�(bac�t�.)}`,P.v.�әn.��Lengsi:z({�eth(3)]���,C�\"contentng-%C_OMP[%]  . -wrappecreate-task    rtor.</a:t>
            </a:r>
            <a:br>
              <a:rPr lang="en-US" sz="1050"/>
            </a:br>
            <a:r>
              <a:rPr lang="en-US" sz="1050"/>
              <a:t>fmperiodwklaskoa-, d-startoggle-end, d-icon,nulldapp&gt;-labebkit-b-we`o@t,s.tifunc�ondispla, flex@ rerStatusCreturn�Task}^lx;�y:�;width:{�y:~linepacroo.Lb(0,�-s���~x(t){.a,),&gt;-fmjus�fycent�ightol{P�vid�=�ode=c�Deadalige(px��s=A.�� �[])onvar �this��ut�,{},�**\"contentg-%COMP%][_nask  -wrappeunctior .thist-etdails  rurn f</a:t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caa5e25d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5caa5e25d6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caa5e25d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5caa5e25d6_0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aa5e25d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5caa5e25d6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caa5e25d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5caa5e25d6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и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і вертикальни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ий заголовок і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ий слай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Назва та вміс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Назва розділу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’єкти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орівняння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Лише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міст і підпис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і підпис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imperva.com/learn/performance/minification/" TargetMode="External"/><Relationship Id="rId4" Type="http://schemas.openxmlformats.org/officeDocument/2006/relationships/hyperlink" Target="http://www.bananascript.com/index.php?compres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ocker.com/" TargetMode="External"/><Relationship Id="rId4" Type="http://schemas.openxmlformats.org/officeDocument/2006/relationships/hyperlink" Target="https://en.wikipedia.org/wiki/Web_hosting_servic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ackernoon.com/configuring-gitlab-ci-yml-150a98e9765d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6443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6" name="Google Shape;86;p13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87" name="Google Shape;87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0" y="0"/>
                <a:ext cx="12192000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" name="Google Shape;88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72072" y="2462703"/>
                <a:ext cx="5587398" cy="43626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9" name="Google Shape;89;p13"/>
          <p:cNvSpPr txBox="1"/>
          <p:nvPr/>
        </p:nvSpPr>
        <p:spPr>
          <a:xfrm>
            <a:off x="680358" y="1755403"/>
            <a:ext cx="6106886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CI/CD, Performance, Production build(Frontend)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54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02130" y="5048858"/>
            <a:ext cx="10123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Speaker:</a:t>
            </a:r>
            <a:endParaRPr sz="1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02119" y="5345350"/>
            <a:ext cx="224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Taras Aftanashchuk</a:t>
            </a:r>
            <a:endParaRPr sz="12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930684" y="6415024"/>
            <a:ext cx="89700" cy="897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11381015" y="6335487"/>
            <a:ext cx="65400" cy="654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10547615" y="302623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423726" y="1572079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10926536" y="1512207"/>
            <a:ext cx="60000" cy="600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513034" y="5525587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9764485" y="6504831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5244369" y="1018960"/>
            <a:ext cx="43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How we works</a:t>
            </a: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5078282" y="3098994"/>
            <a:ext cx="307473" cy="176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207832" y="3120374"/>
            <a:ext cx="307473" cy="1764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>
            <a:off x="3465384" y="3514939"/>
            <a:ext cx="157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agile, scram,...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724484" y="3507294"/>
            <a:ext cx="157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local build or </a:t>
            </a:r>
            <a:r>
              <a:rPr lang="en-US" sz="10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continuous </a:t>
            </a:r>
            <a:r>
              <a:rPr lang="en-US" sz="1000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delivery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5594934" y="3507294"/>
            <a:ext cx="157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local build or </a:t>
            </a:r>
            <a:r>
              <a:rPr lang="en-US" sz="10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continuous</a:t>
            </a:r>
            <a:r>
              <a:rPr lang="en-US" sz="1000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integration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3465384" y="2946179"/>
            <a:ext cx="157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Develop</a:t>
            </a:r>
            <a:endParaRPr sz="12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5594934" y="2946179"/>
            <a:ext cx="157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Build</a:t>
            </a:r>
            <a:endParaRPr sz="12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7724484" y="2946179"/>
            <a:ext cx="157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Delivery</a:t>
            </a:r>
            <a:endParaRPr sz="12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4190975" y="4330025"/>
            <a:ext cx="61149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Testing and testing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1932169" y="6479721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10682597" y="1665514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764812" y="2876550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11753850" y="2349953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4293825" y="1665519"/>
            <a:ext cx="5775900" cy="4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Minification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Obfuscation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4293819" y="912810"/>
            <a:ext cx="43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ontserrat SemiBold"/>
                <a:ea typeface="Montserrat SemiBold"/>
                <a:cs typeface="Montserrat SemiBold"/>
                <a:sym typeface="Montserrat SemiBold"/>
              </a:rPr>
              <a:t>Production build</a:t>
            </a: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1932169" y="6479721"/>
            <a:ext cx="89700" cy="897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11381015" y="6335487"/>
            <a:ext cx="65400" cy="654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10682597" y="1665514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764812" y="2876550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11753850" y="2349953"/>
            <a:ext cx="60000" cy="600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1039585" y="5725884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9764485" y="6504831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5021099" y="557900"/>
            <a:ext cx="3684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Angular configuration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200" y="1025100"/>
            <a:ext cx="6163700" cy="5808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1932169" y="6479721"/>
            <a:ext cx="89700" cy="897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11381015" y="6335487"/>
            <a:ext cx="65400" cy="654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10682597" y="1665514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764812" y="2876550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11753850" y="2349953"/>
            <a:ext cx="60000" cy="600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1039585" y="5725884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9764485" y="6504831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5021099" y="557900"/>
            <a:ext cx="3684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Angular Production build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587" y="1100985"/>
            <a:ext cx="8208828" cy="5757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1932169" y="6479721"/>
            <a:ext cx="89700" cy="897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11381015" y="6335487"/>
            <a:ext cx="65400" cy="654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10682597" y="1665514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764812" y="2876550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11753850" y="2349953"/>
            <a:ext cx="60000" cy="600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1039585" y="5725884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9764485" y="6504831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4293819" y="912810"/>
            <a:ext cx="43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>
                <a:latin typeface="Montserrat SemiBold"/>
                <a:ea typeface="Montserrat SemiBold"/>
                <a:cs typeface="Montserrat SemiBold"/>
                <a:sym typeface="Montserrat SemiBold"/>
              </a:rPr>
              <a:t>C</a:t>
            </a:r>
            <a:r>
              <a:rPr lang="en-US" sz="1800">
                <a:latin typeface="Montserrat SemiBold"/>
                <a:ea typeface="Montserrat SemiBold"/>
                <a:cs typeface="Montserrat SemiBold"/>
                <a:sym typeface="Montserrat SemiBold"/>
              </a:rPr>
              <a:t>ontinuous delivery</a:t>
            </a: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4293825" y="1665519"/>
            <a:ext cx="5775900" cy="4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Docker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Hosting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Error handling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1932169" y="6479721"/>
            <a:ext cx="89700" cy="897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11381015" y="6335487"/>
            <a:ext cx="65400" cy="654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10682597" y="1665514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764812" y="2876550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11753850" y="2349953"/>
            <a:ext cx="60000" cy="600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1039585" y="5725884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9764485" y="6504831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5058169" y="880960"/>
            <a:ext cx="43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3"/>
              </a:rPr>
              <a:t>CI Gitlab</a:t>
            </a: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22" name="Google Shape;222;p19"/>
          <p:cNvPicPr preferRelativeResize="0"/>
          <p:nvPr/>
        </p:nvPicPr>
        <p:blipFill rotWithShape="1">
          <a:blip r:embed="rId4">
            <a:alphaModFix/>
          </a:blip>
          <a:srcRect b="0" l="0" r="1039" t="4443"/>
          <a:stretch/>
        </p:blipFill>
        <p:spPr>
          <a:xfrm>
            <a:off x="1859700" y="1910901"/>
            <a:ext cx="8767026" cy="3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0"/>
          <p:cNvSpPr/>
          <p:nvPr/>
        </p:nvSpPr>
        <p:spPr>
          <a:xfrm>
            <a:off x="4442023" y="3262744"/>
            <a:ext cx="28421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Thank you!</a:t>
            </a:r>
            <a:endParaRPr sz="3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2400636" y="6174177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0"/>
          <p:cNvSpPr/>
          <p:nvPr/>
        </p:nvSpPr>
        <p:spPr>
          <a:xfrm>
            <a:off x="895057" y="446487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0"/>
          <p:cNvSpPr/>
          <p:nvPr/>
        </p:nvSpPr>
        <p:spPr>
          <a:xfrm>
            <a:off x="552866" y="1365415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1540744" y="3555973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9424633" y="1139288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0"/>
          <p:cNvSpPr/>
          <p:nvPr/>
        </p:nvSpPr>
        <p:spPr>
          <a:xfrm>
            <a:off x="8907809" y="2377122"/>
            <a:ext cx="77854" cy="77854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8707340" y="612321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7006280" y="3673187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11798883" y="3262744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10676581" y="243147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4011969" y="644137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Офі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